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ata17.xml" ContentType="application/vnd.openxmlformats-officedocument.drawingml.diagramData+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diagrams/quickStyle17.xml" ContentType="application/vnd.openxmlformats-officedocument.drawingml.diagramStyle+xml"/>
  <Override PartName="/ppt/diagrams/drawing18.xml" ContentType="application/vnd.ms-office.drawingml.diagramDrawing+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diagrams/layout17.xml" ContentType="application/vnd.openxmlformats-officedocument.drawingml.diagramLayout+xml"/>
  <Override PartName="/ppt/notesSlides/notesSlide12.xml" ContentType="application/vnd.openxmlformats-officedocument.presentationml.notesSlide+xml"/>
  <Override PartName="/ppt/diagrams/colors8.xml" ContentType="application/vnd.openxmlformats-officedocument.drawingml.diagramColors+xml"/>
  <Override PartName="/ppt/diagrams/quickStyle13.xml" ContentType="application/vnd.openxmlformats-officedocument.drawingml.diagramStyle+xml"/>
  <Override PartName="/ppt/notesSlides/notesSlide30.xml" ContentType="application/vnd.openxmlformats-officedocument.presentationml.notesSlide+xml"/>
  <Override PartName="/ppt/diagrams/drawing14.xml" ContentType="application/vnd.ms-office.drawingml.diagramDrawing+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layout13.xml" ContentType="application/vnd.openxmlformats-officedocument.drawingml.diagramLayout+xml"/>
  <Override PartName="/ppt/diagrams/drawing7.xml" ContentType="application/vnd.ms-office.drawingml.diagramDrawing+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colors16.xml" ContentType="application/vnd.openxmlformats-officedocument.drawingml.diagramColors+xml"/>
  <Override PartName="/ppt/diagrams/data18.xml" ContentType="application/vnd.openxmlformats-officedocument.drawingml.diagramData+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diagrams/colors12.xml" ContentType="application/vnd.openxmlformats-officedocument.drawingml.diagramColors+xml"/>
  <Override PartName="/ppt/diagrams/drawing3.xml" ContentType="application/vnd.ms-office.drawingml.diagramDrawing+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diagrams/layout6.xml" ContentType="application/vnd.openxmlformats-officedocument.drawingml.diagramLayout+xml"/>
  <Override PartName="/ppt/diagrams/data10.xml" ContentType="application/vnd.openxmlformats-officedocument.drawingml.diagramData+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diagrams/quickStyle18.xml" ContentType="application/vnd.openxmlformats-officedocument.drawingml.diagramStyl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layout18.xml" ContentType="application/vnd.openxmlformats-officedocument.drawingml.diagramLayout+xml"/>
  <Override PartName="/ppt/diagrams/drawing15.xml" ContentType="application/vnd.ms-office.drawingml.diagramDrawing+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diagrams/drawing8.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layout14.xml" ContentType="application/vnd.openxmlformats-officedocument.drawingml.diagramLayout+xml"/>
  <Override PartName="/ppt/diagrams/colors17.xml" ContentType="application/vnd.openxmlformats-officedocument.drawingml.diagramColors+xml"/>
  <Override PartName="/ppt/diagrams/drawing11.xml" ContentType="application/vnd.ms-office.drawingml.diagramDrawing+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diagrams/data15.xml" ContentType="application/vnd.openxmlformats-officedocument.drawingml.diagramData+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diagrams/data11.xml" ContentType="application/vnd.openxmlformats-officedocument.drawingml.diagramData+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diagrams/quickStyle15.xml" ContentType="application/vnd.openxmlformats-officedocument.drawingml.diagramStyle+xml"/>
  <Override PartName="/ppt/diagrams/drawing16.xml" ContentType="application/vnd.ms-office.drawingml.diagramDrawing+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layout15.xml" ContentType="application/vnd.openxmlformats-officedocument.drawingml.diagramLayout+xml"/>
  <Override PartName="/ppt/diagrams/drawing9.xml" ContentType="application/vnd.ms-office.drawingml.diagramDrawing+xml"/>
  <Override PartName="/ppt/notesSlides/notesSlide10.xml" ContentType="application/vnd.openxmlformats-officedocument.presentationml.notesSlide+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colors18.xml" ContentType="application/vnd.openxmlformats-officedocument.drawingml.diagramColors+xml"/>
  <Override PartName="/ppt/diagrams/drawing12.xml" ContentType="application/vnd.ms-office.drawingml.diagramDrawing+xml"/>
  <Override PartName="/ppt/slides/slide7.xml" ContentType="application/vnd.openxmlformats-officedocument.presentationml.slide+xml"/>
  <Override PartName="/ppt/notesSlides/notesSlide5.xml" ContentType="application/vnd.openxmlformats-officedocument.presentationml.notesSlide+xml"/>
  <Override PartName="/ppt/diagrams/layout11.xml" ContentType="application/vnd.openxmlformats-officedocument.drawingml.diagramLayout+xml"/>
  <Override PartName="/ppt/diagrams/colors14.xml" ContentType="application/vnd.openxmlformats-officedocument.drawingml.diagramColors+xml"/>
  <Override PartName="/ppt/diagrams/drawing5.xml" ContentType="application/vnd.ms-office.drawingml.diagramDrawing+xml"/>
  <Override PartName="/ppt/slides/slide28.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diagrams/data16.xml" ContentType="application/vnd.openxmlformats-officedocument.drawingml.diagramData+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diagrams/colors10.xml" ContentType="application/vnd.openxmlformats-officedocument.drawingml.diagramColors+xml"/>
  <Override PartName="/ppt/notesSlides/notesSlide19.xml" ContentType="application/vnd.openxmlformats-officedocument.presentationml.notesSlide+xml"/>
  <Override PartName="/ppt/diagrams/drawing1.xml" ContentType="application/vnd.ms-office.drawingml.diagramDrawing+xml"/>
  <Override PartName="/ppt/slides/slide24.xml" ContentType="application/vnd.openxmlformats-officedocument.presentationml.slide+xml"/>
  <Override PartName="/ppt/slides/slide35.xml" ContentType="application/vnd.openxmlformats-officedocument.presentationml.slide+xml"/>
  <Override PartName="/ppt/diagrams/quickStyle1.xml" ContentType="application/vnd.openxmlformats-officedocument.drawingml.diagramStyle+xml"/>
  <Default Extension="jpeg" ContentType="image/jpeg"/>
  <Override PartName="/ppt/diagrams/layout8.xml" ContentType="application/vnd.openxmlformats-officedocument.drawingml.diagramLayout+xml"/>
  <Override PartName="/ppt/diagrams/data12.xml" ContentType="application/vnd.openxmlformats-officedocument.drawingml.diagramData+xml"/>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diagrams/data9.xml" ContentType="application/vnd.openxmlformats-officedocument.drawingml.diagramData+xml"/>
  <Override PartName="/ppt/notesSlides/notesSlide26.xml" ContentType="application/vnd.openxmlformats-officedocument.presentationml.notesSlide+xml"/>
  <Override PartName="/ppt/diagrams/quickStyle16.xml" ContentType="application/vnd.openxmlformats-officedocument.drawingml.diagramStyle+xml"/>
  <Override PartName="/ppt/diagrams/drawing17.xml" ContentType="application/vnd.ms-office.drawingml.diagramDrawing+xml"/>
  <Override PartName="/ppt/slides/slide20.xml" ContentType="application/vnd.openxmlformats-officedocument.presentationml.slide+xml"/>
  <Override PartName="/ppt/diagrams/layout4.xml" ContentType="application/vnd.openxmlformats-officedocument.drawingml.diagram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diagrams/data5.xml" ContentType="application/vnd.openxmlformats-officedocument.drawingml.diagramData+xml"/>
  <Override PartName="/ppt/notesSlides/notesSlide11.xml" ContentType="application/vnd.openxmlformats-officedocument.presentationml.notesSlide+xml"/>
  <Override PartName="/ppt/diagrams/colors7.xml" ContentType="application/vnd.openxmlformats-officedocument.drawingml.diagramColors+xml"/>
  <Override PartName="/ppt/diagrams/quickStyle12.xml" ContentType="application/vnd.openxmlformats-officedocument.drawingml.diagramStyle+xml"/>
  <Override PartName="/ppt/diagrams/layout16.xml" ContentType="application/vnd.openxmlformats-officedocument.drawingml.diagramLayout+xml"/>
  <Override PartName="/ppt/diagrams/drawing13.xml" ContentType="application/vnd.ms-office.drawingml.diagramDrawing+xml"/>
  <Override PartName="/ppt/notesSlides/notesSlide6.xml" ContentType="application/vnd.openxmlformats-officedocument.presentationml.notesSlide+xml"/>
  <Override PartName="/ppt/diagrams/drawing6.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60" r:id="rId1"/>
  </p:sldMasterIdLst>
  <p:notesMasterIdLst>
    <p:notesMasterId r:id="rId38"/>
  </p:notesMasterIdLst>
  <p:handoutMasterIdLst>
    <p:handoutMasterId r:id="rId39"/>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7" r:id="rId16"/>
    <p:sldId id="299" r:id="rId17"/>
    <p:sldId id="283" r:id="rId18"/>
    <p:sldId id="300" r:id="rId19"/>
    <p:sldId id="282" r:id="rId20"/>
    <p:sldId id="271" r:id="rId21"/>
    <p:sldId id="301" r:id="rId22"/>
    <p:sldId id="284" r:id="rId23"/>
    <p:sldId id="293" r:id="rId24"/>
    <p:sldId id="302" r:id="rId25"/>
    <p:sldId id="285" r:id="rId26"/>
    <p:sldId id="286" r:id="rId27"/>
    <p:sldId id="295" r:id="rId28"/>
    <p:sldId id="287" r:id="rId29"/>
    <p:sldId id="297" r:id="rId30"/>
    <p:sldId id="289" r:id="rId31"/>
    <p:sldId id="298" r:id="rId32"/>
    <p:sldId id="296" r:id="rId33"/>
    <p:sldId id="303" r:id="rId34"/>
    <p:sldId id="304" r:id="rId35"/>
    <p:sldId id="306" r:id="rId36"/>
    <p:sldId id="290" r:id="rId37"/>
  </p:sldIdLst>
  <p:sldSz cx="9144000" cy="6858000" type="screen4x3"/>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Default Section" id="{B5273755-0C1D-4E34-AB13-B0F6273B68A0}">
          <p14:sldIdLst>
            <p14:sldId id="256"/>
            <p14:sldId id="257"/>
            <p14:sldId id="258"/>
            <p14:sldId id="259"/>
            <p14:sldId id="260"/>
            <p14:sldId id="261"/>
            <p14:sldId id="262"/>
            <p14:sldId id="263"/>
            <p14:sldId id="264"/>
            <p14:sldId id="265"/>
            <p14:sldId id="266"/>
            <p14:sldId id="267"/>
            <p14:sldId id="268"/>
            <p14:sldId id="270"/>
            <p14:sldId id="277"/>
            <p14:sldId id="299"/>
            <p14:sldId id="283"/>
            <p14:sldId id="300"/>
            <p14:sldId id="282"/>
            <p14:sldId id="271"/>
            <p14:sldId id="301"/>
            <p14:sldId id="284"/>
            <p14:sldId id="293"/>
            <p14:sldId id="302"/>
            <p14:sldId id="285"/>
            <p14:sldId id="286"/>
            <p14:sldId id="295"/>
          </p14:sldIdLst>
        </p14:section>
        <p14:section name="Untitled Section" id="{4BA7919B-37AF-4550-97B5-7192E63C3949}">
          <p14:sldIdLst>
            <p14:sldId id="287"/>
            <p14:sldId id="297"/>
            <p14:sldId id="289"/>
            <p14:sldId id="298"/>
            <p14:sldId id="296"/>
            <p14:sldId id="303"/>
            <p14:sldId id="304"/>
            <p14:sldId id="306"/>
            <p14:sldId id="290"/>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6" d="100"/>
          <a:sy n="76" d="100"/>
        </p:scale>
        <p:origin x="-336" y="12"/>
      </p:cViewPr>
      <p:guideLst>
        <p:guide orient="horz" pos="2160"/>
        <p:guide pos="2880"/>
        <p:guide pos="28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_rels/data6.xml.rels><?xml version="1.0" encoding="UTF-8" standalone="yes"?>
<Relationships xmlns="http://schemas.openxmlformats.org/package/2006/relationships"><Relationship Id="rId1" Type="http://schemas.openxmlformats.org/officeDocument/2006/relationships/image" Target="../media/image8.jpeg"/></Relationships>
</file>

<file path=ppt/diagrams/_rels/data7.xml.rels><?xml version="1.0" encoding="UTF-8" standalone="yes"?>
<Relationships xmlns="http://schemas.openxmlformats.org/package/2006/relationships"><Relationship Id="rId1" Type="http://schemas.openxmlformats.org/officeDocument/2006/relationships/image" Target="../media/image12.jpeg"/></Relationships>
</file>

<file path=ppt/diagrams/_rels/data8.xml.rels><?xml version="1.0" encoding="UTF-8" standalone="yes"?>
<Relationships xmlns="http://schemas.openxmlformats.org/package/2006/relationships"><Relationship Id="rId1" Type="http://schemas.openxmlformats.org/officeDocument/2006/relationships/image" Target="../media/image13.jpeg"/></Relationships>
</file>

<file path=ppt/diagrams/_rels/data9.xml.rels><?xml version="1.0" encoding="UTF-8" standalone="yes"?>
<Relationships xmlns="http://schemas.openxmlformats.org/package/2006/relationships"><Relationship Id="rId1" Type="http://schemas.openxmlformats.org/officeDocument/2006/relationships/image" Target="../media/image14.jpeg"/></Relationships>
</file>

<file path=ppt/diagrams/_rels/data10.xml.rels><?xml version="1.0" encoding="UTF-8" standalone="yes"?>
<Relationships xmlns="http://schemas.openxmlformats.org/package/2006/relationships"><Relationship Id="rId1" Type="http://schemas.openxmlformats.org/officeDocument/2006/relationships/image" Target="../media/image15.jpeg"/></Relationships>
</file>

<file path=ppt/diagrams/_rels/data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image" Target="../media/image16.jpeg"/></Relationships>
</file>

<file path=ppt/diagrams/_rels/data16.xml.rels><?xml version="1.0" encoding="UTF-8" standalone="yes"?>
<Relationships xmlns="http://schemas.openxmlformats.org/package/2006/relationships"><Relationship Id="rId1" Type="http://schemas.openxmlformats.org/officeDocument/2006/relationships/image" Target="../media/image1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2295E7-C9C9-425D-96AD-D2EE92A4EBFE}"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F5A6CC6F-6EF9-4941-ADAE-C3289F6C80D1}">
      <dgm:prSet custT="1"/>
      <dgm:spPr/>
      <dgm:t>
        <a:bodyPr/>
        <a:lstStyle/>
        <a:p>
          <a:pPr rtl="0">
            <a:lnSpc>
              <a:spcPct val="100000"/>
            </a:lnSpc>
          </a:pPr>
          <a:r>
            <a:rPr lang="en-US" sz="2000" b="1" dirty="0" smtClean="0"/>
            <a:t>Pregnancy Discrimination Act (“PDA”) </a:t>
          </a:r>
          <a:r>
            <a:rPr lang="en-US" sz="2000" dirty="0" smtClean="0"/>
            <a:t>– enacted in 1978 to make clear that discrimination based on pregnancy, child birth, or related medical conditions is a form of sex discrimination prohibited by Title VII.</a:t>
          </a:r>
          <a:endParaRPr lang="en-US" sz="2000" dirty="0"/>
        </a:p>
      </dgm:t>
    </dgm:pt>
    <dgm:pt modelId="{253B7601-5AFA-4A06-8FA4-26AC67E8401B}" type="parTrans" cxnId="{BA0C8983-CBEC-4BC0-8390-770A0C8D87F6}">
      <dgm:prSet/>
      <dgm:spPr/>
      <dgm:t>
        <a:bodyPr/>
        <a:lstStyle/>
        <a:p>
          <a:endParaRPr lang="en-US"/>
        </a:p>
      </dgm:t>
    </dgm:pt>
    <dgm:pt modelId="{3D93EA03-E545-4CD1-B571-D0FF5903EE2D}" type="sibTrans" cxnId="{BA0C8983-CBEC-4BC0-8390-770A0C8D87F6}">
      <dgm:prSet/>
      <dgm:spPr/>
      <dgm:t>
        <a:bodyPr/>
        <a:lstStyle/>
        <a:p>
          <a:endParaRPr lang="en-US"/>
        </a:p>
      </dgm:t>
    </dgm:pt>
    <dgm:pt modelId="{CAFD0836-047F-40DC-8305-34D7F0451DBC}">
      <dgm:prSet custT="1"/>
      <dgm:spPr>
        <a:solidFill>
          <a:schemeClr val="accent3"/>
        </a:solidFill>
      </dgm:spPr>
      <dgm:t>
        <a:bodyPr/>
        <a:lstStyle/>
        <a:p>
          <a:pPr rtl="0"/>
          <a:r>
            <a:rPr lang="en-US" sz="2000" b="1" dirty="0" smtClean="0"/>
            <a:t>Fundamental Requirements</a:t>
          </a:r>
          <a:r>
            <a:rPr lang="en-US" sz="2000" u="none" dirty="0" smtClean="0"/>
            <a:t>:</a:t>
          </a:r>
          <a:r>
            <a:rPr lang="en-US" sz="2000" u="sng" dirty="0" smtClean="0"/>
            <a:t> </a:t>
          </a:r>
          <a:endParaRPr lang="en-US" sz="2000" dirty="0"/>
        </a:p>
      </dgm:t>
    </dgm:pt>
    <dgm:pt modelId="{2A033979-881E-42DF-A4E9-AD3D0A968DF9}" type="parTrans" cxnId="{F96FFD65-6CE5-4BDA-9B05-A48780E5C3FA}">
      <dgm:prSet/>
      <dgm:spPr/>
      <dgm:t>
        <a:bodyPr/>
        <a:lstStyle/>
        <a:p>
          <a:endParaRPr lang="en-US"/>
        </a:p>
      </dgm:t>
    </dgm:pt>
    <dgm:pt modelId="{60E75FCA-022A-45A3-8316-9D38635E2DEA}" type="sibTrans" cxnId="{F96FFD65-6CE5-4BDA-9B05-A48780E5C3FA}">
      <dgm:prSet/>
      <dgm:spPr/>
      <dgm:t>
        <a:bodyPr/>
        <a:lstStyle/>
        <a:p>
          <a:endParaRPr lang="en-US"/>
        </a:p>
      </dgm:t>
    </dgm:pt>
    <dgm:pt modelId="{638D5F7D-3647-4BC2-88A7-B89B2A018722}">
      <dgm:prSet custT="1"/>
      <dgm:spPr/>
      <dgm:t>
        <a:bodyPr/>
        <a:lstStyle/>
        <a:p>
          <a:pPr rtl="0">
            <a:lnSpc>
              <a:spcPct val="100000"/>
            </a:lnSpc>
          </a:pPr>
          <a:r>
            <a:rPr lang="en-US" sz="1800" dirty="0" smtClean="0"/>
            <a:t>Prohibits an employer from discriminating against an employee on the basis of pregnancy, childbirth, or related medical condition;  </a:t>
          </a:r>
          <a:r>
            <a:rPr lang="en-US" sz="1800" b="1" dirty="0" smtClean="0">
              <a:solidFill>
                <a:schemeClr val="accent1"/>
              </a:solidFill>
            </a:rPr>
            <a:t>AND</a:t>
          </a:r>
          <a:r>
            <a:rPr lang="en-US" sz="1800" dirty="0" smtClean="0"/>
            <a:t> </a:t>
          </a:r>
          <a:endParaRPr lang="en-US" sz="1800" dirty="0"/>
        </a:p>
      </dgm:t>
    </dgm:pt>
    <dgm:pt modelId="{FD98E383-475A-4456-8B4F-6F5835FF36B0}" type="parTrans" cxnId="{3B260C40-1F4F-4301-BDC6-A84E4D28A20C}">
      <dgm:prSet/>
      <dgm:spPr/>
      <dgm:t>
        <a:bodyPr/>
        <a:lstStyle/>
        <a:p>
          <a:endParaRPr lang="en-US"/>
        </a:p>
      </dgm:t>
    </dgm:pt>
    <dgm:pt modelId="{F39206C7-7A4B-4C0D-8CF9-9E1AEAA326C8}" type="sibTrans" cxnId="{3B260C40-1F4F-4301-BDC6-A84E4D28A20C}">
      <dgm:prSet/>
      <dgm:spPr/>
      <dgm:t>
        <a:bodyPr/>
        <a:lstStyle/>
        <a:p>
          <a:endParaRPr lang="en-US"/>
        </a:p>
      </dgm:t>
    </dgm:pt>
    <dgm:pt modelId="{36516DBF-3C77-4EE6-B5BC-D52AA7EFCDB0}">
      <dgm:prSet custT="1"/>
      <dgm:spPr/>
      <dgm:t>
        <a:bodyPr/>
        <a:lstStyle/>
        <a:p>
          <a:pPr rtl="0">
            <a:lnSpc>
              <a:spcPct val="100000"/>
            </a:lnSpc>
          </a:pPr>
          <a:r>
            <a:rPr lang="en-US" sz="1800" dirty="0" smtClean="0"/>
            <a:t>Women affected by pregnancy, childbirth, or related medical conditions must be treated the </a:t>
          </a:r>
          <a:r>
            <a:rPr lang="en-US" sz="1800" i="1" dirty="0" smtClean="0"/>
            <a:t>same as other persons not so affected but similar in their ability to work</a:t>
          </a:r>
          <a:r>
            <a:rPr lang="en-US" sz="1800" dirty="0" smtClean="0"/>
            <a:t>. </a:t>
          </a:r>
          <a:endParaRPr lang="en-US" sz="1800" dirty="0"/>
        </a:p>
      </dgm:t>
    </dgm:pt>
    <dgm:pt modelId="{9CB2E04B-E6A5-4C67-8078-0D1015925798}" type="parTrans" cxnId="{433C77CF-0A8D-4565-8795-3E1000F13026}">
      <dgm:prSet/>
      <dgm:spPr/>
      <dgm:t>
        <a:bodyPr/>
        <a:lstStyle/>
        <a:p>
          <a:endParaRPr lang="en-US"/>
        </a:p>
      </dgm:t>
    </dgm:pt>
    <dgm:pt modelId="{40A1D2DF-614D-455E-8859-D64E11A80E56}" type="sibTrans" cxnId="{433C77CF-0A8D-4565-8795-3E1000F13026}">
      <dgm:prSet/>
      <dgm:spPr/>
      <dgm:t>
        <a:bodyPr/>
        <a:lstStyle/>
        <a:p>
          <a:endParaRPr lang="en-US"/>
        </a:p>
      </dgm:t>
    </dgm:pt>
    <dgm:pt modelId="{AA6D5938-F7D1-4C52-88A7-6A18A0BFD227}" type="pres">
      <dgm:prSet presAssocID="{6E2295E7-C9C9-425D-96AD-D2EE92A4EBFE}" presName="linear" presStyleCnt="0">
        <dgm:presLayoutVars>
          <dgm:animLvl val="lvl"/>
          <dgm:resizeHandles val="exact"/>
        </dgm:presLayoutVars>
      </dgm:prSet>
      <dgm:spPr/>
      <dgm:t>
        <a:bodyPr/>
        <a:lstStyle/>
        <a:p>
          <a:endParaRPr lang="en-US"/>
        </a:p>
      </dgm:t>
    </dgm:pt>
    <dgm:pt modelId="{9C6FFF8E-5977-4B05-86F9-68437937C161}" type="pres">
      <dgm:prSet presAssocID="{F5A6CC6F-6EF9-4941-ADAE-C3289F6C80D1}" presName="parentText" presStyleLbl="node1" presStyleIdx="0" presStyleCnt="2">
        <dgm:presLayoutVars>
          <dgm:chMax val="0"/>
          <dgm:bulletEnabled val="1"/>
        </dgm:presLayoutVars>
      </dgm:prSet>
      <dgm:spPr/>
      <dgm:t>
        <a:bodyPr/>
        <a:lstStyle/>
        <a:p>
          <a:endParaRPr lang="en-US"/>
        </a:p>
      </dgm:t>
    </dgm:pt>
    <dgm:pt modelId="{2C56C04B-3177-4BFA-90DE-C64ADC5D1EB2}" type="pres">
      <dgm:prSet presAssocID="{3D93EA03-E545-4CD1-B571-D0FF5903EE2D}" presName="spacer" presStyleCnt="0"/>
      <dgm:spPr/>
    </dgm:pt>
    <dgm:pt modelId="{F1779935-E5CF-4673-86E5-BB515C328CAD}" type="pres">
      <dgm:prSet presAssocID="{CAFD0836-047F-40DC-8305-34D7F0451DBC}" presName="parentText" presStyleLbl="node1" presStyleIdx="1" presStyleCnt="2" custLinFactNeighborY="-6507">
        <dgm:presLayoutVars>
          <dgm:chMax val="0"/>
          <dgm:bulletEnabled val="1"/>
        </dgm:presLayoutVars>
      </dgm:prSet>
      <dgm:spPr/>
      <dgm:t>
        <a:bodyPr/>
        <a:lstStyle/>
        <a:p>
          <a:endParaRPr lang="en-US"/>
        </a:p>
      </dgm:t>
    </dgm:pt>
    <dgm:pt modelId="{908F752F-8B3E-44F0-88DA-5BA632C6C349}" type="pres">
      <dgm:prSet presAssocID="{CAFD0836-047F-40DC-8305-34D7F0451DBC}" presName="childText" presStyleLbl="revTx" presStyleIdx="0" presStyleCnt="1" custLinFactNeighborY="7879">
        <dgm:presLayoutVars>
          <dgm:bulletEnabled val="1"/>
        </dgm:presLayoutVars>
      </dgm:prSet>
      <dgm:spPr/>
      <dgm:t>
        <a:bodyPr/>
        <a:lstStyle/>
        <a:p>
          <a:endParaRPr lang="en-US"/>
        </a:p>
      </dgm:t>
    </dgm:pt>
  </dgm:ptLst>
  <dgm:cxnLst>
    <dgm:cxn modelId="{92D2A851-F5A8-48C7-AD3B-5ED44586D724}" type="presOf" srcId="{CAFD0836-047F-40DC-8305-34D7F0451DBC}" destId="{F1779935-E5CF-4673-86E5-BB515C328CAD}" srcOrd="0" destOrd="0" presId="urn:microsoft.com/office/officeart/2005/8/layout/vList2"/>
    <dgm:cxn modelId="{4842785D-1CE1-4141-862D-C6146B93BFDD}" type="presOf" srcId="{638D5F7D-3647-4BC2-88A7-B89B2A018722}" destId="{908F752F-8B3E-44F0-88DA-5BA632C6C349}" srcOrd="0" destOrd="0" presId="urn:microsoft.com/office/officeart/2005/8/layout/vList2"/>
    <dgm:cxn modelId="{73E2E557-5BF9-4338-8A2C-0D49D886A3BD}" type="presOf" srcId="{36516DBF-3C77-4EE6-B5BC-D52AA7EFCDB0}" destId="{908F752F-8B3E-44F0-88DA-5BA632C6C349}" srcOrd="0" destOrd="1" presId="urn:microsoft.com/office/officeart/2005/8/layout/vList2"/>
    <dgm:cxn modelId="{F96FFD65-6CE5-4BDA-9B05-A48780E5C3FA}" srcId="{6E2295E7-C9C9-425D-96AD-D2EE92A4EBFE}" destId="{CAFD0836-047F-40DC-8305-34D7F0451DBC}" srcOrd="1" destOrd="0" parTransId="{2A033979-881E-42DF-A4E9-AD3D0A968DF9}" sibTransId="{60E75FCA-022A-45A3-8316-9D38635E2DEA}"/>
    <dgm:cxn modelId="{3B260C40-1F4F-4301-BDC6-A84E4D28A20C}" srcId="{CAFD0836-047F-40DC-8305-34D7F0451DBC}" destId="{638D5F7D-3647-4BC2-88A7-B89B2A018722}" srcOrd="0" destOrd="0" parTransId="{FD98E383-475A-4456-8B4F-6F5835FF36B0}" sibTransId="{F39206C7-7A4B-4C0D-8CF9-9E1AEAA326C8}"/>
    <dgm:cxn modelId="{BA0C8983-CBEC-4BC0-8390-770A0C8D87F6}" srcId="{6E2295E7-C9C9-425D-96AD-D2EE92A4EBFE}" destId="{F5A6CC6F-6EF9-4941-ADAE-C3289F6C80D1}" srcOrd="0" destOrd="0" parTransId="{253B7601-5AFA-4A06-8FA4-26AC67E8401B}" sibTransId="{3D93EA03-E545-4CD1-B571-D0FF5903EE2D}"/>
    <dgm:cxn modelId="{18B763CD-45F7-4EB6-99FA-D3CF9FC163BD}" type="presOf" srcId="{6E2295E7-C9C9-425D-96AD-D2EE92A4EBFE}" destId="{AA6D5938-F7D1-4C52-88A7-6A18A0BFD227}" srcOrd="0" destOrd="0" presId="urn:microsoft.com/office/officeart/2005/8/layout/vList2"/>
    <dgm:cxn modelId="{433C77CF-0A8D-4565-8795-3E1000F13026}" srcId="{CAFD0836-047F-40DC-8305-34D7F0451DBC}" destId="{36516DBF-3C77-4EE6-B5BC-D52AA7EFCDB0}" srcOrd="1" destOrd="0" parTransId="{9CB2E04B-E6A5-4C67-8078-0D1015925798}" sibTransId="{40A1D2DF-614D-455E-8859-D64E11A80E56}"/>
    <dgm:cxn modelId="{7C568576-D9E6-4191-9601-96D0B99FADA1}" type="presOf" srcId="{F5A6CC6F-6EF9-4941-ADAE-C3289F6C80D1}" destId="{9C6FFF8E-5977-4B05-86F9-68437937C161}" srcOrd="0" destOrd="0" presId="urn:microsoft.com/office/officeart/2005/8/layout/vList2"/>
    <dgm:cxn modelId="{6D687A81-8477-44AC-80D2-FF9A49894130}" type="presParOf" srcId="{AA6D5938-F7D1-4C52-88A7-6A18A0BFD227}" destId="{9C6FFF8E-5977-4B05-86F9-68437937C161}" srcOrd="0" destOrd="0" presId="urn:microsoft.com/office/officeart/2005/8/layout/vList2"/>
    <dgm:cxn modelId="{CD387B0A-7444-40A3-872B-902C33EF5A34}" type="presParOf" srcId="{AA6D5938-F7D1-4C52-88A7-6A18A0BFD227}" destId="{2C56C04B-3177-4BFA-90DE-C64ADC5D1EB2}" srcOrd="1" destOrd="0" presId="urn:microsoft.com/office/officeart/2005/8/layout/vList2"/>
    <dgm:cxn modelId="{C84541A0-6630-4C8D-AB7A-F5A046B34A87}" type="presParOf" srcId="{AA6D5938-F7D1-4C52-88A7-6A18A0BFD227}" destId="{F1779935-E5CF-4673-86E5-BB515C328CAD}" srcOrd="2" destOrd="0" presId="urn:microsoft.com/office/officeart/2005/8/layout/vList2"/>
    <dgm:cxn modelId="{2F89610A-4DA5-43AF-A712-34C81260044E}" type="presParOf" srcId="{AA6D5938-F7D1-4C52-88A7-6A18A0BFD227}" destId="{908F752F-8B3E-44F0-88DA-5BA632C6C349}" srcOrd="3"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93E766-A2E8-480A-B1C4-0B2D82619BFE}" type="doc">
      <dgm:prSet loTypeId="urn:microsoft.com/office/officeart/2005/8/layout/default#1" loCatId="list" qsTypeId="urn:microsoft.com/office/officeart/2005/8/quickstyle/simple2" qsCatId="simple" csTypeId="urn:microsoft.com/office/officeart/2005/8/colors/colorful1#1" csCatId="colorful"/>
      <dgm:spPr/>
      <dgm:t>
        <a:bodyPr/>
        <a:lstStyle/>
        <a:p>
          <a:endParaRPr lang="en-US"/>
        </a:p>
      </dgm:t>
    </dgm:pt>
    <dgm:pt modelId="{83B7FA72-A7FA-425C-8F2E-CD7AB95A76CB}">
      <dgm:prSet/>
      <dgm:spPr/>
      <dgm:t>
        <a:bodyPr/>
        <a:lstStyle/>
        <a:p>
          <a:pPr rtl="0"/>
          <a:r>
            <a:rPr lang="en-US" dirty="0" smtClean="0"/>
            <a:t>In 1997, 3,900 EEOC Charges were filed alleging pregnancy discrimination. </a:t>
          </a:r>
          <a:endParaRPr lang="en-US" dirty="0"/>
        </a:p>
      </dgm:t>
    </dgm:pt>
    <dgm:pt modelId="{6F714FF8-9B12-4E02-9163-9D2F4393A17D}" type="parTrans" cxnId="{4099B9E9-177F-4670-98E0-72CCBA40A6E3}">
      <dgm:prSet/>
      <dgm:spPr/>
      <dgm:t>
        <a:bodyPr/>
        <a:lstStyle/>
        <a:p>
          <a:endParaRPr lang="en-US"/>
        </a:p>
      </dgm:t>
    </dgm:pt>
    <dgm:pt modelId="{B02F5968-F5D1-4CCD-A30C-D8A267A017BC}" type="sibTrans" cxnId="{4099B9E9-177F-4670-98E0-72CCBA40A6E3}">
      <dgm:prSet/>
      <dgm:spPr/>
      <dgm:t>
        <a:bodyPr/>
        <a:lstStyle/>
        <a:p>
          <a:endParaRPr lang="en-US"/>
        </a:p>
      </dgm:t>
    </dgm:pt>
    <dgm:pt modelId="{BE2510AB-AA71-4FDD-B55B-0CB01AC8AED9}">
      <dgm:prSet/>
      <dgm:spPr/>
      <dgm:t>
        <a:bodyPr/>
        <a:lstStyle/>
        <a:p>
          <a:pPr rtl="0"/>
          <a:r>
            <a:rPr lang="en-US" dirty="0" smtClean="0"/>
            <a:t>In 2013, 5,342 EEOC Charges were filed. </a:t>
          </a:r>
          <a:endParaRPr lang="en-US" dirty="0"/>
        </a:p>
      </dgm:t>
    </dgm:pt>
    <dgm:pt modelId="{BBB30787-337C-4ECD-B888-154F77AA31BF}" type="parTrans" cxnId="{B653A367-2BC1-4C0F-AB97-68D886D43C00}">
      <dgm:prSet/>
      <dgm:spPr/>
      <dgm:t>
        <a:bodyPr/>
        <a:lstStyle/>
        <a:p>
          <a:endParaRPr lang="en-US"/>
        </a:p>
      </dgm:t>
    </dgm:pt>
    <dgm:pt modelId="{D7DFD8CA-6AB7-4DA6-B986-ED76B88CC430}" type="sibTrans" cxnId="{B653A367-2BC1-4C0F-AB97-68D886D43C00}">
      <dgm:prSet/>
      <dgm:spPr/>
      <dgm:t>
        <a:bodyPr/>
        <a:lstStyle/>
        <a:p>
          <a:endParaRPr lang="en-US"/>
        </a:p>
      </dgm:t>
    </dgm:pt>
    <dgm:pt modelId="{46134926-04FF-4658-8202-F41F11DB9E5C}">
      <dgm:prSet/>
      <dgm:spPr/>
      <dgm:t>
        <a:bodyPr/>
        <a:lstStyle/>
        <a:p>
          <a:pPr rtl="0"/>
          <a:r>
            <a:rPr lang="en-US" dirty="0" smtClean="0"/>
            <a:t>With an increasing number of charges, on July 14, 2014, the EEOC issued guidance on the PDA. </a:t>
          </a:r>
          <a:endParaRPr lang="en-US" dirty="0"/>
        </a:p>
      </dgm:t>
    </dgm:pt>
    <dgm:pt modelId="{60B54FBA-924A-48DE-A922-42D1F15ADCEC}" type="parTrans" cxnId="{1CB34852-DE58-40AB-83B9-7DFD6230AC3A}">
      <dgm:prSet/>
      <dgm:spPr/>
      <dgm:t>
        <a:bodyPr/>
        <a:lstStyle/>
        <a:p>
          <a:endParaRPr lang="en-US"/>
        </a:p>
      </dgm:t>
    </dgm:pt>
    <dgm:pt modelId="{EB353E0A-C0D7-4A95-84A9-185AB3691691}" type="sibTrans" cxnId="{1CB34852-DE58-40AB-83B9-7DFD6230AC3A}">
      <dgm:prSet/>
      <dgm:spPr/>
      <dgm:t>
        <a:bodyPr/>
        <a:lstStyle/>
        <a:p>
          <a:endParaRPr lang="en-US"/>
        </a:p>
      </dgm:t>
    </dgm:pt>
    <dgm:pt modelId="{0CDB39BE-89EB-402F-B4F5-61A52F675D98}" type="pres">
      <dgm:prSet presAssocID="{FA93E766-A2E8-480A-B1C4-0B2D82619BFE}" presName="diagram" presStyleCnt="0">
        <dgm:presLayoutVars>
          <dgm:dir/>
          <dgm:resizeHandles val="exact"/>
        </dgm:presLayoutVars>
      </dgm:prSet>
      <dgm:spPr/>
      <dgm:t>
        <a:bodyPr/>
        <a:lstStyle/>
        <a:p>
          <a:endParaRPr lang="en-US"/>
        </a:p>
      </dgm:t>
    </dgm:pt>
    <dgm:pt modelId="{CA523F4B-70C1-44A4-8617-40E41003521F}" type="pres">
      <dgm:prSet presAssocID="{83B7FA72-A7FA-425C-8F2E-CD7AB95A76CB}" presName="node" presStyleLbl="node1" presStyleIdx="0" presStyleCnt="3">
        <dgm:presLayoutVars>
          <dgm:bulletEnabled val="1"/>
        </dgm:presLayoutVars>
      </dgm:prSet>
      <dgm:spPr/>
      <dgm:t>
        <a:bodyPr/>
        <a:lstStyle/>
        <a:p>
          <a:endParaRPr lang="en-US"/>
        </a:p>
      </dgm:t>
    </dgm:pt>
    <dgm:pt modelId="{63E3B2AD-32D2-445F-AA2C-E671024DCFFF}" type="pres">
      <dgm:prSet presAssocID="{B02F5968-F5D1-4CCD-A30C-D8A267A017BC}" presName="sibTrans" presStyleCnt="0"/>
      <dgm:spPr/>
    </dgm:pt>
    <dgm:pt modelId="{03F594CD-8C45-42D2-8A19-1B1EA704CB6E}" type="pres">
      <dgm:prSet presAssocID="{BE2510AB-AA71-4FDD-B55B-0CB01AC8AED9}" presName="node" presStyleLbl="node1" presStyleIdx="1" presStyleCnt="3">
        <dgm:presLayoutVars>
          <dgm:bulletEnabled val="1"/>
        </dgm:presLayoutVars>
      </dgm:prSet>
      <dgm:spPr/>
      <dgm:t>
        <a:bodyPr/>
        <a:lstStyle/>
        <a:p>
          <a:endParaRPr lang="en-US"/>
        </a:p>
      </dgm:t>
    </dgm:pt>
    <dgm:pt modelId="{5A5F0914-EDC5-4354-A5E1-8292EFFE55A6}" type="pres">
      <dgm:prSet presAssocID="{D7DFD8CA-6AB7-4DA6-B986-ED76B88CC430}" presName="sibTrans" presStyleCnt="0"/>
      <dgm:spPr/>
    </dgm:pt>
    <dgm:pt modelId="{F432D8F2-6375-4EF2-95AE-19EB880A0A81}" type="pres">
      <dgm:prSet presAssocID="{46134926-04FF-4658-8202-F41F11DB9E5C}" presName="node" presStyleLbl="node1" presStyleIdx="2" presStyleCnt="3">
        <dgm:presLayoutVars>
          <dgm:bulletEnabled val="1"/>
        </dgm:presLayoutVars>
      </dgm:prSet>
      <dgm:spPr/>
      <dgm:t>
        <a:bodyPr/>
        <a:lstStyle/>
        <a:p>
          <a:endParaRPr lang="en-US"/>
        </a:p>
      </dgm:t>
    </dgm:pt>
  </dgm:ptLst>
  <dgm:cxnLst>
    <dgm:cxn modelId="{82D0F560-D448-43C7-A15E-1646A94E6127}" type="presOf" srcId="{46134926-04FF-4658-8202-F41F11DB9E5C}" destId="{F432D8F2-6375-4EF2-95AE-19EB880A0A81}" srcOrd="0" destOrd="0" presId="urn:microsoft.com/office/officeart/2005/8/layout/default#1"/>
    <dgm:cxn modelId="{4099B9E9-177F-4670-98E0-72CCBA40A6E3}" srcId="{FA93E766-A2E8-480A-B1C4-0B2D82619BFE}" destId="{83B7FA72-A7FA-425C-8F2E-CD7AB95A76CB}" srcOrd="0" destOrd="0" parTransId="{6F714FF8-9B12-4E02-9163-9D2F4393A17D}" sibTransId="{B02F5968-F5D1-4CCD-A30C-D8A267A017BC}"/>
    <dgm:cxn modelId="{3B62CC7C-14BB-4A9F-BFFA-B93559B7A016}" type="presOf" srcId="{FA93E766-A2E8-480A-B1C4-0B2D82619BFE}" destId="{0CDB39BE-89EB-402F-B4F5-61A52F675D98}" srcOrd="0" destOrd="0" presId="urn:microsoft.com/office/officeart/2005/8/layout/default#1"/>
    <dgm:cxn modelId="{1FA6FB9A-125C-4FD7-916D-8E9C0C1D3718}" type="presOf" srcId="{BE2510AB-AA71-4FDD-B55B-0CB01AC8AED9}" destId="{03F594CD-8C45-42D2-8A19-1B1EA704CB6E}" srcOrd="0" destOrd="0" presId="urn:microsoft.com/office/officeart/2005/8/layout/default#1"/>
    <dgm:cxn modelId="{1CB34852-DE58-40AB-83B9-7DFD6230AC3A}" srcId="{FA93E766-A2E8-480A-B1C4-0B2D82619BFE}" destId="{46134926-04FF-4658-8202-F41F11DB9E5C}" srcOrd="2" destOrd="0" parTransId="{60B54FBA-924A-48DE-A922-42D1F15ADCEC}" sibTransId="{EB353E0A-C0D7-4A95-84A9-185AB3691691}"/>
    <dgm:cxn modelId="{B653A367-2BC1-4C0F-AB97-68D886D43C00}" srcId="{FA93E766-A2E8-480A-B1C4-0B2D82619BFE}" destId="{BE2510AB-AA71-4FDD-B55B-0CB01AC8AED9}" srcOrd="1" destOrd="0" parTransId="{BBB30787-337C-4ECD-B888-154F77AA31BF}" sibTransId="{D7DFD8CA-6AB7-4DA6-B986-ED76B88CC430}"/>
    <dgm:cxn modelId="{6BDAA26F-E3D3-4E76-ADC9-4895D43E6996}" type="presOf" srcId="{83B7FA72-A7FA-425C-8F2E-CD7AB95A76CB}" destId="{CA523F4B-70C1-44A4-8617-40E41003521F}" srcOrd="0" destOrd="0" presId="urn:microsoft.com/office/officeart/2005/8/layout/default#1"/>
    <dgm:cxn modelId="{80B59527-B936-4959-B2BA-AF4739B04DD2}" type="presParOf" srcId="{0CDB39BE-89EB-402F-B4F5-61A52F675D98}" destId="{CA523F4B-70C1-44A4-8617-40E41003521F}" srcOrd="0" destOrd="0" presId="urn:microsoft.com/office/officeart/2005/8/layout/default#1"/>
    <dgm:cxn modelId="{0000D0E6-B751-4AAF-B2E2-45050FD44C46}" type="presParOf" srcId="{0CDB39BE-89EB-402F-B4F5-61A52F675D98}" destId="{63E3B2AD-32D2-445F-AA2C-E671024DCFFF}" srcOrd="1" destOrd="0" presId="urn:microsoft.com/office/officeart/2005/8/layout/default#1"/>
    <dgm:cxn modelId="{B2E6B4D5-39A8-4C86-B5E7-58D81D837236}" type="presParOf" srcId="{0CDB39BE-89EB-402F-B4F5-61A52F675D98}" destId="{03F594CD-8C45-42D2-8A19-1B1EA704CB6E}" srcOrd="2" destOrd="0" presId="urn:microsoft.com/office/officeart/2005/8/layout/default#1"/>
    <dgm:cxn modelId="{BFC8FB61-CA4E-4A3A-B980-DF78A4CCE231}" type="presParOf" srcId="{0CDB39BE-89EB-402F-B4F5-61A52F675D98}" destId="{5A5F0914-EDC5-4354-A5E1-8292EFFE55A6}" srcOrd="3" destOrd="0" presId="urn:microsoft.com/office/officeart/2005/8/layout/default#1"/>
    <dgm:cxn modelId="{07F27CA7-34AE-45FB-A12D-2EA8E1F1A61F}" type="presParOf" srcId="{0CDB39BE-89EB-402F-B4F5-61A52F675D98}" destId="{F432D8F2-6375-4EF2-95AE-19EB880A0A81}" srcOrd="4" destOrd="0" presId="urn:microsoft.com/office/officeart/2005/8/layout/defaul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E0C0B2-0008-4C3A-A368-5B413F98DA56}" type="doc">
      <dgm:prSet loTypeId="urn:microsoft.com/office/officeart/2005/8/layout/list1" loCatId="list" qsTypeId="urn:microsoft.com/office/officeart/2005/8/quickstyle/simple2" qsCatId="simple" csTypeId="urn:microsoft.com/office/officeart/2005/8/colors/accent1_2" csCatId="accent1"/>
      <dgm:spPr/>
      <dgm:t>
        <a:bodyPr/>
        <a:lstStyle/>
        <a:p>
          <a:endParaRPr lang="en-US"/>
        </a:p>
      </dgm:t>
    </dgm:pt>
    <dgm:pt modelId="{F349D89B-17DC-4B3A-A703-4D3E02DBAD39}">
      <dgm:prSet custT="1"/>
      <dgm:spPr/>
      <dgm:t>
        <a:bodyPr/>
        <a:lstStyle/>
        <a:p>
          <a:pPr rtl="0">
            <a:lnSpc>
              <a:spcPct val="100000"/>
            </a:lnSpc>
          </a:pPr>
          <a:r>
            <a:rPr lang="en-US" sz="2800" b="1" dirty="0" smtClean="0"/>
            <a:t>Title VII as amended by the PDA, prohibits discrimination based on the following: </a:t>
          </a:r>
          <a:endParaRPr lang="en-US" sz="2800" dirty="0"/>
        </a:p>
      </dgm:t>
    </dgm:pt>
    <dgm:pt modelId="{1523F955-AEE1-475D-BF91-500696277535}" type="parTrans" cxnId="{168E6C75-691E-465C-A493-D9BCCCDC8AE8}">
      <dgm:prSet/>
      <dgm:spPr/>
      <dgm:t>
        <a:bodyPr/>
        <a:lstStyle/>
        <a:p>
          <a:endParaRPr lang="en-US" sz="2400"/>
        </a:p>
      </dgm:t>
    </dgm:pt>
    <dgm:pt modelId="{90B0B756-98AF-402D-8084-BF8661B6E095}" type="sibTrans" cxnId="{168E6C75-691E-465C-A493-D9BCCCDC8AE8}">
      <dgm:prSet/>
      <dgm:spPr/>
      <dgm:t>
        <a:bodyPr/>
        <a:lstStyle/>
        <a:p>
          <a:endParaRPr lang="en-US" sz="2400"/>
        </a:p>
      </dgm:t>
    </dgm:pt>
    <dgm:pt modelId="{309814A1-90CF-432B-A8C7-B2091C74BB43}">
      <dgm:prSet custT="1"/>
      <dgm:spPr/>
      <dgm:t>
        <a:bodyPr/>
        <a:lstStyle/>
        <a:p>
          <a:pPr rtl="0">
            <a:lnSpc>
              <a:spcPct val="100000"/>
            </a:lnSpc>
          </a:pPr>
          <a:r>
            <a:rPr lang="en-US" sz="2000" dirty="0" smtClean="0"/>
            <a:t>Current Pregnancy </a:t>
          </a:r>
          <a:endParaRPr lang="en-US" sz="2000" dirty="0"/>
        </a:p>
      </dgm:t>
    </dgm:pt>
    <dgm:pt modelId="{884C8694-BE87-4CF5-95A8-305FB6523A76}" type="parTrans" cxnId="{D2E2F746-25C0-4441-9BFA-7B38EE79D708}">
      <dgm:prSet/>
      <dgm:spPr/>
      <dgm:t>
        <a:bodyPr/>
        <a:lstStyle/>
        <a:p>
          <a:endParaRPr lang="en-US" sz="2400"/>
        </a:p>
      </dgm:t>
    </dgm:pt>
    <dgm:pt modelId="{32E22E7E-C67A-45CB-BEE9-28AA338A19A1}" type="sibTrans" cxnId="{D2E2F746-25C0-4441-9BFA-7B38EE79D708}">
      <dgm:prSet/>
      <dgm:spPr/>
      <dgm:t>
        <a:bodyPr/>
        <a:lstStyle/>
        <a:p>
          <a:endParaRPr lang="en-US" sz="2400"/>
        </a:p>
      </dgm:t>
    </dgm:pt>
    <dgm:pt modelId="{7F1680E9-8896-499E-92EE-B3809CBECBAF}">
      <dgm:prSet custT="1"/>
      <dgm:spPr/>
      <dgm:t>
        <a:bodyPr/>
        <a:lstStyle/>
        <a:p>
          <a:pPr rtl="0">
            <a:lnSpc>
              <a:spcPct val="100000"/>
            </a:lnSpc>
          </a:pPr>
          <a:r>
            <a:rPr lang="en-US" sz="2000" dirty="0" smtClean="0"/>
            <a:t>Past Pregnancy </a:t>
          </a:r>
          <a:endParaRPr lang="en-US" sz="2000" dirty="0"/>
        </a:p>
      </dgm:t>
    </dgm:pt>
    <dgm:pt modelId="{A89583C8-2A80-46CC-82E3-CB5A20E4D05E}" type="parTrans" cxnId="{98FDDC32-B669-4E6F-A988-4D602464001C}">
      <dgm:prSet/>
      <dgm:spPr/>
      <dgm:t>
        <a:bodyPr/>
        <a:lstStyle/>
        <a:p>
          <a:endParaRPr lang="en-US" sz="2400"/>
        </a:p>
      </dgm:t>
    </dgm:pt>
    <dgm:pt modelId="{57C3A38F-1F7D-4786-BE45-55AA934D11A0}" type="sibTrans" cxnId="{98FDDC32-B669-4E6F-A988-4D602464001C}">
      <dgm:prSet/>
      <dgm:spPr/>
      <dgm:t>
        <a:bodyPr/>
        <a:lstStyle/>
        <a:p>
          <a:endParaRPr lang="en-US" sz="2400"/>
        </a:p>
      </dgm:t>
    </dgm:pt>
    <dgm:pt modelId="{BF122836-DA93-4DFD-8DD3-2D5CE781947C}">
      <dgm:prSet custT="1"/>
      <dgm:spPr/>
      <dgm:t>
        <a:bodyPr/>
        <a:lstStyle/>
        <a:p>
          <a:pPr rtl="0">
            <a:lnSpc>
              <a:spcPct val="100000"/>
            </a:lnSpc>
          </a:pPr>
          <a:r>
            <a:rPr lang="en-US" sz="2000" dirty="0" smtClean="0"/>
            <a:t>Potential or Intended Pregnancy </a:t>
          </a:r>
          <a:endParaRPr lang="en-US" sz="2000" dirty="0"/>
        </a:p>
      </dgm:t>
    </dgm:pt>
    <dgm:pt modelId="{94C2AD23-E032-49B2-9B8D-41E6CB40E839}" type="parTrans" cxnId="{95D5B2D8-CEA1-4B7E-AF40-79DAE5B84B84}">
      <dgm:prSet/>
      <dgm:spPr/>
      <dgm:t>
        <a:bodyPr/>
        <a:lstStyle/>
        <a:p>
          <a:endParaRPr lang="en-US" sz="2400"/>
        </a:p>
      </dgm:t>
    </dgm:pt>
    <dgm:pt modelId="{B38DD23A-3DF5-47AA-8B40-17F68A8E6FE6}" type="sibTrans" cxnId="{95D5B2D8-CEA1-4B7E-AF40-79DAE5B84B84}">
      <dgm:prSet/>
      <dgm:spPr/>
      <dgm:t>
        <a:bodyPr/>
        <a:lstStyle/>
        <a:p>
          <a:endParaRPr lang="en-US" sz="2400"/>
        </a:p>
      </dgm:t>
    </dgm:pt>
    <dgm:pt modelId="{2AB71747-7C20-4CAF-9497-C913BA523EF5}">
      <dgm:prSet custT="1"/>
      <dgm:spPr/>
      <dgm:t>
        <a:bodyPr/>
        <a:lstStyle/>
        <a:p>
          <a:pPr rtl="0">
            <a:lnSpc>
              <a:spcPct val="100000"/>
            </a:lnSpc>
          </a:pPr>
          <a:r>
            <a:rPr lang="en-US" sz="2000" dirty="0" smtClean="0"/>
            <a:t>Medical Conditions Related to Pregnancy or Childbirth</a:t>
          </a:r>
          <a:endParaRPr lang="en-US" sz="2000" dirty="0"/>
        </a:p>
      </dgm:t>
    </dgm:pt>
    <dgm:pt modelId="{9F2AE5F4-F4C6-417D-90F1-D9EB6C468130}" type="parTrans" cxnId="{1509D056-D208-4A67-9AF0-1E922ED170D2}">
      <dgm:prSet/>
      <dgm:spPr/>
      <dgm:t>
        <a:bodyPr/>
        <a:lstStyle/>
        <a:p>
          <a:endParaRPr lang="en-US" sz="2400"/>
        </a:p>
      </dgm:t>
    </dgm:pt>
    <dgm:pt modelId="{BC4792B1-3433-491A-A403-A0CDA53EB715}" type="sibTrans" cxnId="{1509D056-D208-4A67-9AF0-1E922ED170D2}">
      <dgm:prSet/>
      <dgm:spPr/>
      <dgm:t>
        <a:bodyPr/>
        <a:lstStyle/>
        <a:p>
          <a:endParaRPr lang="en-US" sz="2400"/>
        </a:p>
      </dgm:t>
    </dgm:pt>
    <dgm:pt modelId="{F9A9537D-6B36-40E2-ADFF-2547A8D37F9B}" type="pres">
      <dgm:prSet presAssocID="{E9E0C0B2-0008-4C3A-A368-5B413F98DA56}" presName="linear" presStyleCnt="0">
        <dgm:presLayoutVars>
          <dgm:dir/>
          <dgm:animLvl val="lvl"/>
          <dgm:resizeHandles val="exact"/>
        </dgm:presLayoutVars>
      </dgm:prSet>
      <dgm:spPr/>
      <dgm:t>
        <a:bodyPr/>
        <a:lstStyle/>
        <a:p>
          <a:endParaRPr lang="en-US"/>
        </a:p>
      </dgm:t>
    </dgm:pt>
    <dgm:pt modelId="{A8BD2062-F8E3-48AB-B7E7-DE063F2BE627}" type="pres">
      <dgm:prSet presAssocID="{F349D89B-17DC-4B3A-A703-4D3E02DBAD39}" presName="parentLin" presStyleCnt="0"/>
      <dgm:spPr/>
    </dgm:pt>
    <dgm:pt modelId="{392905FC-86CB-44C8-B8BA-6DB3F40E7390}" type="pres">
      <dgm:prSet presAssocID="{F349D89B-17DC-4B3A-A703-4D3E02DBAD39}" presName="parentLeftMargin" presStyleLbl="node1" presStyleIdx="0" presStyleCnt="1"/>
      <dgm:spPr/>
      <dgm:t>
        <a:bodyPr/>
        <a:lstStyle/>
        <a:p>
          <a:endParaRPr lang="en-US"/>
        </a:p>
      </dgm:t>
    </dgm:pt>
    <dgm:pt modelId="{FA979E40-8D7F-413C-A1CA-FC95183B6FDB}" type="pres">
      <dgm:prSet presAssocID="{F349D89B-17DC-4B3A-A703-4D3E02DBAD39}" presName="parentText" presStyleLbl="node1" presStyleIdx="0" presStyleCnt="1">
        <dgm:presLayoutVars>
          <dgm:chMax val="0"/>
          <dgm:bulletEnabled val="1"/>
        </dgm:presLayoutVars>
      </dgm:prSet>
      <dgm:spPr/>
      <dgm:t>
        <a:bodyPr/>
        <a:lstStyle/>
        <a:p>
          <a:endParaRPr lang="en-US"/>
        </a:p>
      </dgm:t>
    </dgm:pt>
    <dgm:pt modelId="{78D370EF-5613-4D80-8296-0D43A00E465C}" type="pres">
      <dgm:prSet presAssocID="{F349D89B-17DC-4B3A-A703-4D3E02DBAD39}" presName="negativeSpace" presStyleCnt="0"/>
      <dgm:spPr/>
    </dgm:pt>
    <dgm:pt modelId="{BD1E266B-F286-46FB-AC93-6366D9EBDD52}" type="pres">
      <dgm:prSet presAssocID="{F349D89B-17DC-4B3A-A703-4D3E02DBAD39}" presName="childText" presStyleLbl="conFgAcc1" presStyleIdx="0" presStyleCnt="1">
        <dgm:presLayoutVars>
          <dgm:bulletEnabled val="1"/>
        </dgm:presLayoutVars>
      </dgm:prSet>
      <dgm:spPr/>
      <dgm:t>
        <a:bodyPr/>
        <a:lstStyle/>
        <a:p>
          <a:endParaRPr lang="en-US"/>
        </a:p>
      </dgm:t>
    </dgm:pt>
  </dgm:ptLst>
  <dgm:cxnLst>
    <dgm:cxn modelId="{1509D056-D208-4A67-9AF0-1E922ED170D2}" srcId="{F349D89B-17DC-4B3A-A703-4D3E02DBAD39}" destId="{2AB71747-7C20-4CAF-9497-C913BA523EF5}" srcOrd="3" destOrd="0" parTransId="{9F2AE5F4-F4C6-417D-90F1-D9EB6C468130}" sibTransId="{BC4792B1-3433-491A-A403-A0CDA53EB715}"/>
    <dgm:cxn modelId="{8244C5BC-B3D7-4D50-BEF6-A22CF00F54FA}" type="presOf" srcId="{309814A1-90CF-432B-A8C7-B2091C74BB43}" destId="{BD1E266B-F286-46FB-AC93-6366D9EBDD52}" srcOrd="0" destOrd="0" presId="urn:microsoft.com/office/officeart/2005/8/layout/list1"/>
    <dgm:cxn modelId="{D2E2F746-25C0-4441-9BFA-7B38EE79D708}" srcId="{F349D89B-17DC-4B3A-A703-4D3E02DBAD39}" destId="{309814A1-90CF-432B-A8C7-B2091C74BB43}" srcOrd="0" destOrd="0" parTransId="{884C8694-BE87-4CF5-95A8-305FB6523A76}" sibTransId="{32E22E7E-C67A-45CB-BEE9-28AA338A19A1}"/>
    <dgm:cxn modelId="{98FDDC32-B669-4E6F-A988-4D602464001C}" srcId="{F349D89B-17DC-4B3A-A703-4D3E02DBAD39}" destId="{7F1680E9-8896-499E-92EE-B3809CBECBAF}" srcOrd="1" destOrd="0" parTransId="{A89583C8-2A80-46CC-82E3-CB5A20E4D05E}" sibTransId="{57C3A38F-1F7D-4786-BE45-55AA934D11A0}"/>
    <dgm:cxn modelId="{95AEAF54-0249-4B8F-9F41-BCC78F6E2AF7}" type="presOf" srcId="{E9E0C0B2-0008-4C3A-A368-5B413F98DA56}" destId="{F9A9537D-6B36-40E2-ADFF-2547A8D37F9B}" srcOrd="0" destOrd="0" presId="urn:microsoft.com/office/officeart/2005/8/layout/list1"/>
    <dgm:cxn modelId="{168E6C75-691E-465C-A493-D9BCCCDC8AE8}" srcId="{E9E0C0B2-0008-4C3A-A368-5B413F98DA56}" destId="{F349D89B-17DC-4B3A-A703-4D3E02DBAD39}" srcOrd="0" destOrd="0" parTransId="{1523F955-AEE1-475D-BF91-500696277535}" sibTransId="{90B0B756-98AF-402D-8084-BF8661B6E095}"/>
    <dgm:cxn modelId="{88675694-534F-434C-9D8A-D0376AC4C7CB}" type="presOf" srcId="{7F1680E9-8896-499E-92EE-B3809CBECBAF}" destId="{BD1E266B-F286-46FB-AC93-6366D9EBDD52}" srcOrd="0" destOrd="1" presId="urn:microsoft.com/office/officeart/2005/8/layout/list1"/>
    <dgm:cxn modelId="{7B9D3F3C-5F18-4FAB-9361-8B8AB74A6E54}" type="presOf" srcId="{F349D89B-17DC-4B3A-A703-4D3E02DBAD39}" destId="{392905FC-86CB-44C8-B8BA-6DB3F40E7390}" srcOrd="0" destOrd="0" presId="urn:microsoft.com/office/officeart/2005/8/layout/list1"/>
    <dgm:cxn modelId="{B1537859-C482-40CF-BAE7-247E6BE1CECD}" type="presOf" srcId="{F349D89B-17DC-4B3A-A703-4D3E02DBAD39}" destId="{FA979E40-8D7F-413C-A1CA-FC95183B6FDB}" srcOrd="1" destOrd="0" presId="urn:microsoft.com/office/officeart/2005/8/layout/list1"/>
    <dgm:cxn modelId="{0578849C-5049-40F5-A876-BE79F50DE020}" type="presOf" srcId="{2AB71747-7C20-4CAF-9497-C913BA523EF5}" destId="{BD1E266B-F286-46FB-AC93-6366D9EBDD52}" srcOrd="0" destOrd="3" presId="urn:microsoft.com/office/officeart/2005/8/layout/list1"/>
    <dgm:cxn modelId="{95D5B2D8-CEA1-4B7E-AF40-79DAE5B84B84}" srcId="{F349D89B-17DC-4B3A-A703-4D3E02DBAD39}" destId="{BF122836-DA93-4DFD-8DD3-2D5CE781947C}" srcOrd="2" destOrd="0" parTransId="{94C2AD23-E032-49B2-9B8D-41E6CB40E839}" sibTransId="{B38DD23A-3DF5-47AA-8B40-17F68A8E6FE6}"/>
    <dgm:cxn modelId="{9F8C6A3E-D2F5-4015-8F43-86DAFE4F4788}" type="presOf" srcId="{BF122836-DA93-4DFD-8DD3-2D5CE781947C}" destId="{BD1E266B-F286-46FB-AC93-6366D9EBDD52}" srcOrd="0" destOrd="2" presId="urn:microsoft.com/office/officeart/2005/8/layout/list1"/>
    <dgm:cxn modelId="{028825DF-F70D-47EE-BC92-A8BE4ED3328B}" type="presParOf" srcId="{F9A9537D-6B36-40E2-ADFF-2547A8D37F9B}" destId="{A8BD2062-F8E3-48AB-B7E7-DE063F2BE627}" srcOrd="0" destOrd="0" presId="urn:microsoft.com/office/officeart/2005/8/layout/list1"/>
    <dgm:cxn modelId="{EC4615E6-6893-4BE3-B8E8-0AD8BC8AFF1E}" type="presParOf" srcId="{A8BD2062-F8E3-48AB-B7E7-DE063F2BE627}" destId="{392905FC-86CB-44C8-B8BA-6DB3F40E7390}" srcOrd="0" destOrd="0" presId="urn:microsoft.com/office/officeart/2005/8/layout/list1"/>
    <dgm:cxn modelId="{FA53E739-82DE-4955-819E-E126A45ED463}" type="presParOf" srcId="{A8BD2062-F8E3-48AB-B7E7-DE063F2BE627}" destId="{FA979E40-8D7F-413C-A1CA-FC95183B6FDB}" srcOrd="1" destOrd="0" presId="urn:microsoft.com/office/officeart/2005/8/layout/list1"/>
    <dgm:cxn modelId="{F832FD61-CF32-4EE2-BA2B-F7948786552D}" type="presParOf" srcId="{F9A9537D-6B36-40E2-ADFF-2547A8D37F9B}" destId="{78D370EF-5613-4D80-8296-0D43A00E465C}" srcOrd="1" destOrd="0" presId="urn:microsoft.com/office/officeart/2005/8/layout/list1"/>
    <dgm:cxn modelId="{05C1CCDA-3989-4391-982B-94A304F9AFCC}" type="presParOf" srcId="{F9A9537D-6B36-40E2-ADFF-2547A8D37F9B}" destId="{BD1E266B-F286-46FB-AC93-6366D9EBDD52}" srcOrd="2"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B1F6343-C13F-49FE-AE96-B7C718C73601}" type="doc">
      <dgm:prSet loTypeId="urn:microsoft.com/office/officeart/2005/8/layout/process1" loCatId="process" qsTypeId="urn:microsoft.com/office/officeart/2005/8/quickstyle/simple2" qsCatId="simple" csTypeId="urn:microsoft.com/office/officeart/2005/8/colors/colorful1#2" csCatId="colorful"/>
      <dgm:spPr/>
      <dgm:t>
        <a:bodyPr/>
        <a:lstStyle/>
        <a:p>
          <a:endParaRPr lang="en-US"/>
        </a:p>
      </dgm:t>
    </dgm:pt>
    <dgm:pt modelId="{3C880BFC-8DBE-47DC-94C2-4305182FAB93}">
      <dgm:prSet/>
      <dgm:spPr/>
      <dgm:t>
        <a:bodyPr/>
        <a:lstStyle/>
        <a:p>
          <a:pPr rtl="0">
            <a:lnSpc>
              <a:spcPct val="100000"/>
            </a:lnSpc>
          </a:pPr>
          <a:r>
            <a:rPr lang="en-US" dirty="0" smtClean="0"/>
            <a:t>Discrimination occurs when an employer refuses to hire, fires, or takes any other adverse action against a woman because she is pregnant, without regard to her ability to perform the duties of the job. </a:t>
          </a:r>
          <a:endParaRPr lang="en-US" dirty="0"/>
        </a:p>
      </dgm:t>
    </dgm:pt>
    <dgm:pt modelId="{E3CB7118-57A5-4C45-AD65-43822F4AF9FD}" type="parTrans" cxnId="{CFA32A90-07BA-48A8-8386-B638FABC4B3F}">
      <dgm:prSet/>
      <dgm:spPr/>
      <dgm:t>
        <a:bodyPr/>
        <a:lstStyle/>
        <a:p>
          <a:endParaRPr lang="en-US"/>
        </a:p>
      </dgm:t>
    </dgm:pt>
    <dgm:pt modelId="{E417178A-05B3-41FC-A599-D7DC1FB7148D}" type="sibTrans" cxnId="{CFA32A90-07BA-48A8-8386-B638FABC4B3F}">
      <dgm:prSet/>
      <dgm:spPr/>
      <dgm:t>
        <a:bodyPr/>
        <a:lstStyle/>
        <a:p>
          <a:endParaRPr lang="en-US" dirty="0"/>
        </a:p>
      </dgm:t>
    </dgm:pt>
    <dgm:pt modelId="{97D3993C-D01F-4F95-BADD-500431ECAA0E}">
      <dgm:prSet/>
      <dgm:spPr/>
      <dgm:t>
        <a:bodyPr/>
        <a:lstStyle/>
        <a:p>
          <a:pPr rtl="0">
            <a:lnSpc>
              <a:spcPct val="100000"/>
            </a:lnSpc>
          </a:pPr>
          <a:r>
            <a:rPr lang="en-US" dirty="0" smtClean="0"/>
            <a:t>Critical Inquiry – Employer’s Knowledge of Pregnancy </a:t>
          </a:r>
          <a:endParaRPr lang="en-US" dirty="0"/>
        </a:p>
      </dgm:t>
    </dgm:pt>
    <dgm:pt modelId="{61B7C8A6-C9AA-4ACC-A2FF-1EF842F02510}" type="parTrans" cxnId="{46E2A5B0-CE53-4918-9A6A-36D89426F38F}">
      <dgm:prSet/>
      <dgm:spPr/>
      <dgm:t>
        <a:bodyPr/>
        <a:lstStyle/>
        <a:p>
          <a:endParaRPr lang="en-US"/>
        </a:p>
      </dgm:t>
    </dgm:pt>
    <dgm:pt modelId="{FC915BA1-E905-4459-B476-7AAF990403DE}" type="sibTrans" cxnId="{46E2A5B0-CE53-4918-9A6A-36D89426F38F}">
      <dgm:prSet/>
      <dgm:spPr/>
      <dgm:t>
        <a:bodyPr/>
        <a:lstStyle/>
        <a:p>
          <a:endParaRPr lang="en-US" dirty="0"/>
        </a:p>
      </dgm:t>
    </dgm:pt>
    <dgm:pt modelId="{E85F25D2-A9A0-4880-BE45-63F21AC0415F}">
      <dgm:prSet/>
      <dgm:spPr/>
      <dgm:t>
        <a:bodyPr/>
        <a:lstStyle/>
        <a:p>
          <a:pPr rtl="0">
            <a:lnSpc>
              <a:spcPct val="100000"/>
            </a:lnSpc>
          </a:pPr>
          <a:r>
            <a:rPr lang="en-US" dirty="0" smtClean="0"/>
            <a:t>No Liability When No Knowledge of Pregnancy</a:t>
          </a:r>
          <a:endParaRPr lang="en-US" dirty="0"/>
        </a:p>
      </dgm:t>
    </dgm:pt>
    <dgm:pt modelId="{242D887A-9393-4822-8782-AD93B837460B}" type="parTrans" cxnId="{86EBA901-22F0-48E0-82F7-B9D54635D08B}">
      <dgm:prSet/>
      <dgm:spPr/>
      <dgm:t>
        <a:bodyPr/>
        <a:lstStyle/>
        <a:p>
          <a:endParaRPr lang="en-US"/>
        </a:p>
      </dgm:t>
    </dgm:pt>
    <dgm:pt modelId="{05B1F0A5-25D7-4CEF-8E05-E50E8A9E7A9D}" type="sibTrans" cxnId="{86EBA901-22F0-48E0-82F7-B9D54635D08B}">
      <dgm:prSet/>
      <dgm:spPr/>
      <dgm:t>
        <a:bodyPr/>
        <a:lstStyle/>
        <a:p>
          <a:endParaRPr lang="en-US"/>
        </a:p>
      </dgm:t>
    </dgm:pt>
    <dgm:pt modelId="{9AF57240-932E-446A-B0A6-E9C717789706}" type="pres">
      <dgm:prSet presAssocID="{5B1F6343-C13F-49FE-AE96-B7C718C73601}" presName="Name0" presStyleCnt="0">
        <dgm:presLayoutVars>
          <dgm:dir/>
          <dgm:resizeHandles val="exact"/>
        </dgm:presLayoutVars>
      </dgm:prSet>
      <dgm:spPr/>
      <dgm:t>
        <a:bodyPr/>
        <a:lstStyle/>
        <a:p>
          <a:endParaRPr lang="en-US"/>
        </a:p>
      </dgm:t>
    </dgm:pt>
    <dgm:pt modelId="{E04AE48F-28C8-46A8-B765-7B104D6C3846}" type="pres">
      <dgm:prSet presAssocID="{3C880BFC-8DBE-47DC-94C2-4305182FAB93}" presName="node" presStyleLbl="node1" presStyleIdx="0" presStyleCnt="3">
        <dgm:presLayoutVars>
          <dgm:bulletEnabled val="1"/>
        </dgm:presLayoutVars>
      </dgm:prSet>
      <dgm:spPr/>
      <dgm:t>
        <a:bodyPr/>
        <a:lstStyle/>
        <a:p>
          <a:endParaRPr lang="en-US"/>
        </a:p>
      </dgm:t>
    </dgm:pt>
    <dgm:pt modelId="{6857C261-7F4B-422B-AB58-0CF6B59154BD}" type="pres">
      <dgm:prSet presAssocID="{E417178A-05B3-41FC-A599-D7DC1FB7148D}" presName="sibTrans" presStyleLbl="sibTrans2D1" presStyleIdx="0" presStyleCnt="2"/>
      <dgm:spPr/>
      <dgm:t>
        <a:bodyPr/>
        <a:lstStyle/>
        <a:p>
          <a:endParaRPr lang="en-US"/>
        </a:p>
      </dgm:t>
    </dgm:pt>
    <dgm:pt modelId="{B964C3CC-D4BD-4F9A-8103-1E5567157043}" type="pres">
      <dgm:prSet presAssocID="{E417178A-05B3-41FC-A599-D7DC1FB7148D}" presName="connectorText" presStyleLbl="sibTrans2D1" presStyleIdx="0" presStyleCnt="2"/>
      <dgm:spPr/>
      <dgm:t>
        <a:bodyPr/>
        <a:lstStyle/>
        <a:p>
          <a:endParaRPr lang="en-US"/>
        </a:p>
      </dgm:t>
    </dgm:pt>
    <dgm:pt modelId="{D29BF706-B04C-486B-B9B5-7862BF61EC3F}" type="pres">
      <dgm:prSet presAssocID="{97D3993C-D01F-4F95-BADD-500431ECAA0E}" presName="node" presStyleLbl="node1" presStyleIdx="1" presStyleCnt="3">
        <dgm:presLayoutVars>
          <dgm:bulletEnabled val="1"/>
        </dgm:presLayoutVars>
      </dgm:prSet>
      <dgm:spPr/>
      <dgm:t>
        <a:bodyPr/>
        <a:lstStyle/>
        <a:p>
          <a:endParaRPr lang="en-US"/>
        </a:p>
      </dgm:t>
    </dgm:pt>
    <dgm:pt modelId="{B7B4DAD9-D6E2-4350-A923-33C930626419}" type="pres">
      <dgm:prSet presAssocID="{FC915BA1-E905-4459-B476-7AAF990403DE}" presName="sibTrans" presStyleLbl="sibTrans2D1" presStyleIdx="1" presStyleCnt="2"/>
      <dgm:spPr/>
      <dgm:t>
        <a:bodyPr/>
        <a:lstStyle/>
        <a:p>
          <a:endParaRPr lang="en-US"/>
        </a:p>
      </dgm:t>
    </dgm:pt>
    <dgm:pt modelId="{6DC49FC5-CFB0-4C3C-A010-1C7D7A8D202D}" type="pres">
      <dgm:prSet presAssocID="{FC915BA1-E905-4459-B476-7AAF990403DE}" presName="connectorText" presStyleLbl="sibTrans2D1" presStyleIdx="1" presStyleCnt="2"/>
      <dgm:spPr/>
      <dgm:t>
        <a:bodyPr/>
        <a:lstStyle/>
        <a:p>
          <a:endParaRPr lang="en-US"/>
        </a:p>
      </dgm:t>
    </dgm:pt>
    <dgm:pt modelId="{F90BADFA-FA51-46AB-B25C-8B3FA680C7A7}" type="pres">
      <dgm:prSet presAssocID="{E85F25D2-A9A0-4880-BE45-63F21AC0415F}" presName="node" presStyleLbl="node1" presStyleIdx="2" presStyleCnt="3">
        <dgm:presLayoutVars>
          <dgm:bulletEnabled val="1"/>
        </dgm:presLayoutVars>
      </dgm:prSet>
      <dgm:spPr/>
      <dgm:t>
        <a:bodyPr/>
        <a:lstStyle/>
        <a:p>
          <a:endParaRPr lang="en-US"/>
        </a:p>
      </dgm:t>
    </dgm:pt>
  </dgm:ptLst>
  <dgm:cxnLst>
    <dgm:cxn modelId="{67F9857C-C4B9-480D-8095-4F959F59FBE1}" type="presOf" srcId="{E417178A-05B3-41FC-A599-D7DC1FB7148D}" destId="{6857C261-7F4B-422B-AB58-0CF6B59154BD}" srcOrd="0" destOrd="0" presId="urn:microsoft.com/office/officeart/2005/8/layout/process1"/>
    <dgm:cxn modelId="{75AA7025-8AF6-4620-9CE2-C99FF76D0EEF}" type="presOf" srcId="{FC915BA1-E905-4459-B476-7AAF990403DE}" destId="{B7B4DAD9-D6E2-4350-A923-33C930626419}" srcOrd="0" destOrd="0" presId="urn:microsoft.com/office/officeart/2005/8/layout/process1"/>
    <dgm:cxn modelId="{11A154A7-0E3D-439C-97D7-33B98D434A50}" type="presOf" srcId="{5B1F6343-C13F-49FE-AE96-B7C718C73601}" destId="{9AF57240-932E-446A-B0A6-E9C717789706}" srcOrd="0" destOrd="0" presId="urn:microsoft.com/office/officeart/2005/8/layout/process1"/>
    <dgm:cxn modelId="{83EFF5FB-B2CD-4833-9C94-118721AF5A15}" type="presOf" srcId="{97D3993C-D01F-4F95-BADD-500431ECAA0E}" destId="{D29BF706-B04C-486B-B9B5-7862BF61EC3F}" srcOrd="0" destOrd="0" presId="urn:microsoft.com/office/officeart/2005/8/layout/process1"/>
    <dgm:cxn modelId="{86EBA901-22F0-48E0-82F7-B9D54635D08B}" srcId="{5B1F6343-C13F-49FE-AE96-B7C718C73601}" destId="{E85F25D2-A9A0-4880-BE45-63F21AC0415F}" srcOrd="2" destOrd="0" parTransId="{242D887A-9393-4822-8782-AD93B837460B}" sibTransId="{05B1F0A5-25D7-4CEF-8E05-E50E8A9E7A9D}"/>
    <dgm:cxn modelId="{FC460032-16AC-4ED4-BC28-324724BF06EB}" type="presOf" srcId="{FC915BA1-E905-4459-B476-7AAF990403DE}" destId="{6DC49FC5-CFB0-4C3C-A010-1C7D7A8D202D}" srcOrd="1" destOrd="0" presId="urn:microsoft.com/office/officeart/2005/8/layout/process1"/>
    <dgm:cxn modelId="{CFA32A90-07BA-48A8-8386-B638FABC4B3F}" srcId="{5B1F6343-C13F-49FE-AE96-B7C718C73601}" destId="{3C880BFC-8DBE-47DC-94C2-4305182FAB93}" srcOrd="0" destOrd="0" parTransId="{E3CB7118-57A5-4C45-AD65-43822F4AF9FD}" sibTransId="{E417178A-05B3-41FC-A599-D7DC1FB7148D}"/>
    <dgm:cxn modelId="{5EFE3A7B-3EB2-482A-AB27-93AB3950233D}" type="presOf" srcId="{3C880BFC-8DBE-47DC-94C2-4305182FAB93}" destId="{E04AE48F-28C8-46A8-B765-7B104D6C3846}" srcOrd="0" destOrd="0" presId="urn:microsoft.com/office/officeart/2005/8/layout/process1"/>
    <dgm:cxn modelId="{9D83EA6B-CA8F-4830-B61F-D25FCB016D18}" type="presOf" srcId="{E417178A-05B3-41FC-A599-D7DC1FB7148D}" destId="{B964C3CC-D4BD-4F9A-8103-1E5567157043}" srcOrd="1" destOrd="0" presId="urn:microsoft.com/office/officeart/2005/8/layout/process1"/>
    <dgm:cxn modelId="{46E2A5B0-CE53-4918-9A6A-36D89426F38F}" srcId="{5B1F6343-C13F-49FE-AE96-B7C718C73601}" destId="{97D3993C-D01F-4F95-BADD-500431ECAA0E}" srcOrd="1" destOrd="0" parTransId="{61B7C8A6-C9AA-4ACC-A2FF-1EF842F02510}" sibTransId="{FC915BA1-E905-4459-B476-7AAF990403DE}"/>
    <dgm:cxn modelId="{318ABE50-5AD3-49D3-9B10-EA6041BCDF0E}" type="presOf" srcId="{E85F25D2-A9A0-4880-BE45-63F21AC0415F}" destId="{F90BADFA-FA51-46AB-B25C-8B3FA680C7A7}" srcOrd="0" destOrd="0" presId="urn:microsoft.com/office/officeart/2005/8/layout/process1"/>
    <dgm:cxn modelId="{6C8B01E0-6044-4225-A31E-7D8E0EDD7E5F}" type="presParOf" srcId="{9AF57240-932E-446A-B0A6-E9C717789706}" destId="{E04AE48F-28C8-46A8-B765-7B104D6C3846}" srcOrd="0" destOrd="0" presId="urn:microsoft.com/office/officeart/2005/8/layout/process1"/>
    <dgm:cxn modelId="{C2B3631C-716A-405D-A00E-D7B668492E3F}" type="presParOf" srcId="{9AF57240-932E-446A-B0A6-E9C717789706}" destId="{6857C261-7F4B-422B-AB58-0CF6B59154BD}" srcOrd="1" destOrd="0" presId="urn:microsoft.com/office/officeart/2005/8/layout/process1"/>
    <dgm:cxn modelId="{B89DADBB-E6B5-415C-971A-27C7F91CD27A}" type="presParOf" srcId="{6857C261-7F4B-422B-AB58-0CF6B59154BD}" destId="{B964C3CC-D4BD-4F9A-8103-1E5567157043}" srcOrd="0" destOrd="0" presId="urn:microsoft.com/office/officeart/2005/8/layout/process1"/>
    <dgm:cxn modelId="{C3FEC09A-EA01-4D36-989E-DBB1F36F6C41}" type="presParOf" srcId="{9AF57240-932E-446A-B0A6-E9C717789706}" destId="{D29BF706-B04C-486B-B9B5-7862BF61EC3F}" srcOrd="2" destOrd="0" presId="urn:microsoft.com/office/officeart/2005/8/layout/process1"/>
    <dgm:cxn modelId="{5F6E1705-6EFD-4DB0-BFDD-1C2859A23F8F}" type="presParOf" srcId="{9AF57240-932E-446A-B0A6-E9C717789706}" destId="{B7B4DAD9-D6E2-4350-A923-33C930626419}" srcOrd="3" destOrd="0" presId="urn:microsoft.com/office/officeart/2005/8/layout/process1"/>
    <dgm:cxn modelId="{AED02F28-2F4D-4790-A896-090234F798E7}" type="presParOf" srcId="{B7B4DAD9-D6E2-4350-A923-33C930626419}" destId="{6DC49FC5-CFB0-4C3C-A010-1C7D7A8D202D}" srcOrd="0" destOrd="0" presId="urn:microsoft.com/office/officeart/2005/8/layout/process1"/>
    <dgm:cxn modelId="{695038D9-C88F-454D-AC8A-6EA4C27B538D}" type="presParOf" srcId="{9AF57240-932E-446A-B0A6-E9C717789706}" destId="{F90BADFA-FA51-46AB-B25C-8B3FA680C7A7}" srcOrd="4" destOrd="0" presId="urn:microsoft.com/office/officeart/2005/8/layout/process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FB5CB1D-1118-43CF-91A6-0ABF39957E84}" type="doc">
      <dgm:prSet loTypeId="urn:microsoft.com/office/officeart/2008/layout/VerticalCurvedList" loCatId="list" qsTypeId="urn:microsoft.com/office/officeart/2005/8/quickstyle/simple2" qsCatId="simple" csTypeId="urn:microsoft.com/office/officeart/2005/8/colors/colorful1#3" csCatId="colorful" phldr="1"/>
      <dgm:spPr/>
      <dgm:t>
        <a:bodyPr/>
        <a:lstStyle/>
        <a:p>
          <a:endParaRPr lang="en-US"/>
        </a:p>
      </dgm:t>
    </dgm:pt>
    <dgm:pt modelId="{386BF578-E3D1-421D-9CC3-E1B51C3BF864}">
      <dgm:prSet custT="1"/>
      <dgm:spPr/>
      <dgm:t>
        <a:bodyPr/>
        <a:lstStyle/>
        <a:p>
          <a:pPr rtl="0">
            <a:lnSpc>
              <a:spcPct val="100000"/>
            </a:lnSpc>
          </a:pPr>
          <a:r>
            <a:rPr lang="en-US" sz="1400" dirty="0" smtClean="0"/>
            <a:t>PDA does NOT restrict claims to those based on current pregnancy. </a:t>
          </a:r>
          <a:endParaRPr lang="en-US" sz="1400" dirty="0"/>
        </a:p>
      </dgm:t>
    </dgm:pt>
    <dgm:pt modelId="{B3A1268B-20B2-4F97-8921-6F5B1BADD267}" type="parTrans" cxnId="{07F1076A-140B-4B22-818C-F4223F344135}">
      <dgm:prSet/>
      <dgm:spPr/>
      <dgm:t>
        <a:bodyPr/>
        <a:lstStyle/>
        <a:p>
          <a:endParaRPr lang="en-US"/>
        </a:p>
      </dgm:t>
    </dgm:pt>
    <dgm:pt modelId="{BFA2E6DB-0899-4D56-A63C-CCE8FFBEEF4B}" type="sibTrans" cxnId="{07F1076A-140B-4B22-818C-F4223F344135}">
      <dgm:prSet/>
      <dgm:spPr/>
      <dgm:t>
        <a:bodyPr/>
        <a:lstStyle/>
        <a:p>
          <a:endParaRPr lang="en-US"/>
        </a:p>
      </dgm:t>
    </dgm:pt>
    <dgm:pt modelId="{311D216A-FD37-4780-A173-EB878A549922}">
      <dgm:prSet custT="1"/>
      <dgm:spPr/>
      <dgm:t>
        <a:bodyPr/>
        <a:lstStyle/>
        <a:p>
          <a:pPr rtl="0">
            <a:lnSpc>
              <a:spcPct val="100000"/>
            </a:lnSpc>
          </a:pPr>
          <a:r>
            <a:rPr lang="en-US" sz="1400" dirty="0" smtClean="0"/>
            <a:t>A causal connection between a claimant’s past pregnancy and the challenged action more likely will be found if there is close timing between the two. </a:t>
          </a:r>
          <a:endParaRPr lang="en-US" sz="1400" dirty="0"/>
        </a:p>
      </dgm:t>
    </dgm:pt>
    <dgm:pt modelId="{DEC7F8D2-AC61-462B-87CE-AFFA7C08FBAC}" type="parTrans" cxnId="{35A76209-8C1C-405D-8B22-2AF5D779FB1B}">
      <dgm:prSet/>
      <dgm:spPr/>
      <dgm:t>
        <a:bodyPr/>
        <a:lstStyle/>
        <a:p>
          <a:endParaRPr lang="en-US"/>
        </a:p>
      </dgm:t>
    </dgm:pt>
    <dgm:pt modelId="{5CB4E630-C9AB-45D2-9165-FC7A02F9085A}" type="sibTrans" cxnId="{35A76209-8C1C-405D-8B22-2AF5D779FB1B}">
      <dgm:prSet/>
      <dgm:spPr/>
      <dgm:t>
        <a:bodyPr/>
        <a:lstStyle/>
        <a:p>
          <a:endParaRPr lang="en-US"/>
        </a:p>
      </dgm:t>
    </dgm:pt>
    <dgm:pt modelId="{1722F32C-96A6-4222-B78D-0A30E769305A}">
      <dgm:prSet custT="1"/>
      <dgm:spPr/>
      <dgm:t>
        <a:bodyPr/>
        <a:lstStyle/>
        <a:p>
          <a:pPr rtl="0">
            <a:lnSpc>
              <a:spcPct val="100000"/>
            </a:lnSpc>
          </a:pPr>
          <a:r>
            <a:rPr lang="en-US" sz="1400" dirty="0" smtClean="0"/>
            <a:t>Lack of close timing – Employers still are not in the clear. </a:t>
          </a:r>
          <a:endParaRPr lang="en-US" sz="1400" dirty="0"/>
        </a:p>
      </dgm:t>
    </dgm:pt>
    <dgm:pt modelId="{D35921BD-4CA6-4F8B-8599-580A1243FD84}" type="parTrans" cxnId="{C795CE2C-139E-47EC-982E-0B9D66D740E1}">
      <dgm:prSet/>
      <dgm:spPr/>
      <dgm:t>
        <a:bodyPr/>
        <a:lstStyle/>
        <a:p>
          <a:endParaRPr lang="en-US"/>
        </a:p>
      </dgm:t>
    </dgm:pt>
    <dgm:pt modelId="{C7B2F5BF-9910-4A13-9369-2AEFC5C306C3}" type="sibTrans" cxnId="{C795CE2C-139E-47EC-982E-0B9D66D740E1}">
      <dgm:prSet/>
      <dgm:spPr/>
      <dgm:t>
        <a:bodyPr/>
        <a:lstStyle/>
        <a:p>
          <a:endParaRPr lang="en-US"/>
        </a:p>
      </dgm:t>
    </dgm:pt>
    <dgm:pt modelId="{C2E2D546-F763-48A3-8AE7-EBA66DBCF50B}">
      <dgm:prSet custT="1"/>
      <dgm:spPr>
        <a:solidFill>
          <a:schemeClr val="accent1"/>
        </a:solidFill>
      </dgm:spPr>
      <dgm:t>
        <a:bodyPr/>
        <a:lstStyle/>
        <a:p>
          <a:pPr rtl="0">
            <a:lnSpc>
              <a:spcPct val="100000"/>
            </a:lnSpc>
          </a:pPr>
          <a:r>
            <a:rPr lang="en-US" sz="1400" dirty="0" smtClean="0"/>
            <a:t>New Caregiver Responsibilities – Violation of Title VII may be established where there is evidence that the employee’s gender or another protected characteristic motivated the employer’s action. </a:t>
          </a:r>
          <a:endParaRPr lang="en-US" sz="1400" dirty="0"/>
        </a:p>
      </dgm:t>
    </dgm:pt>
    <dgm:pt modelId="{B50B779D-133C-4443-B65C-1B6872CA769D}" type="parTrans" cxnId="{E765490F-5352-451D-ACA6-A68139885572}">
      <dgm:prSet/>
      <dgm:spPr/>
      <dgm:t>
        <a:bodyPr/>
        <a:lstStyle/>
        <a:p>
          <a:endParaRPr lang="en-US"/>
        </a:p>
      </dgm:t>
    </dgm:pt>
    <dgm:pt modelId="{2BDB20C1-7A01-4F80-B962-7EC1E0464344}" type="sibTrans" cxnId="{E765490F-5352-451D-ACA6-A68139885572}">
      <dgm:prSet/>
      <dgm:spPr/>
      <dgm:t>
        <a:bodyPr/>
        <a:lstStyle/>
        <a:p>
          <a:endParaRPr lang="en-US"/>
        </a:p>
      </dgm:t>
    </dgm:pt>
    <dgm:pt modelId="{BE02382F-EE60-470D-9D49-499C664A6136}" type="pres">
      <dgm:prSet presAssocID="{FFB5CB1D-1118-43CF-91A6-0ABF39957E84}" presName="Name0" presStyleCnt="0">
        <dgm:presLayoutVars>
          <dgm:chMax val="7"/>
          <dgm:chPref val="7"/>
          <dgm:dir/>
        </dgm:presLayoutVars>
      </dgm:prSet>
      <dgm:spPr/>
      <dgm:t>
        <a:bodyPr/>
        <a:lstStyle/>
        <a:p>
          <a:endParaRPr lang="en-US"/>
        </a:p>
      </dgm:t>
    </dgm:pt>
    <dgm:pt modelId="{A3487EF3-E7EA-4CAC-8D4F-0E180A853982}" type="pres">
      <dgm:prSet presAssocID="{FFB5CB1D-1118-43CF-91A6-0ABF39957E84}" presName="Name1" presStyleCnt="0"/>
      <dgm:spPr/>
    </dgm:pt>
    <dgm:pt modelId="{407175D0-9141-48CD-8072-97E2BA012E9A}" type="pres">
      <dgm:prSet presAssocID="{FFB5CB1D-1118-43CF-91A6-0ABF39957E84}" presName="cycle" presStyleCnt="0"/>
      <dgm:spPr/>
    </dgm:pt>
    <dgm:pt modelId="{B69340F6-5E5F-4C87-BF54-8A8B2ED2D89B}" type="pres">
      <dgm:prSet presAssocID="{FFB5CB1D-1118-43CF-91A6-0ABF39957E84}" presName="srcNode" presStyleLbl="node1" presStyleIdx="0" presStyleCnt="4"/>
      <dgm:spPr/>
    </dgm:pt>
    <dgm:pt modelId="{33E58277-80B5-4C00-8D31-53DCCDFC8926}" type="pres">
      <dgm:prSet presAssocID="{FFB5CB1D-1118-43CF-91A6-0ABF39957E84}" presName="conn" presStyleLbl="parChTrans1D2" presStyleIdx="0" presStyleCnt="1"/>
      <dgm:spPr/>
      <dgm:t>
        <a:bodyPr/>
        <a:lstStyle/>
        <a:p>
          <a:endParaRPr lang="en-US"/>
        </a:p>
      </dgm:t>
    </dgm:pt>
    <dgm:pt modelId="{97F83AEA-7ED4-4E6E-AFAB-677796BDA58C}" type="pres">
      <dgm:prSet presAssocID="{FFB5CB1D-1118-43CF-91A6-0ABF39957E84}" presName="extraNode" presStyleLbl="node1" presStyleIdx="0" presStyleCnt="4"/>
      <dgm:spPr/>
    </dgm:pt>
    <dgm:pt modelId="{E0EB814F-0204-40FD-91C7-7EE64B3C0256}" type="pres">
      <dgm:prSet presAssocID="{FFB5CB1D-1118-43CF-91A6-0ABF39957E84}" presName="dstNode" presStyleLbl="node1" presStyleIdx="0" presStyleCnt="4"/>
      <dgm:spPr/>
    </dgm:pt>
    <dgm:pt modelId="{0F7830C6-053C-4F56-983C-DBB44EAA2E21}" type="pres">
      <dgm:prSet presAssocID="{386BF578-E3D1-421D-9CC3-E1B51C3BF864}" presName="text_1" presStyleLbl="node1" presStyleIdx="0" presStyleCnt="4">
        <dgm:presLayoutVars>
          <dgm:bulletEnabled val="1"/>
        </dgm:presLayoutVars>
      </dgm:prSet>
      <dgm:spPr/>
      <dgm:t>
        <a:bodyPr/>
        <a:lstStyle/>
        <a:p>
          <a:endParaRPr lang="en-US"/>
        </a:p>
      </dgm:t>
    </dgm:pt>
    <dgm:pt modelId="{72BBD0EC-D411-488D-A168-0E605F3CC4D1}" type="pres">
      <dgm:prSet presAssocID="{386BF578-E3D1-421D-9CC3-E1B51C3BF864}" presName="accent_1" presStyleCnt="0"/>
      <dgm:spPr/>
    </dgm:pt>
    <dgm:pt modelId="{46B456E6-5ECD-449A-B33B-1347D972D202}" type="pres">
      <dgm:prSet presAssocID="{386BF578-E3D1-421D-9CC3-E1B51C3BF864}" presName="accentRepeatNode" presStyleLbl="solidFgAcc1" presStyleIdx="0" presStyleCnt="4"/>
      <dgm:spPr/>
    </dgm:pt>
    <dgm:pt modelId="{9E04A7A4-E4FA-4241-A8B0-5636BD9110D3}" type="pres">
      <dgm:prSet presAssocID="{311D216A-FD37-4780-A173-EB878A549922}" presName="text_2" presStyleLbl="node1" presStyleIdx="1" presStyleCnt="4">
        <dgm:presLayoutVars>
          <dgm:bulletEnabled val="1"/>
        </dgm:presLayoutVars>
      </dgm:prSet>
      <dgm:spPr/>
      <dgm:t>
        <a:bodyPr/>
        <a:lstStyle/>
        <a:p>
          <a:endParaRPr lang="en-US"/>
        </a:p>
      </dgm:t>
    </dgm:pt>
    <dgm:pt modelId="{2A4E7596-001A-4DE1-978C-F9FB092D9BA2}" type="pres">
      <dgm:prSet presAssocID="{311D216A-FD37-4780-A173-EB878A549922}" presName="accent_2" presStyleCnt="0"/>
      <dgm:spPr/>
    </dgm:pt>
    <dgm:pt modelId="{0950BF87-B60A-45AA-99B5-C872BF59E58B}" type="pres">
      <dgm:prSet presAssocID="{311D216A-FD37-4780-A173-EB878A549922}" presName="accentRepeatNode" presStyleLbl="solidFgAcc1" presStyleIdx="1" presStyleCnt="4"/>
      <dgm:spPr/>
    </dgm:pt>
    <dgm:pt modelId="{4231BFBE-871F-4FAA-9223-DBB023ACCD12}" type="pres">
      <dgm:prSet presAssocID="{1722F32C-96A6-4222-B78D-0A30E769305A}" presName="text_3" presStyleLbl="node1" presStyleIdx="2" presStyleCnt="4">
        <dgm:presLayoutVars>
          <dgm:bulletEnabled val="1"/>
        </dgm:presLayoutVars>
      </dgm:prSet>
      <dgm:spPr/>
      <dgm:t>
        <a:bodyPr/>
        <a:lstStyle/>
        <a:p>
          <a:endParaRPr lang="en-US"/>
        </a:p>
      </dgm:t>
    </dgm:pt>
    <dgm:pt modelId="{39B559E4-7075-4A51-B458-15253C65D76C}" type="pres">
      <dgm:prSet presAssocID="{1722F32C-96A6-4222-B78D-0A30E769305A}" presName="accent_3" presStyleCnt="0"/>
      <dgm:spPr/>
    </dgm:pt>
    <dgm:pt modelId="{F91C11E0-A2AC-496D-9D8F-7A9A4D41F087}" type="pres">
      <dgm:prSet presAssocID="{1722F32C-96A6-4222-B78D-0A30E769305A}" presName="accentRepeatNode" presStyleLbl="solidFgAcc1" presStyleIdx="2" presStyleCnt="4"/>
      <dgm:spPr/>
    </dgm:pt>
    <dgm:pt modelId="{7050C3AC-D506-46BC-AE02-81A31E0C4C55}" type="pres">
      <dgm:prSet presAssocID="{C2E2D546-F763-48A3-8AE7-EBA66DBCF50B}" presName="text_4" presStyleLbl="node1" presStyleIdx="3" presStyleCnt="4">
        <dgm:presLayoutVars>
          <dgm:bulletEnabled val="1"/>
        </dgm:presLayoutVars>
      </dgm:prSet>
      <dgm:spPr/>
      <dgm:t>
        <a:bodyPr/>
        <a:lstStyle/>
        <a:p>
          <a:endParaRPr lang="en-US"/>
        </a:p>
      </dgm:t>
    </dgm:pt>
    <dgm:pt modelId="{3133E91A-2F43-4E99-864F-2C108DE2E9BA}" type="pres">
      <dgm:prSet presAssocID="{C2E2D546-F763-48A3-8AE7-EBA66DBCF50B}" presName="accent_4" presStyleCnt="0"/>
      <dgm:spPr/>
    </dgm:pt>
    <dgm:pt modelId="{3B6CA2DD-B55B-4A60-B067-91F9A64EA10E}" type="pres">
      <dgm:prSet presAssocID="{C2E2D546-F763-48A3-8AE7-EBA66DBCF50B}" presName="accentRepeatNode" presStyleLbl="solidFgAcc1" presStyleIdx="3" presStyleCnt="4"/>
      <dgm:spPr>
        <a:ln>
          <a:solidFill>
            <a:schemeClr val="accent1"/>
          </a:solidFill>
        </a:ln>
      </dgm:spPr>
    </dgm:pt>
  </dgm:ptLst>
  <dgm:cxnLst>
    <dgm:cxn modelId="{9EF8A50B-ABAF-4416-8F9A-F37073476839}" type="presOf" srcId="{311D216A-FD37-4780-A173-EB878A549922}" destId="{9E04A7A4-E4FA-4241-A8B0-5636BD9110D3}" srcOrd="0" destOrd="0" presId="urn:microsoft.com/office/officeart/2008/layout/VerticalCurvedList"/>
    <dgm:cxn modelId="{35A76209-8C1C-405D-8B22-2AF5D779FB1B}" srcId="{FFB5CB1D-1118-43CF-91A6-0ABF39957E84}" destId="{311D216A-FD37-4780-A173-EB878A549922}" srcOrd="1" destOrd="0" parTransId="{DEC7F8D2-AC61-462B-87CE-AFFA7C08FBAC}" sibTransId="{5CB4E630-C9AB-45D2-9165-FC7A02F9085A}"/>
    <dgm:cxn modelId="{A813CD36-AA59-4777-8EE7-5BC73888F904}" type="presOf" srcId="{BFA2E6DB-0899-4D56-A63C-CCE8FFBEEF4B}" destId="{33E58277-80B5-4C00-8D31-53DCCDFC8926}" srcOrd="0" destOrd="0" presId="urn:microsoft.com/office/officeart/2008/layout/VerticalCurvedList"/>
    <dgm:cxn modelId="{D31C2D1C-BF9F-4784-8F4B-B1E8C73E372E}" type="presOf" srcId="{386BF578-E3D1-421D-9CC3-E1B51C3BF864}" destId="{0F7830C6-053C-4F56-983C-DBB44EAA2E21}" srcOrd="0" destOrd="0" presId="urn:microsoft.com/office/officeart/2008/layout/VerticalCurvedList"/>
    <dgm:cxn modelId="{C795CE2C-139E-47EC-982E-0B9D66D740E1}" srcId="{FFB5CB1D-1118-43CF-91A6-0ABF39957E84}" destId="{1722F32C-96A6-4222-B78D-0A30E769305A}" srcOrd="2" destOrd="0" parTransId="{D35921BD-4CA6-4F8B-8599-580A1243FD84}" sibTransId="{C7B2F5BF-9910-4A13-9369-2AEFC5C306C3}"/>
    <dgm:cxn modelId="{99372638-050B-4428-8D36-D23500553EF1}" type="presOf" srcId="{1722F32C-96A6-4222-B78D-0A30E769305A}" destId="{4231BFBE-871F-4FAA-9223-DBB023ACCD12}" srcOrd="0" destOrd="0" presId="urn:microsoft.com/office/officeart/2008/layout/VerticalCurvedList"/>
    <dgm:cxn modelId="{FAD247DF-F9BB-4E9A-9E13-5FA35D2EAADB}" type="presOf" srcId="{FFB5CB1D-1118-43CF-91A6-0ABF39957E84}" destId="{BE02382F-EE60-470D-9D49-499C664A6136}" srcOrd="0" destOrd="0" presId="urn:microsoft.com/office/officeart/2008/layout/VerticalCurvedList"/>
    <dgm:cxn modelId="{E765490F-5352-451D-ACA6-A68139885572}" srcId="{FFB5CB1D-1118-43CF-91A6-0ABF39957E84}" destId="{C2E2D546-F763-48A3-8AE7-EBA66DBCF50B}" srcOrd="3" destOrd="0" parTransId="{B50B779D-133C-4443-B65C-1B6872CA769D}" sibTransId="{2BDB20C1-7A01-4F80-B962-7EC1E0464344}"/>
    <dgm:cxn modelId="{07F1076A-140B-4B22-818C-F4223F344135}" srcId="{FFB5CB1D-1118-43CF-91A6-0ABF39957E84}" destId="{386BF578-E3D1-421D-9CC3-E1B51C3BF864}" srcOrd="0" destOrd="0" parTransId="{B3A1268B-20B2-4F97-8921-6F5B1BADD267}" sibTransId="{BFA2E6DB-0899-4D56-A63C-CCE8FFBEEF4B}"/>
    <dgm:cxn modelId="{0644CD1F-F9AD-42AE-A125-A50D337A3856}" type="presOf" srcId="{C2E2D546-F763-48A3-8AE7-EBA66DBCF50B}" destId="{7050C3AC-D506-46BC-AE02-81A31E0C4C55}" srcOrd="0" destOrd="0" presId="urn:microsoft.com/office/officeart/2008/layout/VerticalCurvedList"/>
    <dgm:cxn modelId="{3814CA3C-35CF-4999-8CA8-C7EA66E97E12}" type="presParOf" srcId="{BE02382F-EE60-470D-9D49-499C664A6136}" destId="{A3487EF3-E7EA-4CAC-8D4F-0E180A853982}" srcOrd="0" destOrd="0" presId="urn:microsoft.com/office/officeart/2008/layout/VerticalCurvedList"/>
    <dgm:cxn modelId="{31EEF6E2-DA65-415C-8B1E-98DE486CE506}" type="presParOf" srcId="{A3487EF3-E7EA-4CAC-8D4F-0E180A853982}" destId="{407175D0-9141-48CD-8072-97E2BA012E9A}" srcOrd="0" destOrd="0" presId="urn:microsoft.com/office/officeart/2008/layout/VerticalCurvedList"/>
    <dgm:cxn modelId="{37DBDC9B-EB9D-4CB1-9B86-9495F0D040EF}" type="presParOf" srcId="{407175D0-9141-48CD-8072-97E2BA012E9A}" destId="{B69340F6-5E5F-4C87-BF54-8A8B2ED2D89B}" srcOrd="0" destOrd="0" presId="urn:microsoft.com/office/officeart/2008/layout/VerticalCurvedList"/>
    <dgm:cxn modelId="{4927DE6E-5E39-40AB-BF89-B52A43AA33D7}" type="presParOf" srcId="{407175D0-9141-48CD-8072-97E2BA012E9A}" destId="{33E58277-80B5-4C00-8D31-53DCCDFC8926}" srcOrd="1" destOrd="0" presId="urn:microsoft.com/office/officeart/2008/layout/VerticalCurvedList"/>
    <dgm:cxn modelId="{E57F7C73-D6F0-450F-A84F-7C3AF979BCCE}" type="presParOf" srcId="{407175D0-9141-48CD-8072-97E2BA012E9A}" destId="{97F83AEA-7ED4-4E6E-AFAB-677796BDA58C}" srcOrd="2" destOrd="0" presId="urn:microsoft.com/office/officeart/2008/layout/VerticalCurvedList"/>
    <dgm:cxn modelId="{D3166FE0-9D52-4898-8C96-67269BE68831}" type="presParOf" srcId="{407175D0-9141-48CD-8072-97E2BA012E9A}" destId="{E0EB814F-0204-40FD-91C7-7EE64B3C0256}" srcOrd="3" destOrd="0" presId="urn:microsoft.com/office/officeart/2008/layout/VerticalCurvedList"/>
    <dgm:cxn modelId="{FBB6595B-3861-4CDF-B3B0-4A6CABC289E7}" type="presParOf" srcId="{A3487EF3-E7EA-4CAC-8D4F-0E180A853982}" destId="{0F7830C6-053C-4F56-983C-DBB44EAA2E21}" srcOrd="1" destOrd="0" presId="urn:microsoft.com/office/officeart/2008/layout/VerticalCurvedList"/>
    <dgm:cxn modelId="{4928FFFA-86F8-4784-B580-1DF44F923610}" type="presParOf" srcId="{A3487EF3-E7EA-4CAC-8D4F-0E180A853982}" destId="{72BBD0EC-D411-488D-A168-0E605F3CC4D1}" srcOrd="2" destOrd="0" presId="urn:microsoft.com/office/officeart/2008/layout/VerticalCurvedList"/>
    <dgm:cxn modelId="{AAE918DA-C538-42CC-8804-0A2297708894}" type="presParOf" srcId="{72BBD0EC-D411-488D-A168-0E605F3CC4D1}" destId="{46B456E6-5ECD-449A-B33B-1347D972D202}" srcOrd="0" destOrd="0" presId="urn:microsoft.com/office/officeart/2008/layout/VerticalCurvedList"/>
    <dgm:cxn modelId="{E10CA613-F9A4-4917-8243-3A41BC1B37B3}" type="presParOf" srcId="{A3487EF3-E7EA-4CAC-8D4F-0E180A853982}" destId="{9E04A7A4-E4FA-4241-A8B0-5636BD9110D3}" srcOrd="3" destOrd="0" presId="urn:microsoft.com/office/officeart/2008/layout/VerticalCurvedList"/>
    <dgm:cxn modelId="{1AFEAF90-D4AB-4228-B3BC-BFBC3E668A43}" type="presParOf" srcId="{A3487EF3-E7EA-4CAC-8D4F-0E180A853982}" destId="{2A4E7596-001A-4DE1-978C-F9FB092D9BA2}" srcOrd="4" destOrd="0" presId="urn:microsoft.com/office/officeart/2008/layout/VerticalCurvedList"/>
    <dgm:cxn modelId="{AEF7E091-3E04-4D62-B977-02AFEAD2044B}" type="presParOf" srcId="{2A4E7596-001A-4DE1-978C-F9FB092D9BA2}" destId="{0950BF87-B60A-45AA-99B5-C872BF59E58B}" srcOrd="0" destOrd="0" presId="urn:microsoft.com/office/officeart/2008/layout/VerticalCurvedList"/>
    <dgm:cxn modelId="{E898EA64-5018-46FA-AAB2-1EB328D9D841}" type="presParOf" srcId="{A3487EF3-E7EA-4CAC-8D4F-0E180A853982}" destId="{4231BFBE-871F-4FAA-9223-DBB023ACCD12}" srcOrd="5" destOrd="0" presId="urn:microsoft.com/office/officeart/2008/layout/VerticalCurvedList"/>
    <dgm:cxn modelId="{5F7C69D0-9FB0-4515-ADAF-57D67E8F922E}" type="presParOf" srcId="{A3487EF3-E7EA-4CAC-8D4F-0E180A853982}" destId="{39B559E4-7075-4A51-B458-15253C65D76C}" srcOrd="6" destOrd="0" presId="urn:microsoft.com/office/officeart/2008/layout/VerticalCurvedList"/>
    <dgm:cxn modelId="{13E2BB70-F5B9-475A-B4C4-AF66E6CBAE7F}" type="presParOf" srcId="{39B559E4-7075-4A51-B458-15253C65D76C}" destId="{F91C11E0-A2AC-496D-9D8F-7A9A4D41F087}" srcOrd="0" destOrd="0" presId="urn:microsoft.com/office/officeart/2008/layout/VerticalCurvedList"/>
    <dgm:cxn modelId="{C79A7C8E-E9F1-415E-9CD8-F50C4E79DBA6}" type="presParOf" srcId="{A3487EF3-E7EA-4CAC-8D4F-0E180A853982}" destId="{7050C3AC-D506-46BC-AE02-81A31E0C4C55}" srcOrd="7" destOrd="0" presId="urn:microsoft.com/office/officeart/2008/layout/VerticalCurvedList"/>
    <dgm:cxn modelId="{66659070-FD31-400D-BDB9-0845160C9419}" type="presParOf" srcId="{A3487EF3-E7EA-4CAC-8D4F-0E180A853982}" destId="{3133E91A-2F43-4E99-864F-2C108DE2E9BA}" srcOrd="8" destOrd="0" presId="urn:microsoft.com/office/officeart/2008/layout/VerticalCurvedList"/>
    <dgm:cxn modelId="{386A92B3-738A-4636-8BFF-96E29D0ED90A}" type="presParOf" srcId="{3133E91A-2F43-4E99-864F-2C108DE2E9BA}" destId="{3B6CA2DD-B55B-4A60-B067-91F9A64EA10E}" srcOrd="0" destOrd="0" presId="urn:microsoft.com/office/officeart/2008/layout/VerticalCurve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537EACB-0C1C-4BC0-AB1D-477E2F9085E1}" type="doc">
      <dgm:prSet loTypeId="urn:microsoft.com/office/officeart/2005/8/layout/vList3#1" loCatId="list" qsTypeId="urn:microsoft.com/office/officeart/2005/8/quickstyle/simple2" qsCatId="simple" csTypeId="urn:microsoft.com/office/officeart/2005/8/colors/accent3_2" csCatId="accent3" phldr="1"/>
      <dgm:spPr/>
      <dgm:t>
        <a:bodyPr/>
        <a:lstStyle/>
        <a:p>
          <a:endParaRPr lang="en-US"/>
        </a:p>
      </dgm:t>
    </dgm:pt>
    <dgm:pt modelId="{D86EFE77-0D6A-4B4D-A7CB-B90594E5109A}">
      <dgm:prSet/>
      <dgm:spPr/>
      <dgm:t>
        <a:bodyPr/>
        <a:lstStyle/>
        <a:p>
          <a:pPr marL="0" indent="0" algn="l" defTabSz="682625" rtl="0">
            <a:lnSpc>
              <a:spcPct val="100000"/>
            </a:lnSpc>
            <a:tabLst/>
          </a:pPr>
          <a:r>
            <a:rPr lang="en-US" b="1" dirty="0" smtClean="0"/>
            <a:t>MEN AND NON-PREGNANT WOMEN </a:t>
          </a:r>
          <a:r>
            <a:rPr lang="en-US" dirty="0" smtClean="0"/>
            <a:t>– Title VII requires that individuals affected by pregnancy, childbirth, or related medical condition be treated the same for all employment related purposes as to other persons not so affected but similar in their ability or inability to work.</a:t>
          </a:r>
          <a:endParaRPr lang="en-US" dirty="0"/>
        </a:p>
      </dgm:t>
    </dgm:pt>
    <dgm:pt modelId="{9EC1E9B6-BD48-4513-8012-845E937791C1}" type="parTrans" cxnId="{DDBEAD0B-30A7-48B3-8221-E9EA16176CE7}">
      <dgm:prSet/>
      <dgm:spPr/>
      <dgm:t>
        <a:bodyPr/>
        <a:lstStyle/>
        <a:p>
          <a:endParaRPr lang="en-US"/>
        </a:p>
      </dgm:t>
    </dgm:pt>
    <dgm:pt modelId="{238131E5-2768-41EB-8A14-605FB21C1AE4}" type="sibTrans" cxnId="{DDBEAD0B-30A7-48B3-8221-E9EA16176CE7}">
      <dgm:prSet/>
      <dgm:spPr/>
      <dgm:t>
        <a:bodyPr/>
        <a:lstStyle/>
        <a:p>
          <a:endParaRPr lang="en-US"/>
        </a:p>
      </dgm:t>
    </dgm:pt>
    <dgm:pt modelId="{1442EAC7-A32D-4249-8359-B17A2E5709CB}" type="pres">
      <dgm:prSet presAssocID="{9537EACB-0C1C-4BC0-AB1D-477E2F9085E1}" presName="linearFlow" presStyleCnt="0">
        <dgm:presLayoutVars>
          <dgm:dir/>
          <dgm:resizeHandles val="exact"/>
        </dgm:presLayoutVars>
      </dgm:prSet>
      <dgm:spPr/>
      <dgm:t>
        <a:bodyPr/>
        <a:lstStyle/>
        <a:p>
          <a:endParaRPr lang="en-US"/>
        </a:p>
      </dgm:t>
    </dgm:pt>
    <dgm:pt modelId="{F3968253-1AB5-4C35-BE58-67B16B6B0790}" type="pres">
      <dgm:prSet presAssocID="{D86EFE77-0D6A-4B4D-A7CB-B90594E5109A}" presName="composite" presStyleCnt="0"/>
      <dgm:spPr/>
    </dgm:pt>
    <dgm:pt modelId="{20D87A45-41AD-4FA2-93A3-E1A9797C6CB1}" type="pres">
      <dgm:prSet presAssocID="{D86EFE77-0D6A-4B4D-A7CB-B90594E5109A}" presName="imgShp" presStyleLbl="fgImgPlace1" presStyleIdx="0" presStyleCnt="1" custFlipHor="1"/>
      <dgm:spPr>
        <a:blipFill dpi="0" rotWithShape="1">
          <a:blip xmlns:r="http://schemas.openxmlformats.org/officeDocument/2006/relationships" r:embed="rId1">
            <a:extLst>
              <a:ext uri="{28A0092B-C50C-407E-A947-70E740481C1C}">
                <a14:useLocalDpi xmlns:a14="http://schemas.microsoft.com/office/drawing/2010/main" xmlns="" val="0"/>
              </a:ext>
            </a:extLst>
          </a:blip>
          <a:srcRect/>
          <a:stretch>
            <a:fillRect t="8000" b="-8000"/>
          </a:stretch>
        </a:blipFill>
      </dgm:spPr>
    </dgm:pt>
    <dgm:pt modelId="{CDFEE132-8D4B-4930-A96B-2ABB08F55DB1}" type="pres">
      <dgm:prSet presAssocID="{D86EFE77-0D6A-4B4D-A7CB-B90594E5109A}" presName="txShp" presStyleLbl="node1" presStyleIdx="0" presStyleCnt="1">
        <dgm:presLayoutVars>
          <dgm:bulletEnabled val="1"/>
        </dgm:presLayoutVars>
      </dgm:prSet>
      <dgm:spPr/>
      <dgm:t>
        <a:bodyPr/>
        <a:lstStyle/>
        <a:p>
          <a:endParaRPr lang="en-US"/>
        </a:p>
      </dgm:t>
    </dgm:pt>
  </dgm:ptLst>
  <dgm:cxnLst>
    <dgm:cxn modelId="{DDBEAD0B-30A7-48B3-8221-E9EA16176CE7}" srcId="{9537EACB-0C1C-4BC0-AB1D-477E2F9085E1}" destId="{D86EFE77-0D6A-4B4D-A7CB-B90594E5109A}" srcOrd="0" destOrd="0" parTransId="{9EC1E9B6-BD48-4513-8012-845E937791C1}" sibTransId="{238131E5-2768-41EB-8A14-605FB21C1AE4}"/>
    <dgm:cxn modelId="{6BCE10F5-517F-4FCA-BFD2-DDAFB79AFDB3}" type="presOf" srcId="{D86EFE77-0D6A-4B4D-A7CB-B90594E5109A}" destId="{CDFEE132-8D4B-4930-A96B-2ABB08F55DB1}" srcOrd="0" destOrd="0" presId="urn:microsoft.com/office/officeart/2005/8/layout/vList3#1"/>
    <dgm:cxn modelId="{AC735E13-04A2-4E68-8CEC-43AFBEC98CD6}" type="presOf" srcId="{9537EACB-0C1C-4BC0-AB1D-477E2F9085E1}" destId="{1442EAC7-A32D-4249-8359-B17A2E5709CB}" srcOrd="0" destOrd="0" presId="urn:microsoft.com/office/officeart/2005/8/layout/vList3#1"/>
    <dgm:cxn modelId="{34DFD08E-47C8-4E85-B17D-E6D3F18D4928}" type="presParOf" srcId="{1442EAC7-A32D-4249-8359-B17A2E5709CB}" destId="{F3968253-1AB5-4C35-BE58-67B16B6B0790}" srcOrd="0" destOrd="0" presId="urn:microsoft.com/office/officeart/2005/8/layout/vList3#1"/>
    <dgm:cxn modelId="{99BEEE64-9014-45B6-AACF-E1FEDCDDD407}" type="presParOf" srcId="{F3968253-1AB5-4C35-BE58-67B16B6B0790}" destId="{20D87A45-41AD-4FA2-93A3-E1A9797C6CB1}" srcOrd="0" destOrd="0" presId="urn:microsoft.com/office/officeart/2005/8/layout/vList3#1"/>
    <dgm:cxn modelId="{E2418ACD-6E20-4260-BEE0-B3E7FDDBEB7D}" type="presParOf" srcId="{F3968253-1AB5-4C35-BE58-67B16B6B0790}" destId="{CDFEE132-8D4B-4930-A96B-2ABB08F55DB1}" srcOrd="1" destOrd="0" presId="urn:microsoft.com/office/officeart/2005/8/layout/vList3#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5FA50B7-C830-4289-9DE4-57C07B4AAC06}" type="doc">
      <dgm:prSet loTypeId="urn:microsoft.com/office/officeart/2005/8/layout/vList3#2" loCatId="list" qsTypeId="urn:microsoft.com/office/officeart/2005/8/quickstyle/simple2" qsCatId="simple" csTypeId="urn:microsoft.com/office/officeart/2005/8/colors/accent1_2" csCatId="accent1" phldr="1"/>
      <dgm:spPr/>
      <dgm:t>
        <a:bodyPr/>
        <a:lstStyle/>
        <a:p>
          <a:endParaRPr lang="en-US"/>
        </a:p>
      </dgm:t>
    </dgm:pt>
    <dgm:pt modelId="{C907E949-4EF5-4554-B1DE-93E56FFE2427}">
      <dgm:prSet/>
      <dgm:spPr/>
      <dgm:t>
        <a:bodyPr/>
        <a:lstStyle/>
        <a:p>
          <a:pPr algn="l" rtl="0">
            <a:lnSpc>
              <a:spcPct val="100000"/>
            </a:lnSpc>
          </a:pPr>
          <a:r>
            <a:rPr lang="en-US" b="0" dirty="0" smtClean="0"/>
            <a:t>Per the EEOC Guidance an employer is obligated to treat a pregnant employee temporarily unable to perform the functions of her job the same as it treats other employees similarly unable to perform their jobs, whether by providing modified tasks, alternative assignment, leave, or fringe benefits.</a:t>
          </a:r>
          <a:endParaRPr lang="en-US" b="0" dirty="0"/>
        </a:p>
      </dgm:t>
    </dgm:pt>
    <dgm:pt modelId="{2011DE79-13A4-4109-804F-136DA44AC4D3}" type="parTrans" cxnId="{96B47B80-DDF7-422A-9DF8-B8531CC1546C}">
      <dgm:prSet/>
      <dgm:spPr/>
      <dgm:t>
        <a:bodyPr/>
        <a:lstStyle/>
        <a:p>
          <a:endParaRPr lang="en-US"/>
        </a:p>
      </dgm:t>
    </dgm:pt>
    <dgm:pt modelId="{7666D7E9-86CF-458F-B6EE-B655CAA2F7F1}" type="sibTrans" cxnId="{96B47B80-DDF7-422A-9DF8-B8531CC1546C}">
      <dgm:prSet/>
      <dgm:spPr/>
      <dgm:t>
        <a:bodyPr/>
        <a:lstStyle/>
        <a:p>
          <a:endParaRPr lang="en-US"/>
        </a:p>
      </dgm:t>
    </dgm:pt>
    <dgm:pt modelId="{B8429454-9DA5-42E1-8921-DE92C2AF0418}" type="pres">
      <dgm:prSet presAssocID="{15FA50B7-C830-4289-9DE4-57C07B4AAC06}" presName="linearFlow" presStyleCnt="0">
        <dgm:presLayoutVars>
          <dgm:dir/>
          <dgm:resizeHandles val="exact"/>
        </dgm:presLayoutVars>
      </dgm:prSet>
      <dgm:spPr/>
      <dgm:t>
        <a:bodyPr/>
        <a:lstStyle/>
        <a:p>
          <a:endParaRPr lang="en-US"/>
        </a:p>
      </dgm:t>
    </dgm:pt>
    <dgm:pt modelId="{B32B3DA6-C21B-4075-811E-65A737317771}" type="pres">
      <dgm:prSet presAssocID="{C907E949-4EF5-4554-B1DE-93E56FFE2427}" presName="composite" presStyleCnt="0"/>
      <dgm:spPr/>
    </dgm:pt>
    <dgm:pt modelId="{443E4D0E-02DB-45CB-A2BD-2C0A2157AF4F}" type="pres">
      <dgm:prSet presAssocID="{C907E949-4EF5-4554-B1DE-93E56FFE2427}" presName="imgShp" presStyleLbl="fgImgPlace1" presStyleIdx="0" presStyleCnt="1"/>
      <dgm:spPr>
        <a:blipFill>
          <a:blip xmlns:r="http://schemas.openxmlformats.org/officeDocument/2006/relationships" r:embed="rId1">
            <a:extLst>
              <a:ext uri="{28A0092B-C50C-407E-A947-70E740481C1C}">
                <a14:useLocalDpi xmlns:a14="http://schemas.microsoft.com/office/drawing/2010/main" xmlns="" val="0"/>
              </a:ext>
            </a:extLst>
          </a:blip>
          <a:srcRect/>
          <a:stretch>
            <a:fillRect l="-25000" r="-25000"/>
          </a:stretch>
        </a:blipFill>
      </dgm:spPr>
    </dgm:pt>
    <dgm:pt modelId="{BEAF1D9A-FEB1-4F8B-9020-D1889E3E9E37}" type="pres">
      <dgm:prSet presAssocID="{C907E949-4EF5-4554-B1DE-93E56FFE2427}" presName="txShp" presStyleLbl="node1" presStyleIdx="0" presStyleCnt="1">
        <dgm:presLayoutVars>
          <dgm:bulletEnabled val="1"/>
        </dgm:presLayoutVars>
      </dgm:prSet>
      <dgm:spPr/>
      <dgm:t>
        <a:bodyPr/>
        <a:lstStyle/>
        <a:p>
          <a:endParaRPr lang="en-US"/>
        </a:p>
      </dgm:t>
    </dgm:pt>
  </dgm:ptLst>
  <dgm:cxnLst>
    <dgm:cxn modelId="{7BFFDE3D-ABDC-4DB2-8F15-E0B9EB0CBF37}" type="presOf" srcId="{C907E949-4EF5-4554-B1DE-93E56FFE2427}" destId="{BEAF1D9A-FEB1-4F8B-9020-D1889E3E9E37}" srcOrd="0" destOrd="0" presId="urn:microsoft.com/office/officeart/2005/8/layout/vList3#2"/>
    <dgm:cxn modelId="{6A0169AC-3591-44FE-A269-C5AC908E5851}" type="presOf" srcId="{15FA50B7-C830-4289-9DE4-57C07B4AAC06}" destId="{B8429454-9DA5-42E1-8921-DE92C2AF0418}" srcOrd="0" destOrd="0" presId="urn:microsoft.com/office/officeart/2005/8/layout/vList3#2"/>
    <dgm:cxn modelId="{96B47B80-DDF7-422A-9DF8-B8531CC1546C}" srcId="{15FA50B7-C830-4289-9DE4-57C07B4AAC06}" destId="{C907E949-4EF5-4554-B1DE-93E56FFE2427}" srcOrd="0" destOrd="0" parTransId="{2011DE79-13A4-4109-804F-136DA44AC4D3}" sibTransId="{7666D7E9-86CF-458F-B6EE-B655CAA2F7F1}"/>
    <dgm:cxn modelId="{6EFD27AF-A72A-4552-A322-A5288D949BCF}" type="presParOf" srcId="{B8429454-9DA5-42E1-8921-DE92C2AF0418}" destId="{B32B3DA6-C21B-4075-811E-65A737317771}" srcOrd="0" destOrd="0" presId="urn:microsoft.com/office/officeart/2005/8/layout/vList3#2"/>
    <dgm:cxn modelId="{7C11C015-3F2D-4821-B8F7-16009B43930F}" type="presParOf" srcId="{B32B3DA6-C21B-4075-811E-65A737317771}" destId="{443E4D0E-02DB-45CB-A2BD-2C0A2157AF4F}" srcOrd="0" destOrd="0" presId="urn:microsoft.com/office/officeart/2005/8/layout/vList3#2"/>
    <dgm:cxn modelId="{EEBC3D79-DBDF-4D93-8CAE-45BD2D7262A6}" type="presParOf" srcId="{B32B3DA6-C21B-4075-811E-65A737317771}" destId="{BEAF1D9A-FEB1-4F8B-9020-D1889E3E9E37}" srcOrd="1" destOrd="0" presId="urn:microsoft.com/office/officeart/2005/8/layout/vList3#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3989959-308E-405E-B55A-52C52CAFAE87}" type="doc">
      <dgm:prSet loTypeId="urn:microsoft.com/office/officeart/2005/8/layout/vList3#3" loCatId="list" qsTypeId="urn:microsoft.com/office/officeart/2005/8/quickstyle/simple2" qsCatId="simple" csTypeId="urn:microsoft.com/office/officeart/2005/8/colors/accent3_2" csCatId="accent3" phldr="1"/>
      <dgm:spPr/>
      <dgm:t>
        <a:bodyPr/>
        <a:lstStyle/>
        <a:p>
          <a:endParaRPr lang="en-US"/>
        </a:p>
      </dgm:t>
    </dgm:pt>
    <dgm:pt modelId="{1E36746D-5960-4729-8C93-001E43C8795E}">
      <dgm:prSet/>
      <dgm:spPr/>
      <dgm:t>
        <a:bodyPr/>
        <a:lstStyle/>
        <a:p>
          <a:pPr algn="l" rtl="0">
            <a:lnSpc>
              <a:spcPct val="100000"/>
            </a:lnSpc>
          </a:pPr>
          <a:r>
            <a:rPr lang="en-US" dirty="0" smtClean="0"/>
            <a:t>Thus, the EEOC contends, an employer may not refuse to treat a pregnant worker the same as other employees who are similar in their ability or inability to work by relying on a policy that makes distinctions based on the source of an employee’s limitations (e.g., a policy of providing light duty only to workers injured on the job.) </a:t>
          </a:r>
          <a:endParaRPr lang="en-US" dirty="0"/>
        </a:p>
      </dgm:t>
    </dgm:pt>
    <dgm:pt modelId="{6526F37C-E101-4553-BEC6-4DFDD82B7609}" type="parTrans" cxnId="{776F3035-E65C-44AD-9D75-E56FAC53AE18}">
      <dgm:prSet/>
      <dgm:spPr/>
      <dgm:t>
        <a:bodyPr/>
        <a:lstStyle/>
        <a:p>
          <a:endParaRPr lang="en-US"/>
        </a:p>
      </dgm:t>
    </dgm:pt>
    <dgm:pt modelId="{61250481-78B2-4677-9CB9-B9EA46EAE0BE}" type="sibTrans" cxnId="{776F3035-E65C-44AD-9D75-E56FAC53AE18}">
      <dgm:prSet/>
      <dgm:spPr/>
      <dgm:t>
        <a:bodyPr/>
        <a:lstStyle/>
        <a:p>
          <a:endParaRPr lang="en-US"/>
        </a:p>
      </dgm:t>
    </dgm:pt>
    <dgm:pt modelId="{5279DA36-A22B-4E35-8324-86FB3FD8B0BC}" type="pres">
      <dgm:prSet presAssocID="{03989959-308E-405E-B55A-52C52CAFAE87}" presName="linearFlow" presStyleCnt="0">
        <dgm:presLayoutVars>
          <dgm:dir/>
          <dgm:resizeHandles val="exact"/>
        </dgm:presLayoutVars>
      </dgm:prSet>
      <dgm:spPr/>
      <dgm:t>
        <a:bodyPr/>
        <a:lstStyle/>
        <a:p>
          <a:endParaRPr lang="en-US"/>
        </a:p>
      </dgm:t>
    </dgm:pt>
    <dgm:pt modelId="{B2DF69CB-14D3-4362-B623-09DE4F43421E}" type="pres">
      <dgm:prSet presAssocID="{1E36746D-5960-4729-8C93-001E43C8795E}" presName="composite" presStyleCnt="0"/>
      <dgm:spPr/>
    </dgm:pt>
    <dgm:pt modelId="{6F1FF0D3-03CF-4E8F-BA5F-5C916EBD6660}" type="pres">
      <dgm:prSet presAssocID="{1E36746D-5960-4729-8C93-001E43C8795E}" presName="imgShp" presStyleLbl="fgImgPlace1" presStyleIdx="0" presStyleCnt="1"/>
      <dgm:spPr>
        <a:blipFill>
          <a:blip xmlns:r="http://schemas.openxmlformats.org/officeDocument/2006/relationships" r:embed="rId1">
            <a:extLst>
              <a:ext uri="{28A0092B-C50C-407E-A947-70E740481C1C}">
                <a14:useLocalDpi xmlns:a14="http://schemas.microsoft.com/office/drawing/2010/main" xmlns="" val="0"/>
              </a:ext>
            </a:extLst>
          </a:blip>
          <a:srcRect/>
          <a:stretch>
            <a:fillRect l="-25000" r="-25000"/>
          </a:stretch>
        </a:blipFill>
      </dgm:spPr>
    </dgm:pt>
    <dgm:pt modelId="{3457B76E-23F2-4CBB-962D-06ED1B9C58C8}" type="pres">
      <dgm:prSet presAssocID="{1E36746D-5960-4729-8C93-001E43C8795E}" presName="txShp" presStyleLbl="node1" presStyleIdx="0" presStyleCnt="1">
        <dgm:presLayoutVars>
          <dgm:bulletEnabled val="1"/>
        </dgm:presLayoutVars>
      </dgm:prSet>
      <dgm:spPr/>
      <dgm:t>
        <a:bodyPr/>
        <a:lstStyle/>
        <a:p>
          <a:endParaRPr lang="en-US"/>
        </a:p>
      </dgm:t>
    </dgm:pt>
  </dgm:ptLst>
  <dgm:cxnLst>
    <dgm:cxn modelId="{6F357D97-F7C6-4A0E-82D4-5A9557C49263}" type="presOf" srcId="{1E36746D-5960-4729-8C93-001E43C8795E}" destId="{3457B76E-23F2-4CBB-962D-06ED1B9C58C8}" srcOrd="0" destOrd="0" presId="urn:microsoft.com/office/officeart/2005/8/layout/vList3#3"/>
    <dgm:cxn modelId="{C0715111-22B9-4FDF-8AC6-E0352DA3D932}" type="presOf" srcId="{03989959-308E-405E-B55A-52C52CAFAE87}" destId="{5279DA36-A22B-4E35-8324-86FB3FD8B0BC}" srcOrd="0" destOrd="0" presId="urn:microsoft.com/office/officeart/2005/8/layout/vList3#3"/>
    <dgm:cxn modelId="{776F3035-E65C-44AD-9D75-E56FAC53AE18}" srcId="{03989959-308E-405E-B55A-52C52CAFAE87}" destId="{1E36746D-5960-4729-8C93-001E43C8795E}" srcOrd="0" destOrd="0" parTransId="{6526F37C-E101-4553-BEC6-4DFDD82B7609}" sibTransId="{61250481-78B2-4677-9CB9-B9EA46EAE0BE}"/>
    <dgm:cxn modelId="{BA262DF4-66A5-4457-A22D-68FB8FC9EE02}" type="presParOf" srcId="{5279DA36-A22B-4E35-8324-86FB3FD8B0BC}" destId="{B2DF69CB-14D3-4362-B623-09DE4F43421E}" srcOrd="0" destOrd="0" presId="urn:microsoft.com/office/officeart/2005/8/layout/vList3#3"/>
    <dgm:cxn modelId="{43BB3369-8882-481A-926C-CBE4F3F1A2BC}" type="presParOf" srcId="{B2DF69CB-14D3-4362-B623-09DE4F43421E}" destId="{6F1FF0D3-03CF-4E8F-BA5F-5C916EBD6660}" srcOrd="0" destOrd="0" presId="urn:microsoft.com/office/officeart/2005/8/layout/vList3#3"/>
    <dgm:cxn modelId="{3CDFA174-9968-4ECC-8DE3-4CC0F8228E08}" type="presParOf" srcId="{B2DF69CB-14D3-4362-B623-09DE4F43421E}" destId="{3457B76E-23F2-4CBB-962D-06ED1B9C58C8}" srcOrd="1" destOrd="0" presId="urn:microsoft.com/office/officeart/2005/8/layout/vList3#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F2EE151-678F-4A0B-B0B2-B23DAEBC4C84}" type="doc">
      <dgm:prSet loTypeId="urn:microsoft.com/office/officeart/2005/8/layout/vList3#4" loCatId="list" qsTypeId="urn:microsoft.com/office/officeart/2005/8/quickstyle/simple2" qsCatId="simple" csTypeId="urn:microsoft.com/office/officeart/2005/8/colors/accent2_2" csCatId="accent2" phldr="1"/>
      <dgm:spPr/>
      <dgm:t>
        <a:bodyPr/>
        <a:lstStyle/>
        <a:p>
          <a:endParaRPr lang="en-US"/>
        </a:p>
      </dgm:t>
    </dgm:pt>
    <dgm:pt modelId="{23169201-1C10-42A9-B291-E05C69DD9449}">
      <dgm:prSet/>
      <dgm:spPr/>
      <dgm:t>
        <a:bodyPr/>
        <a:lstStyle/>
        <a:p>
          <a:pPr algn="l" rtl="0">
            <a:lnSpc>
              <a:spcPct val="100000"/>
            </a:lnSpc>
          </a:pPr>
          <a:r>
            <a:rPr lang="en-US" dirty="0" smtClean="0"/>
            <a:t>Under this Guidance, the EEOC is taking the position that pregnant employees must be accommodated the same as other employees in the workplace are accommodated who are similar in their ability to work.</a:t>
          </a:r>
          <a:endParaRPr lang="en-US" dirty="0"/>
        </a:p>
      </dgm:t>
    </dgm:pt>
    <dgm:pt modelId="{E4BDF583-8492-4A7D-80A4-D422B7889625}" type="parTrans" cxnId="{EAF8C9FB-9B20-419F-A0F2-74FB2FE73376}">
      <dgm:prSet/>
      <dgm:spPr/>
      <dgm:t>
        <a:bodyPr/>
        <a:lstStyle/>
        <a:p>
          <a:endParaRPr lang="en-US"/>
        </a:p>
      </dgm:t>
    </dgm:pt>
    <dgm:pt modelId="{1EAACFD1-3B55-4972-ABFB-1C381733A8F6}" type="sibTrans" cxnId="{EAF8C9FB-9B20-419F-A0F2-74FB2FE73376}">
      <dgm:prSet/>
      <dgm:spPr/>
      <dgm:t>
        <a:bodyPr/>
        <a:lstStyle/>
        <a:p>
          <a:endParaRPr lang="en-US"/>
        </a:p>
      </dgm:t>
    </dgm:pt>
    <dgm:pt modelId="{823292D1-E558-4221-A2A0-376A9915FB52}" type="pres">
      <dgm:prSet presAssocID="{DF2EE151-678F-4A0B-B0B2-B23DAEBC4C84}" presName="linearFlow" presStyleCnt="0">
        <dgm:presLayoutVars>
          <dgm:dir/>
          <dgm:resizeHandles val="exact"/>
        </dgm:presLayoutVars>
      </dgm:prSet>
      <dgm:spPr/>
      <dgm:t>
        <a:bodyPr/>
        <a:lstStyle/>
        <a:p>
          <a:endParaRPr lang="en-US"/>
        </a:p>
      </dgm:t>
    </dgm:pt>
    <dgm:pt modelId="{D2D174A4-184A-47E9-93B1-402CA45FCD6E}" type="pres">
      <dgm:prSet presAssocID="{23169201-1C10-42A9-B291-E05C69DD9449}" presName="composite" presStyleCnt="0"/>
      <dgm:spPr/>
    </dgm:pt>
    <dgm:pt modelId="{8CF96973-811D-4B2C-A031-E7FF01C9425A}" type="pres">
      <dgm:prSet presAssocID="{23169201-1C10-42A9-B291-E05C69DD9449}" presName="imgShp" presStyleLbl="fgImgPlace1" presStyleIdx="0" presStyleCnt="1"/>
      <dgm:spPr>
        <a:blipFill>
          <a:blip xmlns:r="http://schemas.openxmlformats.org/officeDocument/2006/relationships" r:embed="rId1">
            <a:extLst>
              <a:ext uri="{28A0092B-C50C-407E-A947-70E740481C1C}">
                <a14:useLocalDpi xmlns:a14="http://schemas.microsoft.com/office/drawing/2010/main" xmlns="" val="0"/>
              </a:ext>
            </a:extLst>
          </a:blip>
          <a:srcRect/>
          <a:stretch>
            <a:fillRect l="-5000" r="-5000"/>
          </a:stretch>
        </a:blipFill>
      </dgm:spPr>
    </dgm:pt>
    <dgm:pt modelId="{8EA08619-5596-4B11-A580-6996076E6C12}" type="pres">
      <dgm:prSet presAssocID="{23169201-1C10-42A9-B291-E05C69DD9449}" presName="txShp" presStyleLbl="node1" presStyleIdx="0" presStyleCnt="1">
        <dgm:presLayoutVars>
          <dgm:bulletEnabled val="1"/>
        </dgm:presLayoutVars>
      </dgm:prSet>
      <dgm:spPr/>
      <dgm:t>
        <a:bodyPr/>
        <a:lstStyle/>
        <a:p>
          <a:endParaRPr lang="en-US"/>
        </a:p>
      </dgm:t>
    </dgm:pt>
  </dgm:ptLst>
  <dgm:cxnLst>
    <dgm:cxn modelId="{EAF8C9FB-9B20-419F-A0F2-74FB2FE73376}" srcId="{DF2EE151-678F-4A0B-B0B2-B23DAEBC4C84}" destId="{23169201-1C10-42A9-B291-E05C69DD9449}" srcOrd="0" destOrd="0" parTransId="{E4BDF583-8492-4A7D-80A4-D422B7889625}" sibTransId="{1EAACFD1-3B55-4972-ABFB-1C381733A8F6}"/>
    <dgm:cxn modelId="{DBF74B18-BD3D-4871-8F7D-FF888388C7D9}" type="presOf" srcId="{DF2EE151-678F-4A0B-B0B2-B23DAEBC4C84}" destId="{823292D1-E558-4221-A2A0-376A9915FB52}" srcOrd="0" destOrd="0" presId="urn:microsoft.com/office/officeart/2005/8/layout/vList3#4"/>
    <dgm:cxn modelId="{8F73AFE7-F480-4737-9966-74D900715437}" type="presOf" srcId="{23169201-1C10-42A9-B291-E05C69DD9449}" destId="{8EA08619-5596-4B11-A580-6996076E6C12}" srcOrd="0" destOrd="0" presId="urn:microsoft.com/office/officeart/2005/8/layout/vList3#4"/>
    <dgm:cxn modelId="{5567BFA1-6D1C-4572-B668-9B655474CBD3}" type="presParOf" srcId="{823292D1-E558-4221-A2A0-376A9915FB52}" destId="{D2D174A4-184A-47E9-93B1-402CA45FCD6E}" srcOrd="0" destOrd="0" presId="urn:microsoft.com/office/officeart/2005/8/layout/vList3#4"/>
    <dgm:cxn modelId="{BC7CB5F4-085D-4995-8D55-723D5F1EE676}" type="presParOf" srcId="{D2D174A4-184A-47E9-93B1-402CA45FCD6E}" destId="{8CF96973-811D-4B2C-A031-E7FF01C9425A}" srcOrd="0" destOrd="0" presId="urn:microsoft.com/office/officeart/2005/8/layout/vList3#4"/>
    <dgm:cxn modelId="{09425C48-FB06-4D92-8A81-1795F66D8008}" type="presParOf" srcId="{D2D174A4-184A-47E9-93B1-402CA45FCD6E}" destId="{8EA08619-5596-4B11-A580-6996076E6C12}" srcOrd="1" destOrd="0" presId="urn:microsoft.com/office/officeart/2005/8/layout/vList3#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4370C16-65C2-485D-8E29-C0B1829EDE68}" type="doc">
      <dgm:prSet loTypeId="urn:microsoft.com/office/officeart/2005/8/layout/vList3#5" loCatId="list" qsTypeId="urn:microsoft.com/office/officeart/2005/8/quickstyle/simple2" qsCatId="simple" csTypeId="urn:microsoft.com/office/officeart/2005/8/colors/accent1_2" csCatId="accent1" phldr="1"/>
      <dgm:spPr/>
      <dgm:t>
        <a:bodyPr/>
        <a:lstStyle/>
        <a:p>
          <a:endParaRPr lang="en-US"/>
        </a:p>
      </dgm:t>
    </dgm:pt>
    <dgm:pt modelId="{3CF2D32C-A433-44DF-AB92-6B348E850909}">
      <dgm:prSet/>
      <dgm:spPr/>
      <dgm:t>
        <a:bodyPr/>
        <a:lstStyle/>
        <a:p>
          <a:pPr algn="l" rtl="0">
            <a:lnSpc>
              <a:spcPct val="100000"/>
            </a:lnSpc>
          </a:pPr>
          <a:r>
            <a:rPr lang="en-US" dirty="0" smtClean="0"/>
            <a:t>Requiring employers to accommodate pregnant employees is not expressly stated in the PDA – or for that matter Title VII or even the ADA. A pregnant employee does not have a disability within the meaning of the ADA.</a:t>
          </a:r>
          <a:endParaRPr lang="en-US" dirty="0"/>
        </a:p>
      </dgm:t>
    </dgm:pt>
    <dgm:pt modelId="{7F9E0D72-5630-4735-A165-E25C9E0723A9}" type="parTrans" cxnId="{8ED95D98-8F2E-4662-939E-2E21B9EE2555}">
      <dgm:prSet/>
      <dgm:spPr/>
      <dgm:t>
        <a:bodyPr/>
        <a:lstStyle/>
        <a:p>
          <a:endParaRPr lang="en-US"/>
        </a:p>
      </dgm:t>
    </dgm:pt>
    <dgm:pt modelId="{D7F94645-674C-43C8-A25A-E0F7C2B4468F}" type="sibTrans" cxnId="{8ED95D98-8F2E-4662-939E-2E21B9EE2555}">
      <dgm:prSet/>
      <dgm:spPr/>
      <dgm:t>
        <a:bodyPr/>
        <a:lstStyle/>
        <a:p>
          <a:endParaRPr lang="en-US"/>
        </a:p>
      </dgm:t>
    </dgm:pt>
    <dgm:pt modelId="{EA98DD2F-AF28-4037-B589-72210E0F34F5}" type="pres">
      <dgm:prSet presAssocID="{64370C16-65C2-485D-8E29-C0B1829EDE68}" presName="linearFlow" presStyleCnt="0">
        <dgm:presLayoutVars>
          <dgm:dir/>
          <dgm:resizeHandles val="exact"/>
        </dgm:presLayoutVars>
      </dgm:prSet>
      <dgm:spPr/>
      <dgm:t>
        <a:bodyPr/>
        <a:lstStyle/>
        <a:p>
          <a:endParaRPr lang="en-US"/>
        </a:p>
      </dgm:t>
    </dgm:pt>
    <dgm:pt modelId="{8E0120EC-4A23-4737-AD5B-813908B01B1B}" type="pres">
      <dgm:prSet presAssocID="{3CF2D32C-A433-44DF-AB92-6B348E850909}" presName="composite" presStyleCnt="0"/>
      <dgm:spPr/>
    </dgm:pt>
    <dgm:pt modelId="{2B8B6DEA-183C-424E-87A0-9D62A36A69AF}" type="pres">
      <dgm:prSet presAssocID="{3CF2D32C-A433-44DF-AB92-6B348E850909}" presName="imgShp" presStyleLbl="fgImgPlace1" presStyleIdx="0" presStyleCnt="1"/>
      <dgm:spPr>
        <a:blipFill>
          <a:blip xmlns:r="http://schemas.openxmlformats.org/officeDocument/2006/relationships" r:embed="rId1">
            <a:extLst>
              <a:ext uri="{28A0092B-C50C-407E-A947-70E740481C1C}">
                <a14:useLocalDpi xmlns:a14="http://schemas.microsoft.com/office/drawing/2010/main" xmlns="" val="0"/>
              </a:ext>
            </a:extLst>
          </a:blip>
          <a:srcRect/>
          <a:stretch>
            <a:fillRect l="-25000" r="-25000"/>
          </a:stretch>
        </a:blipFill>
      </dgm:spPr>
    </dgm:pt>
    <dgm:pt modelId="{3D354FAF-BA77-4860-A281-F83F92A2A917}" type="pres">
      <dgm:prSet presAssocID="{3CF2D32C-A433-44DF-AB92-6B348E850909}" presName="txShp" presStyleLbl="node1" presStyleIdx="0" presStyleCnt="1">
        <dgm:presLayoutVars>
          <dgm:bulletEnabled val="1"/>
        </dgm:presLayoutVars>
      </dgm:prSet>
      <dgm:spPr/>
      <dgm:t>
        <a:bodyPr/>
        <a:lstStyle/>
        <a:p>
          <a:endParaRPr lang="en-US"/>
        </a:p>
      </dgm:t>
    </dgm:pt>
  </dgm:ptLst>
  <dgm:cxnLst>
    <dgm:cxn modelId="{F059343C-FA1A-4592-ABC8-BAFAF4631A59}" type="presOf" srcId="{3CF2D32C-A433-44DF-AB92-6B348E850909}" destId="{3D354FAF-BA77-4860-A281-F83F92A2A917}" srcOrd="0" destOrd="0" presId="urn:microsoft.com/office/officeart/2005/8/layout/vList3#5"/>
    <dgm:cxn modelId="{8ED95D98-8F2E-4662-939E-2E21B9EE2555}" srcId="{64370C16-65C2-485D-8E29-C0B1829EDE68}" destId="{3CF2D32C-A433-44DF-AB92-6B348E850909}" srcOrd="0" destOrd="0" parTransId="{7F9E0D72-5630-4735-A165-E25C9E0723A9}" sibTransId="{D7F94645-674C-43C8-A25A-E0F7C2B4468F}"/>
    <dgm:cxn modelId="{96F94453-D2DD-41CF-9A19-966268C93C5F}" type="presOf" srcId="{64370C16-65C2-485D-8E29-C0B1829EDE68}" destId="{EA98DD2F-AF28-4037-B589-72210E0F34F5}" srcOrd="0" destOrd="0" presId="urn:microsoft.com/office/officeart/2005/8/layout/vList3#5"/>
    <dgm:cxn modelId="{FDD91C8D-9201-4E63-8475-6A664CC967EC}" type="presParOf" srcId="{EA98DD2F-AF28-4037-B589-72210E0F34F5}" destId="{8E0120EC-4A23-4737-AD5B-813908B01B1B}" srcOrd="0" destOrd="0" presId="urn:microsoft.com/office/officeart/2005/8/layout/vList3#5"/>
    <dgm:cxn modelId="{A20DD7A7-2345-4474-A3ED-F0C75FC39EEC}" type="presParOf" srcId="{8E0120EC-4A23-4737-AD5B-813908B01B1B}" destId="{2B8B6DEA-183C-424E-87A0-9D62A36A69AF}" srcOrd="0" destOrd="0" presId="urn:microsoft.com/office/officeart/2005/8/layout/vList3#5"/>
    <dgm:cxn modelId="{EFA6A966-5A74-420A-B403-3082F394E62A}" type="presParOf" srcId="{8E0120EC-4A23-4737-AD5B-813908B01B1B}" destId="{3D354FAF-BA77-4860-A281-F83F92A2A917}" srcOrd="1" destOrd="0" presId="urn:microsoft.com/office/officeart/2005/8/layout/vList3#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646340A-17F3-4054-9F0A-9D60FECA1622}" type="doc">
      <dgm:prSet loTypeId="urn:microsoft.com/office/officeart/2005/8/layout/vList3#6" loCatId="list" qsTypeId="urn:microsoft.com/office/officeart/2005/8/quickstyle/simple2" qsCatId="simple" csTypeId="urn:microsoft.com/office/officeart/2005/8/colors/colorful1#4" csCatId="colorful" phldr="1"/>
      <dgm:spPr/>
      <dgm:t>
        <a:bodyPr/>
        <a:lstStyle/>
        <a:p>
          <a:endParaRPr lang="en-US"/>
        </a:p>
      </dgm:t>
    </dgm:pt>
    <dgm:pt modelId="{C173B8DA-F133-4546-B8F5-5A470EF8CC63}">
      <dgm:prSet/>
      <dgm:spPr/>
      <dgm:t>
        <a:bodyPr/>
        <a:lstStyle/>
        <a:p>
          <a:pPr algn="l" rtl="0">
            <a:lnSpc>
              <a:spcPct val="100000"/>
            </a:lnSpc>
          </a:pPr>
          <a:r>
            <a:rPr lang="en-US" dirty="0" smtClean="0"/>
            <a:t>So, employers must accommodate pregnant employees with restrictions or requirements even if they are not disabled under the ADAAA.</a:t>
          </a:r>
          <a:endParaRPr lang="en-US" dirty="0"/>
        </a:p>
      </dgm:t>
    </dgm:pt>
    <dgm:pt modelId="{4592E832-33BC-4FE8-B876-35DD816E3F61}" type="parTrans" cxnId="{0829D991-179E-4A20-B870-5EC44EB73A80}">
      <dgm:prSet/>
      <dgm:spPr/>
      <dgm:t>
        <a:bodyPr/>
        <a:lstStyle/>
        <a:p>
          <a:endParaRPr lang="en-US"/>
        </a:p>
      </dgm:t>
    </dgm:pt>
    <dgm:pt modelId="{0FD63E98-2000-4302-A428-E1936888C4F1}" type="sibTrans" cxnId="{0829D991-179E-4A20-B870-5EC44EB73A80}">
      <dgm:prSet/>
      <dgm:spPr/>
      <dgm:t>
        <a:bodyPr/>
        <a:lstStyle/>
        <a:p>
          <a:endParaRPr lang="en-US"/>
        </a:p>
      </dgm:t>
    </dgm:pt>
    <dgm:pt modelId="{115FECE8-71F2-4FA8-8C2C-4AEB1D0B6657}">
      <dgm:prSet/>
      <dgm:spPr/>
      <dgm:t>
        <a:bodyPr/>
        <a:lstStyle/>
        <a:p>
          <a:pPr algn="l" rtl="0">
            <a:lnSpc>
              <a:spcPct val="100000"/>
            </a:lnSpc>
          </a:pPr>
          <a:r>
            <a:rPr lang="en-US" dirty="0" smtClean="0"/>
            <a:t>This novel position of the EEOC is the anticipated focus of the Supreme Court’s decision in </a:t>
          </a:r>
          <a:r>
            <a:rPr lang="en-US" i="1" dirty="0" smtClean="0"/>
            <a:t>Young v. United Parcel Service</a:t>
          </a:r>
          <a:r>
            <a:rPr lang="en-US" dirty="0" smtClean="0"/>
            <a:t>.</a:t>
          </a:r>
          <a:endParaRPr lang="en-US" dirty="0"/>
        </a:p>
      </dgm:t>
    </dgm:pt>
    <dgm:pt modelId="{4BF08285-5189-48C9-8A6A-EECA5E2199BD}" type="parTrans" cxnId="{65E07CB1-CFB4-4CC2-B42D-2C07ABBDE654}">
      <dgm:prSet/>
      <dgm:spPr/>
      <dgm:t>
        <a:bodyPr/>
        <a:lstStyle/>
        <a:p>
          <a:endParaRPr lang="en-US"/>
        </a:p>
      </dgm:t>
    </dgm:pt>
    <dgm:pt modelId="{2FB131FD-2CFC-4DE2-B16C-C3DCBCF3229B}" type="sibTrans" cxnId="{65E07CB1-CFB4-4CC2-B42D-2C07ABBDE654}">
      <dgm:prSet/>
      <dgm:spPr/>
      <dgm:t>
        <a:bodyPr/>
        <a:lstStyle/>
        <a:p>
          <a:endParaRPr lang="en-US"/>
        </a:p>
      </dgm:t>
    </dgm:pt>
    <dgm:pt modelId="{A0C91569-CC0C-43DC-90BF-13A3E5EF703E}" type="pres">
      <dgm:prSet presAssocID="{8646340A-17F3-4054-9F0A-9D60FECA1622}" presName="linearFlow" presStyleCnt="0">
        <dgm:presLayoutVars>
          <dgm:dir/>
          <dgm:resizeHandles val="exact"/>
        </dgm:presLayoutVars>
      </dgm:prSet>
      <dgm:spPr/>
      <dgm:t>
        <a:bodyPr/>
        <a:lstStyle/>
        <a:p>
          <a:endParaRPr lang="en-US"/>
        </a:p>
      </dgm:t>
    </dgm:pt>
    <dgm:pt modelId="{5EB2E523-12FA-409B-BA94-915807478E40}" type="pres">
      <dgm:prSet presAssocID="{C173B8DA-F133-4546-B8F5-5A470EF8CC63}" presName="composite" presStyleCnt="0"/>
      <dgm:spPr/>
    </dgm:pt>
    <dgm:pt modelId="{5ADE3F92-6278-49B6-8265-AB08EFA42F50}" type="pres">
      <dgm:prSet presAssocID="{C173B8DA-F133-4546-B8F5-5A470EF8CC63}" presName="imgShp" presStyleLbl="fgImgPlace1" presStyleIdx="0" presStyleCnt="2"/>
      <dgm:spPr>
        <a:blipFill>
          <a:blip xmlns:r="http://schemas.openxmlformats.org/officeDocument/2006/relationships" r:embed="rId1">
            <a:extLst>
              <a:ext uri="{28A0092B-C50C-407E-A947-70E740481C1C}">
                <a14:useLocalDpi xmlns:a14="http://schemas.microsoft.com/office/drawing/2010/main" xmlns="" val="0"/>
              </a:ext>
            </a:extLst>
          </a:blip>
          <a:srcRect/>
          <a:stretch>
            <a:fillRect l="-31000" r="-31000"/>
          </a:stretch>
        </a:blipFill>
      </dgm:spPr>
    </dgm:pt>
    <dgm:pt modelId="{747C2D97-7F06-4BC7-A7D7-F3D06C0EE762}" type="pres">
      <dgm:prSet presAssocID="{C173B8DA-F133-4546-B8F5-5A470EF8CC63}" presName="txShp" presStyleLbl="node1" presStyleIdx="0" presStyleCnt="2">
        <dgm:presLayoutVars>
          <dgm:bulletEnabled val="1"/>
        </dgm:presLayoutVars>
      </dgm:prSet>
      <dgm:spPr/>
      <dgm:t>
        <a:bodyPr/>
        <a:lstStyle/>
        <a:p>
          <a:endParaRPr lang="en-US"/>
        </a:p>
      </dgm:t>
    </dgm:pt>
    <dgm:pt modelId="{557507B5-DF61-4059-B3F3-9D4C042B1EBE}" type="pres">
      <dgm:prSet presAssocID="{0FD63E98-2000-4302-A428-E1936888C4F1}" presName="spacing" presStyleCnt="0"/>
      <dgm:spPr/>
    </dgm:pt>
    <dgm:pt modelId="{1D5CB35B-7403-4A39-BD06-C859C3B7E24C}" type="pres">
      <dgm:prSet presAssocID="{115FECE8-71F2-4FA8-8C2C-4AEB1D0B6657}" presName="composite" presStyleCnt="0"/>
      <dgm:spPr/>
    </dgm:pt>
    <dgm:pt modelId="{AF67C32D-2D73-4873-8257-45EC4D69A9F9}" type="pres">
      <dgm:prSet presAssocID="{115FECE8-71F2-4FA8-8C2C-4AEB1D0B6657}" presName="imgShp" presStyleLbl="fgImgPlace1" presStyleIdx="1" presStyleCnt="2"/>
      <dgm:spPr>
        <a:blipFill>
          <a:blip xmlns:r="http://schemas.openxmlformats.org/officeDocument/2006/relationships" r:embed="rId2">
            <a:extLst>
              <a:ext uri="{28A0092B-C50C-407E-A947-70E740481C1C}">
                <a14:useLocalDpi xmlns:a14="http://schemas.microsoft.com/office/drawing/2010/main" xmlns="" val="0"/>
              </a:ext>
            </a:extLst>
          </a:blip>
          <a:srcRect/>
          <a:stretch>
            <a:fillRect l="-26000" r="-26000"/>
          </a:stretch>
        </a:blipFill>
      </dgm:spPr>
      <dgm:t>
        <a:bodyPr/>
        <a:lstStyle/>
        <a:p>
          <a:endParaRPr lang="en-US"/>
        </a:p>
      </dgm:t>
    </dgm:pt>
    <dgm:pt modelId="{A196421C-3D14-4926-BD86-B39F0ACCCB08}" type="pres">
      <dgm:prSet presAssocID="{115FECE8-71F2-4FA8-8C2C-4AEB1D0B6657}" presName="txShp" presStyleLbl="node1" presStyleIdx="1" presStyleCnt="2">
        <dgm:presLayoutVars>
          <dgm:bulletEnabled val="1"/>
        </dgm:presLayoutVars>
      </dgm:prSet>
      <dgm:spPr/>
      <dgm:t>
        <a:bodyPr/>
        <a:lstStyle/>
        <a:p>
          <a:endParaRPr lang="en-US"/>
        </a:p>
      </dgm:t>
    </dgm:pt>
  </dgm:ptLst>
  <dgm:cxnLst>
    <dgm:cxn modelId="{D3A3FA71-5536-4B1E-866C-F749EEE62507}" type="presOf" srcId="{C173B8DA-F133-4546-B8F5-5A470EF8CC63}" destId="{747C2D97-7F06-4BC7-A7D7-F3D06C0EE762}" srcOrd="0" destOrd="0" presId="urn:microsoft.com/office/officeart/2005/8/layout/vList3#6"/>
    <dgm:cxn modelId="{0829D991-179E-4A20-B870-5EC44EB73A80}" srcId="{8646340A-17F3-4054-9F0A-9D60FECA1622}" destId="{C173B8DA-F133-4546-B8F5-5A470EF8CC63}" srcOrd="0" destOrd="0" parTransId="{4592E832-33BC-4FE8-B876-35DD816E3F61}" sibTransId="{0FD63E98-2000-4302-A428-E1936888C4F1}"/>
    <dgm:cxn modelId="{65E07CB1-CFB4-4CC2-B42D-2C07ABBDE654}" srcId="{8646340A-17F3-4054-9F0A-9D60FECA1622}" destId="{115FECE8-71F2-4FA8-8C2C-4AEB1D0B6657}" srcOrd="1" destOrd="0" parTransId="{4BF08285-5189-48C9-8A6A-EECA5E2199BD}" sibTransId="{2FB131FD-2CFC-4DE2-B16C-C3DCBCF3229B}"/>
    <dgm:cxn modelId="{11F585D6-87B6-4D62-B641-78935734EEA0}" type="presOf" srcId="{8646340A-17F3-4054-9F0A-9D60FECA1622}" destId="{A0C91569-CC0C-43DC-90BF-13A3E5EF703E}" srcOrd="0" destOrd="0" presId="urn:microsoft.com/office/officeart/2005/8/layout/vList3#6"/>
    <dgm:cxn modelId="{3802199D-4ED3-4132-8A3D-C499DFAC7A9B}" type="presOf" srcId="{115FECE8-71F2-4FA8-8C2C-4AEB1D0B6657}" destId="{A196421C-3D14-4926-BD86-B39F0ACCCB08}" srcOrd="0" destOrd="0" presId="urn:microsoft.com/office/officeart/2005/8/layout/vList3#6"/>
    <dgm:cxn modelId="{8E679DCC-1CE3-48F2-96D0-E9B950AC8AE9}" type="presParOf" srcId="{A0C91569-CC0C-43DC-90BF-13A3E5EF703E}" destId="{5EB2E523-12FA-409B-BA94-915807478E40}" srcOrd="0" destOrd="0" presId="urn:microsoft.com/office/officeart/2005/8/layout/vList3#6"/>
    <dgm:cxn modelId="{5248EFAD-966B-464F-AE6D-1D2189AE7546}" type="presParOf" srcId="{5EB2E523-12FA-409B-BA94-915807478E40}" destId="{5ADE3F92-6278-49B6-8265-AB08EFA42F50}" srcOrd="0" destOrd="0" presId="urn:microsoft.com/office/officeart/2005/8/layout/vList3#6"/>
    <dgm:cxn modelId="{96DB6E19-078D-4C50-90A9-48D7ED0E8C22}" type="presParOf" srcId="{5EB2E523-12FA-409B-BA94-915807478E40}" destId="{747C2D97-7F06-4BC7-A7D7-F3D06C0EE762}" srcOrd="1" destOrd="0" presId="urn:microsoft.com/office/officeart/2005/8/layout/vList3#6"/>
    <dgm:cxn modelId="{1A79B39F-5BCB-4DB5-9EE7-5A4141124545}" type="presParOf" srcId="{A0C91569-CC0C-43DC-90BF-13A3E5EF703E}" destId="{557507B5-DF61-4059-B3F3-9D4C042B1EBE}" srcOrd="1" destOrd="0" presId="urn:microsoft.com/office/officeart/2005/8/layout/vList3#6"/>
    <dgm:cxn modelId="{91F05F3B-0B42-4A25-A9FE-EC3B39CF11F2}" type="presParOf" srcId="{A0C91569-CC0C-43DC-90BF-13A3E5EF703E}" destId="{1D5CB35B-7403-4A39-BD06-C859C3B7E24C}" srcOrd="2" destOrd="0" presId="urn:microsoft.com/office/officeart/2005/8/layout/vList3#6"/>
    <dgm:cxn modelId="{FFE092CC-2BF3-4017-B894-46CF47DCC6FB}" type="presParOf" srcId="{1D5CB35B-7403-4A39-BD06-C859C3B7E24C}" destId="{AF67C32D-2D73-4873-8257-45EC4D69A9F9}" srcOrd="0" destOrd="0" presId="urn:microsoft.com/office/officeart/2005/8/layout/vList3#6"/>
    <dgm:cxn modelId="{F2C4E37C-D76D-4FE2-ACAC-866BF1ED1F74}" type="presParOf" srcId="{1D5CB35B-7403-4A39-BD06-C859C3B7E24C}" destId="{A196421C-3D14-4926-BD86-B39F0ACCCB08}" srcOrd="1" destOrd="0" presId="urn:microsoft.com/office/officeart/2005/8/layout/vList3#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E97D606-4E57-4B65-B776-EF9CDD4CCA76}"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0BF9BDDD-FCC9-48B1-B731-8F0600B701B9}">
      <dgm:prSet custT="1"/>
      <dgm:spPr/>
      <dgm:t>
        <a:bodyPr/>
        <a:lstStyle/>
        <a:p>
          <a:pPr rtl="0">
            <a:lnSpc>
              <a:spcPct val="100000"/>
            </a:lnSpc>
          </a:pPr>
          <a:r>
            <a:rPr lang="en-US" sz="2800" dirty="0" smtClean="0"/>
            <a:t>Peggy Young worked as an air driver for UPS out of the Landover, Maryland facility.</a:t>
          </a:r>
          <a:endParaRPr lang="en-US" sz="2800" dirty="0"/>
        </a:p>
      </dgm:t>
    </dgm:pt>
    <dgm:pt modelId="{DDB22FEA-AE58-4B45-816A-D895EE38FC34}" type="parTrans" cxnId="{A8A567C6-D653-44FA-AEA5-4B86B4E0DAB1}">
      <dgm:prSet/>
      <dgm:spPr/>
      <dgm:t>
        <a:bodyPr/>
        <a:lstStyle/>
        <a:p>
          <a:endParaRPr lang="en-US"/>
        </a:p>
      </dgm:t>
    </dgm:pt>
    <dgm:pt modelId="{4A5F0553-8DD8-4079-82DC-07601F91EED4}" type="sibTrans" cxnId="{A8A567C6-D653-44FA-AEA5-4B86B4E0DAB1}">
      <dgm:prSet/>
      <dgm:spPr/>
      <dgm:t>
        <a:bodyPr/>
        <a:lstStyle/>
        <a:p>
          <a:endParaRPr lang="en-US"/>
        </a:p>
      </dgm:t>
    </dgm:pt>
    <dgm:pt modelId="{51EA7CF5-D508-4FB7-A236-E71DA65F6DEE}">
      <dgm:prSet custT="1"/>
      <dgm:spPr/>
      <dgm:t>
        <a:bodyPr/>
        <a:lstStyle/>
        <a:p>
          <a:pPr rtl="0">
            <a:lnSpc>
              <a:spcPct val="100000"/>
            </a:lnSpc>
          </a:pPr>
          <a:r>
            <a:rPr lang="en-US" sz="2800" dirty="0" smtClean="0"/>
            <a:t>In July 2006, Young requested a leave of absence to undergo a third round of in vitro fertilization.  </a:t>
          </a:r>
          <a:endParaRPr lang="en-US" sz="2800" dirty="0"/>
        </a:p>
      </dgm:t>
    </dgm:pt>
    <dgm:pt modelId="{D124E0D4-7EC4-4116-BAFB-A07EF1AE1072}" type="parTrans" cxnId="{D991ED23-B16F-4082-B535-C3535062E52F}">
      <dgm:prSet/>
      <dgm:spPr/>
      <dgm:t>
        <a:bodyPr/>
        <a:lstStyle/>
        <a:p>
          <a:endParaRPr lang="en-US"/>
        </a:p>
      </dgm:t>
    </dgm:pt>
    <dgm:pt modelId="{6538B9C9-5759-461E-A40E-B939283D8351}" type="sibTrans" cxnId="{D991ED23-B16F-4082-B535-C3535062E52F}">
      <dgm:prSet/>
      <dgm:spPr/>
      <dgm:t>
        <a:bodyPr/>
        <a:lstStyle/>
        <a:p>
          <a:endParaRPr lang="en-US"/>
        </a:p>
      </dgm:t>
    </dgm:pt>
    <dgm:pt modelId="{01E8DE19-2E60-480E-A28C-EDAC970BF63E}" type="pres">
      <dgm:prSet presAssocID="{9E97D606-4E57-4B65-B776-EF9CDD4CCA76}" presName="linear" presStyleCnt="0">
        <dgm:presLayoutVars>
          <dgm:animLvl val="lvl"/>
          <dgm:resizeHandles val="exact"/>
        </dgm:presLayoutVars>
      </dgm:prSet>
      <dgm:spPr/>
      <dgm:t>
        <a:bodyPr/>
        <a:lstStyle/>
        <a:p>
          <a:endParaRPr lang="en-US"/>
        </a:p>
      </dgm:t>
    </dgm:pt>
    <dgm:pt modelId="{E13F8912-705D-474B-A503-C7CF404D6AA0}" type="pres">
      <dgm:prSet presAssocID="{0BF9BDDD-FCC9-48B1-B731-8F0600B701B9}" presName="parentText" presStyleLbl="node1" presStyleIdx="0" presStyleCnt="2" custLinFactY="-55399" custLinFactNeighborY="-100000">
        <dgm:presLayoutVars>
          <dgm:chMax val="0"/>
          <dgm:bulletEnabled val="1"/>
        </dgm:presLayoutVars>
      </dgm:prSet>
      <dgm:spPr/>
      <dgm:t>
        <a:bodyPr/>
        <a:lstStyle/>
        <a:p>
          <a:endParaRPr lang="en-US"/>
        </a:p>
      </dgm:t>
    </dgm:pt>
    <dgm:pt modelId="{9F64C5D1-E629-4FF6-A2E6-DCD1B75EA119}" type="pres">
      <dgm:prSet presAssocID="{4A5F0553-8DD8-4079-82DC-07601F91EED4}" presName="spacer" presStyleCnt="0"/>
      <dgm:spPr/>
    </dgm:pt>
    <dgm:pt modelId="{32CACD9B-AE43-4865-A15A-6E835AB0CF98}" type="pres">
      <dgm:prSet presAssocID="{51EA7CF5-D508-4FB7-A236-E71DA65F6DEE}" presName="parentText" presStyleLbl="node1" presStyleIdx="1" presStyleCnt="2" custLinFactY="-20184" custLinFactNeighborY="-100000">
        <dgm:presLayoutVars>
          <dgm:chMax val="0"/>
          <dgm:bulletEnabled val="1"/>
        </dgm:presLayoutVars>
      </dgm:prSet>
      <dgm:spPr/>
      <dgm:t>
        <a:bodyPr/>
        <a:lstStyle/>
        <a:p>
          <a:endParaRPr lang="en-US"/>
        </a:p>
      </dgm:t>
    </dgm:pt>
  </dgm:ptLst>
  <dgm:cxnLst>
    <dgm:cxn modelId="{A8A567C6-D653-44FA-AEA5-4B86B4E0DAB1}" srcId="{9E97D606-4E57-4B65-B776-EF9CDD4CCA76}" destId="{0BF9BDDD-FCC9-48B1-B731-8F0600B701B9}" srcOrd="0" destOrd="0" parTransId="{DDB22FEA-AE58-4B45-816A-D895EE38FC34}" sibTransId="{4A5F0553-8DD8-4079-82DC-07601F91EED4}"/>
    <dgm:cxn modelId="{AFE519FA-D7C9-442E-BF0B-382CD238808A}" type="presOf" srcId="{0BF9BDDD-FCC9-48B1-B731-8F0600B701B9}" destId="{E13F8912-705D-474B-A503-C7CF404D6AA0}" srcOrd="0" destOrd="0" presId="urn:microsoft.com/office/officeart/2005/8/layout/vList2"/>
    <dgm:cxn modelId="{7FCEE527-3EE2-4729-8291-B913977C6816}" type="presOf" srcId="{9E97D606-4E57-4B65-B776-EF9CDD4CCA76}" destId="{01E8DE19-2E60-480E-A28C-EDAC970BF63E}" srcOrd="0" destOrd="0" presId="urn:microsoft.com/office/officeart/2005/8/layout/vList2"/>
    <dgm:cxn modelId="{D991ED23-B16F-4082-B535-C3535062E52F}" srcId="{9E97D606-4E57-4B65-B776-EF9CDD4CCA76}" destId="{51EA7CF5-D508-4FB7-A236-E71DA65F6DEE}" srcOrd="1" destOrd="0" parTransId="{D124E0D4-7EC4-4116-BAFB-A07EF1AE1072}" sibTransId="{6538B9C9-5759-461E-A40E-B939283D8351}"/>
    <dgm:cxn modelId="{B2124B88-5D41-4832-BFF0-A7DB9DAD7967}" type="presOf" srcId="{51EA7CF5-D508-4FB7-A236-E71DA65F6DEE}" destId="{32CACD9B-AE43-4865-A15A-6E835AB0CF98}" srcOrd="0" destOrd="0" presId="urn:microsoft.com/office/officeart/2005/8/layout/vList2"/>
    <dgm:cxn modelId="{D690F6FA-5536-4C1A-9FB3-A5ECCDC77111}" type="presParOf" srcId="{01E8DE19-2E60-480E-A28C-EDAC970BF63E}" destId="{E13F8912-705D-474B-A503-C7CF404D6AA0}" srcOrd="0" destOrd="0" presId="urn:microsoft.com/office/officeart/2005/8/layout/vList2"/>
    <dgm:cxn modelId="{3E18FF02-E6F4-42AA-B75D-549A68D07255}" type="presParOf" srcId="{01E8DE19-2E60-480E-A28C-EDAC970BF63E}" destId="{9F64C5D1-E629-4FF6-A2E6-DCD1B75EA119}" srcOrd="1" destOrd="0" presId="urn:microsoft.com/office/officeart/2005/8/layout/vList2"/>
    <dgm:cxn modelId="{C01DA9F7-1D60-438C-9EE0-7DDB44601096}" type="presParOf" srcId="{01E8DE19-2E60-480E-A28C-EDAC970BF63E}" destId="{32CACD9B-AE43-4865-A15A-6E835AB0CF98}" srcOrd="2"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445F9CE-64FD-431D-AB4E-009C5F0581D9}" type="doc">
      <dgm:prSet loTypeId="urn:microsoft.com/office/officeart/2005/8/layout/list1" loCatId="list" qsTypeId="urn:microsoft.com/office/officeart/2005/8/quickstyle/simple2" qsCatId="simple" csTypeId="urn:microsoft.com/office/officeart/2005/8/colors/colorful2" csCatId="colorful"/>
      <dgm:spPr/>
      <dgm:t>
        <a:bodyPr/>
        <a:lstStyle/>
        <a:p>
          <a:endParaRPr lang="en-US"/>
        </a:p>
      </dgm:t>
    </dgm:pt>
    <dgm:pt modelId="{F78D9E5B-781E-4998-952B-E8DAB5BBA131}">
      <dgm:prSet custT="1"/>
      <dgm:spPr/>
      <dgm:t>
        <a:bodyPr/>
        <a:lstStyle/>
        <a:p>
          <a:pPr rtl="0">
            <a:lnSpc>
              <a:spcPct val="100000"/>
            </a:lnSpc>
          </a:pPr>
          <a:r>
            <a:rPr lang="en-US" sz="1600" dirty="0" smtClean="0"/>
            <a:t>UPS left Young on unpaid leave until after the birth of her child, during which time her health insurance lapsed.</a:t>
          </a:r>
          <a:endParaRPr lang="en-US" sz="1600" dirty="0"/>
        </a:p>
      </dgm:t>
    </dgm:pt>
    <dgm:pt modelId="{609C039E-4558-485A-B17B-D8902A778E2A}" type="parTrans" cxnId="{141924C4-94ED-4F29-9EE7-AF3C214179A5}">
      <dgm:prSet/>
      <dgm:spPr/>
      <dgm:t>
        <a:bodyPr/>
        <a:lstStyle/>
        <a:p>
          <a:pPr>
            <a:lnSpc>
              <a:spcPct val="100000"/>
            </a:lnSpc>
          </a:pPr>
          <a:endParaRPr lang="en-US" sz="4800"/>
        </a:p>
      </dgm:t>
    </dgm:pt>
    <dgm:pt modelId="{ED2BB378-F2B3-4324-9AB0-1F25D148B6C4}" type="sibTrans" cxnId="{141924C4-94ED-4F29-9EE7-AF3C214179A5}">
      <dgm:prSet/>
      <dgm:spPr/>
      <dgm:t>
        <a:bodyPr/>
        <a:lstStyle/>
        <a:p>
          <a:pPr>
            <a:lnSpc>
              <a:spcPct val="100000"/>
            </a:lnSpc>
          </a:pPr>
          <a:endParaRPr lang="en-US" sz="4800"/>
        </a:p>
      </dgm:t>
    </dgm:pt>
    <dgm:pt modelId="{F9B11186-4E89-4D19-A512-68BC6E3C59D1}">
      <dgm:prSet custT="1"/>
      <dgm:spPr/>
      <dgm:t>
        <a:bodyPr/>
        <a:lstStyle/>
        <a:p>
          <a:pPr rtl="0">
            <a:lnSpc>
              <a:spcPct val="100000"/>
            </a:lnSpc>
          </a:pPr>
          <a:r>
            <a:rPr lang="en-US" sz="1600" dirty="0" smtClean="0"/>
            <a:t>Young sued claiming that UPS’s policy of providing light duty to some employees but not to pregnant employees violated the PDA’s language to treat pregnant employees the same “as other persons not so affected but similar in their ability or inability to work.”</a:t>
          </a:r>
          <a:endParaRPr lang="en-US" sz="1600" dirty="0"/>
        </a:p>
      </dgm:t>
    </dgm:pt>
    <dgm:pt modelId="{73BD0EC1-D89C-46A9-91D1-3D1A6FEDA49B}" type="parTrans" cxnId="{45EC0E3C-1716-4C2B-B4C7-BBF9F806AF31}">
      <dgm:prSet/>
      <dgm:spPr/>
      <dgm:t>
        <a:bodyPr/>
        <a:lstStyle/>
        <a:p>
          <a:pPr>
            <a:lnSpc>
              <a:spcPct val="100000"/>
            </a:lnSpc>
          </a:pPr>
          <a:endParaRPr lang="en-US" sz="4800"/>
        </a:p>
      </dgm:t>
    </dgm:pt>
    <dgm:pt modelId="{D3F13B5C-2D12-4115-ADCA-EF498C7B37FE}" type="sibTrans" cxnId="{45EC0E3C-1716-4C2B-B4C7-BBF9F806AF31}">
      <dgm:prSet/>
      <dgm:spPr/>
      <dgm:t>
        <a:bodyPr/>
        <a:lstStyle/>
        <a:p>
          <a:pPr>
            <a:lnSpc>
              <a:spcPct val="100000"/>
            </a:lnSpc>
          </a:pPr>
          <a:endParaRPr lang="en-US" sz="4800"/>
        </a:p>
      </dgm:t>
    </dgm:pt>
    <dgm:pt modelId="{E0909953-0976-4815-8AB3-B30CCB701E27}" type="pres">
      <dgm:prSet presAssocID="{2445F9CE-64FD-431D-AB4E-009C5F0581D9}" presName="linear" presStyleCnt="0">
        <dgm:presLayoutVars>
          <dgm:dir/>
          <dgm:animLvl val="lvl"/>
          <dgm:resizeHandles val="exact"/>
        </dgm:presLayoutVars>
      </dgm:prSet>
      <dgm:spPr/>
      <dgm:t>
        <a:bodyPr/>
        <a:lstStyle/>
        <a:p>
          <a:endParaRPr lang="en-US"/>
        </a:p>
      </dgm:t>
    </dgm:pt>
    <dgm:pt modelId="{5C885740-C786-4CAE-8FF1-283729CB5680}" type="pres">
      <dgm:prSet presAssocID="{F78D9E5B-781E-4998-952B-E8DAB5BBA131}" presName="parentLin" presStyleCnt="0"/>
      <dgm:spPr/>
    </dgm:pt>
    <dgm:pt modelId="{18267E5D-C607-4D03-8286-083EB3D7BE35}" type="pres">
      <dgm:prSet presAssocID="{F78D9E5B-781E-4998-952B-E8DAB5BBA131}" presName="parentLeftMargin" presStyleLbl="node1" presStyleIdx="0" presStyleCnt="2"/>
      <dgm:spPr/>
      <dgm:t>
        <a:bodyPr/>
        <a:lstStyle/>
        <a:p>
          <a:endParaRPr lang="en-US"/>
        </a:p>
      </dgm:t>
    </dgm:pt>
    <dgm:pt modelId="{C0CBA8B3-904B-42A7-B6D7-847ACE0D4CFD}" type="pres">
      <dgm:prSet presAssocID="{F78D9E5B-781E-4998-952B-E8DAB5BBA131}" presName="parentText" presStyleLbl="node1" presStyleIdx="0" presStyleCnt="2">
        <dgm:presLayoutVars>
          <dgm:chMax val="0"/>
          <dgm:bulletEnabled val="1"/>
        </dgm:presLayoutVars>
      </dgm:prSet>
      <dgm:spPr/>
      <dgm:t>
        <a:bodyPr/>
        <a:lstStyle/>
        <a:p>
          <a:endParaRPr lang="en-US"/>
        </a:p>
      </dgm:t>
    </dgm:pt>
    <dgm:pt modelId="{AF615532-2D42-4F55-84B3-F1F127F72769}" type="pres">
      <dgm:prSet presAssocID="{F78D9E5B-781E-4998-952B-E8DAB5BBA131}" presName="negativeSpace" presStyleCnt="0"/>
      <dgm:spPr/>
    </dgm:pt>
    <dgm:pt modelId="{9A473EF0-D49A-4D26-8421-EE091FF6028B}" type="pres">
      <dgm:prSet presAssocID="{F78D9E5B-781E-4998-952B-E8DAB5BBA131}" presName="childText" presStyleLbl="conFgAcc1" presStyleIdx="0" presStyleCnt="2">
        <dgm:presLayoutVars>
          <dgm:bulletEnabled val="1"/>
        </dgm:presLayoutVars>
      </dgm:prSet>
      <dgm:spPr/>
    </dgm:pt>
    <dgm:pt modelId="{8F6B59D8-9DF3-47CD-86F0-6A1F17D72376}" type="pres">
      <dgm:prSet presAssocID="{ED2BB378-F2B3-4324-9AB0-1F25D148B6C4}" presName="spaceBetweenRectangles" presStyleCnt="0"/>
      <dgm:spPr/>
    </dgm:pt>
    <dgm:pt modelId="{11B2CD21-FF1C-45D1-88D6-F9BADC746626}" type="pres">
      <dgm:prSet presAssocID="{F9B11186-4E89-4D19-A512-68BC6E3C59D1}" presName="parentLin" presStyleCnt="0"/>
      <dgm:spPr/>
    </dgm:pt>
    <dgm:pt modelId="{8F21BD74-2AEE-4585-979C-6A5302FBBD44}" type="pres">
      <dgm:prSet presAssocID="{F9B11186-4E89-4D19-A512-68BC6E3C59D1}" presName="parentLeftMargin" presStyleLbl="node1" presStyleIdx="0" presStyleCnt="2"/>
      <dgm:spPr/>
      <dgm:t>
        <a:bodyPr/>
        <a:lstStyle/>
        <a:p>
          <a:endParaRPr lang="en-US"/>
        </a:p>
      </dgm:t>
    </dgm:pt>
    <dgm:pt modelId="{F5CBC3E4-B271-48B3-8C06-CD17D439F22B}" type="pres">
      <dgm:prSet presAssocID="{F9B11186-4E89-4D19-A512-68BC6E3C59D1}" presName="parentText" presStyleLbl="node1" presStyleIdx="1" presStyleCnt="2">
        <dgm:presLayoutVars>
          <dgm:chMax val="0"/>
          <dgm:bulletEnabled val="1"/>
        </dgm:presLayoutVars>
      </dgm:prSet>
      <dgm:spPr/>
      <dgm:t>
        <a:bodyPr/>
        <a:lstStyle/>
        <a:p>
          <a:endParaRPr lang="en-US"/>
        </a:p>
      </dgm:t>
    </dgm:pt>
    <dgm:pt modelId="{5CC76194-5C6A-4266-8BE1-E4CE583C4D9C}" type="pres">
      <dgm:prSet presAssocID="{F9B11186-4E89-4D19-A512-68BC6E3C59D1}" presName="negativeSpace" presStyleCnt="0"/>
      <dgm:spPr/>
    </dgm:pt>
    <dgm:pt modelId="{49DE90AD-C52E-4905-AA8A-25868287A95C}" type="pres">
      <dgm:prSet presAssocID="{F9B11186-4E89-4D19-A512-68BC6E3C59D1}" presName="childText" presStyleLbl="conFgAcc1" presStyleIdx="1" presStyleCnt="2">
        <dgm:presLayoutVars>
          <dgm:bulletEnabled val="1"/>
        </dgm:presLayoutVars>
      </dgm:prSet>
      <dgm:spPr/>
    </dgm:pt>
  </dgm:ptLst>
  <dgm:cxnLst>
    <dgm:cxn modelId="{D22DF69C-B4A9-4F2A-80F3-D2D19093309F}" type="presOf" srcId="{F9B11186-4E89-4D19-A512-68BC6E3C59D1}" destId="{8F21BD74-2AEE-4585-979C-6A5302FBBD44}" srcOrd="0" destOrd="0" presId="urn:microsoft.com/office/officeart/2005/8/layout/list1"/>
    <dgm:cxn modelId="{1B12B092-4D2E-48BD-8441-8E413C4D450F}" type="presOf" srcId="{2445F9CE-64FD-431D-AB4E-009C5F0581D9}" destId="{E0909953-0976-4815-8AB3-B30CCB701E27}" srcOrd="0" destOrd="0" presId="urn:microsoft.com/office/officeart/2005/8/layout/list1"/>
    <dgm:cxn modelId="{8AF9E151-7460-401B-87D1-D6AD79945CC3}" type="presOf" srcId="{F9B11186-4E89-4D19-A512-68BC6E3C59D1}" destId="{F5CBC3E4-B271-48B3-8C06-CD17D439F22B}" srcOrd="1" destOrd="0" presId="urn:microsoft.com/office/officeart/2005/8/layout/list1"/>
    <dgm:cxn modelId="{96306C4E-2F62-454B-8D3D-C64C506DC016}" type="presOf" srcId="{F78D9E5B-781E-4998-952B-E8DAB5BBA131}" destId="{C0CBA8B3-904B-42A7-B6D7-847ACE0D4CFD}" srcOrd="1" destOrd="0" presId="urn:microsoft.com/office/officeart/2005/8/layout/list1"/>
    <dgm:cxn modelId="{141924C4-94ED-4F29-9EE7-AF3C214179A5}" srcId="{2445F9CE-64FD-431D-AB4E-009C5F0581D9}" destId="{F78D9E5B-781E-4998-952B-E8DAB5BBA131}" srcOrd="0" destOrd="0" parTransId="{609C039E-4558-485A-B17B-D8902A778E2A}" sibTransId="{ED2BB378-F2B3-4324-9AB0-1F25D148B6C4}"/>
    <dgm:cxn modelId="{9DE4669B-ECBF-4196-A4E2-CB645F306BCA}" type="presOf" srcId="{F78D9E5B-781E-4998-952B-E8DAB5BBA131}" destId="{18267E5D-C607-4D03-8286-083EB3D7BE35}" srcOrd="0" destOrd="0" presId="urn:microsoft.com/office/officeart/2005/8/layout/list1"/>
    <dgm:cxn modelId="{45EC0E3C-1716-4C2B-B4C7-BBF9F806AF31}" srcId="{2445F9CE-64FD-431D-AB4E-009C5F0581D9}" destId="{F9B11186-4E89-4D19-A512-68BC6E3C59D1}" srcOrd="1" destOrd="0" parTransId="{73BD0EC1-D89C-46A9-91D1-3D1A6FEDA49B}" sibTransId="{D3F13B5C-2D12-4115-ADCA-EF498C7B37FE}"/>
    <dgm:cxn modelId="{A13A202A-37C4-4137-BF7B-BF015FD0297C}" type="presParOf" srcId="{E0909953-0976-4815-8AB3-B30CCB701E27}" destId="{5C885740-C786-4CAE-8FF1-283729CB5680}" srcOrd="0" destOrd="0" presId="urn:microsoft.com/office/officeart/2005/8/layout/list1"/>
    <dgm:cxn modelId="{31D538EE-B697-423F-903A-3E9A67DB32F8}" type="presParOf" srcId="{5C885740-C786-4CAE-8FF1-283729CB5680}" destId="{18267E5D-C607-4D03-8286-083EB3D7BE35}" srcOrd="0" destOrd="0" presId="urn:microsoft.com/office/officeart/2005/8/layout/list1"/>
    <dgm:cxn modelId="{40300986-7534-41F9-90CB-709D0598E434}" type="presParOf" srcId="{5C885740-C786-4CAE-8FF1-283729CB5680}" destId="{C0CBA8B3-904B-42A7-B6D7-847ACE0D4CFD}" srcOrd="1" destOrd="0" presId="urn:microsoft.com/office/officeart/2005/8/layout/list1"/>
    <dgm:cxn modelId="{3D459D58-BDFA-4B2F-B2D8-DF2E58471E41}" type="presParOf" srcId="{E0909953-0976-4815-8AB3-B30CCB701E27}" destId="{AF615532-2D42-4F55-84B3-F1F127F72769}" srcOrd="1" destOrd="0" presId="urn:microsoft.com/office/officeart/2005/8/layout/list1"/>
    <dgm:cxn modelId="{6BE6FB48-35D0-400B-BE5F-6A59276BBDE2}" type="presParOf" srcId="{E0909953-0976-4815-8AB3-B30CCB701E27}" destId="{9A473EF0-D49A-4D26-8421-EE091FF6028B}" srcOrd="2" destOrd="0" presId="urn:microsoft.com/office/officeart/2005/8/layout/list1"/>
    <dgm:cxn modelId="{65A18A16-5A2C-41B8-AF43-A5A785B41C4A}" type="presParOf" srcId="{E0909953-0976-4815-8AB3-B30CCB701E27}" destId="{8F6B59D8-9DF3-47CD-86F0-6A1F17D72376}" srcOrd="3" destOrd="0" presId="urn:microsoft.com/office/officeart/2005/8/layout/list1"/>
    <dgm:cxn modelId="{50B2D46C-8358-4873-9AAC-BEE292144D96}" type="presParOf" srcId="{E0909953-0976-4815-8AB3-B30CCB701E27}" destId="{11B2CD21-FF1C-45D1-88D6-F9BADC746626}" srcOrd="4" destOrd="0" presId="urn:microsoft.com/office/officeart/2005/8/layout/list1"/>
    <dgm:cxn modelId="{05CCDC00-315C-4C64-BEEA-8B550928C65B}" type="presParOf" srcId="{11B2CD21-FF1C-45D1-88D6-F9BADC746626}" destId="{8F21BD74-2AEE-4585-979C-6A5302FBBD44}" srcOrd="0" destOrd="0" presId="urn:microsoft.com/office/officeart/2005/8/layout/list1"/>
    <dgm:cxn modelId="{2D5D399C-CFD9-4E1A-9B38-776C3198875C}" type="presParOf" srcId="{11B2CD21-FF1C-45D1-88D6-F9BADC746626}" destId="{F5CBC3E4-B271-48B3-8C06-CD17D439F22B}" srcOrd="1" destOrd="0" presId="urn:microsoft.com/office/officeart/2005/8/layout/list1"/>
    <dgm:cxn modelId="{F293CB3B-47BF-4F7C-B856-4F8CE8FF6838}" type="presParOf" srcId="{E0909953-0976-4815-8AB3-B30CCB701E27}" destId="{5CC76194-5C6A-4266-8BE1-E4CE583C4D9C}" srcOrd="5" destOrd="0" presId="urn:microsoft.com/office/officeart/2005/8/layout/list1"/>
    <dgm:cxn modelId="{77725933-754A-4791-AD83-1E28C87F99CB}" type="presParOf" srcId="{E0909953-0976-4815-8AB3-B30CCB701E27}" destId="{49DE90AD-C52E-4905-AA8A-25868287A95C}" srcOrd="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CD2B64D-9E24-47F4-B558-4244FECF4B04}"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2D3C8F78-A9B5-4C27-BE5A-DEF77388CA4D}">
      <dgm:prSet custT="1"/>
      <dgm:spPr/>
      <dgm:t>
        <a:bodyPr/>
        <a:lstStyle/>
        <a:p>
          <a:pPr rtl="0">
            <a:lnSpc>
              <a:spcPct val="100000"/>
            </a:lnSpc>
          </a:pPr>
          <a:r>
            <a:rPr lang="en-US" sz="2400" dirty="0" smtClean="0"/>
            <a:t>The anomalous consequences a contrary position would cause pregnancy to be treated more favorably than any other basis (race, sex, color, etc.) covered by Title VII.</a:t>
          </a:r>
          <a:endParaRPr lang="en-US" sz="2400" dirty="0"/>
        </a:p>
      </dgm:t>
    </dgm:pt>
    <dgm:pt modelId="{E8539EB5-6412-40FD-984A-032B08EA12C5}" type="parTrans" cxnId="{E7BC6F58-985D-40DC-BD55-26E57EFBD258}">
      <dgm:prSet/>
      <dgm:spPr/>
      <dgm:t>
        <a:bodyPr/>
        <a:lstStyle/>
        <a:p>
          <a:pPr>
            <a:lnSpc>
              <a:spcPct val="100000"/>
            </a:lnSpc>
          </a:pPr>
          <a:endParaRPr lang="en-US" sz="1400"/>
        </a:p>
      </dgm:t>
    </dgm:pt>
    <dgm:pt modelId="{5DF735A0-F6C6-477A-8F7A-0218BD4ABA75}" type="sibTrans" cxnId="{E7BC6F58-985D-40DC-BD55-26E57EFBD258}">
      <dgm:prSet/>
      <dgm:spPr/>
      <dgm:t>
        <a:bodyPr/>
        <a:lstStyle/>
        <a:p>
          <a:pPr>
            <a:lnSpc>
              <a:spcPct val="100000"/>
            </a:lnSpc>
          </a:pPr>
          <a:endParaRPr lang="en-US" sz="1400"/>
        </a:p>
      </dgm:t>
    </dgm:pt>
    <dgm:pt modelId="{B857B529-B637-43FD-964A-291AF5B6EE60}">
      <dgm:prSet custT="1"/>
      <dgm:spPr>
        <a:solidFill>
          <a:schemeClr val="accent3"/>
        </a:solidFill>
      </dgm:spPr>
      <dgm:t>
        <a:bodyPr/>
        <a:lstStyle/>
        <a:p>
          <a:pPr rtl="0">
            <a:lnSpc>
              <a:spcPct val="100000"/>
            </a:lnSpc>
          </a:pPr>
          <a:r>
            <a:rPr lang="en-US" sz="2400" dirty="0" smtClean="0"/>
            <a:t>Most other circuits and the legislative history of the PDA support court’s conclusion.</a:t>
          </a:r>
          <a:endParaRPr lang="en-US" sz="2400" dirty="0"/>
        </a:p>
      </dgm:t>
    </dgm:pt>
    <dgm:pt modelId="{D2088486-0A60-4DD6-87C2-1E20A3C9272A}" type="parTrans" cxnId="{B64A1F0A-7715-4B73-A122-4D678584A519}">
      <dgm:prSet/>
      <dgm:spPr/>
      <dgm:t>
        <a:bodyPr/>
        <a:lstStyle/>
        <a:p>
          <a:pPr>
            <a:lnSpc>
              <a:spcPct val="100000"/>
            </a:lnSpc>
          </a:pPr>
          <a:endParaRPr lang="en-US" sz="1400"/>
        </a:p>
      </dgm:t>
    </dgm:pt>
    <dgm:pt modelId="{0A9F73A7-D82A-4D39-925D-78EBDE399685}" type="sibTrans" cxnId="{B64A1F0A-7715-4B73-A122-4D678584A519}">
      <dgm:prSet/>
      <dgm:spPr/>
      <dgm:t>
        <a:bodyPr/>
        <a:lstStyle/>
        <a:p>
          <a:pPr>
            <a:lnSpc>
              <a:spcPct val="100000"/>
            </a:lnSpc>
          </a:pPr>
          <a:endParaRPr lang="en-US" sz="1400"/>
        </a:p>
      </dgm:t>
    </dgm:pt>
    <dgm:pt modelId="{985F74CF-F563-4273-98C5-7F3447CF770E}" type="pres">
      <dgm:prSet presAssocID="{8CD2B64D-9E24-47F4-B558-4244FECF4B04}" presName="linear" presStyleCnt="0">
        <dgm:presLayoutVars>
          <dgm:animLvl val="lvl"/>
          <dgm:resizeHandles val="exact"/>
        </dgm:presLayoutVars>
      </dgm:prSet>
      <dgm:spPr/>
      <dgm:t>
        <a:bodyPr/>
        <a:lstStyle/>
        <a:p>
          <a:endParaRPr lang="en-US"/>
        </a:p>
      </dgm:t>
    </dgm:pt>
    <dgm:pt modelId="{8842B4AA-6365-4E4F-9883-7715E9CD3DD0}" type="pres">
      <dgm:prSet presAssocID="{2D3C8F78-A9B5-4C27-BE5A-DEF77388CA4D}" presName="parentText" presStyleLbl="node1" presStyleIdx="0" presStyleCnt="2">
        <dgm:presLayoutVars>
          <dgm:chMax val="0"/>
          <dgm:bulletEnabled val="1"/>
        </dgm:presLayoutVars>
      </dgm:prSet>
      <dgm:spPr/>
      <dgm:t>
        <a:bodyPr/>
        <a:lstStyle/>
        <a:p>
          <a:endParaRPr lang="en-US"/>
        </a:p>
      </dgm:t>
    </dgm:pt>
    <dgm:pt modelId="{85AAABCE-3422-4E32-984A-C4FFF53A6F8C}" type="pres">
      <dgm:prSet presAssocID="{5DF735A0-F6C6-477A-8F7A-0218BD4ABA75}" presName="spacer" presStyleCnt="0"/>
      <dgm:spPr/>
    </dgm:pt>
    <dgm:pt modelId="{2F91C5BB-4CE4-4AA0-BC10-7C3D2EAD72FC}" type="pres">
      <dgm:prSet presAssocID="{B857B529-B637-43FD-964A-291AF5B6EE60}" presName="parentText" presStyleLbl="node1" presStyleIdx="1" presStyleCnt="2">
        <dgm:presLayoutVars>
          <dgm:chMax val="0"/>
          <dgm:bulletEnabled val="1"/>
        </dgm:presLayoutVars>
      </dgm:prSet>
      <dgm:spPr/>
      <dgm:t>
        <a:bodyPr/>
        <a:lstStyle/>
        <a:p>
          <a:endParaRPr lang="en-US"/>
        </a:p>
      </dgm:t>
    </dgm:pt>
  </dgm:ptLst>
  <dgm:cxnLst>
    <dgm:cxn modelId="{C4DBA6C5-90E0-4C46-AE67-C1C15D757858}" type="presOf" srcId="{2D3C8F78-A9B5-4C27-BE5A-DEF77388CA4D}" destId="{8842B4AA-6365-4E4F-9883-7715E9CD3DD0}" srcOrd="0" destOrd="0" presId="urn:microsoft.com/office/officeart/2005/8/layout/vList2"/>
    <dgm:cxn modelId="{E7BC6F58-985D-40DC-BD55-26E57EFBD258}" srcId="{8CD2B64D-9E24-47F4-B558-4244FECF4B04}" destId="{2D3C8F78-A9B5-4C27-BE5A-DEF77388CA4D}" srcOrd="0" destOrd="0" parTransId="{E8539EB5-6412-40FD-984A-032B08EA12C5}" sibTransId="{5DF735A0-F6C6-477A-8F7A-0218BD4ABA75}"/>
    <dgm:cxn modelId="{9E5A8E9D-4AFA-4D51-BF6D-47DDC941A3FD}" type="presOf" srcId="{B857B529-B637-43FD-964A-291AF5B6EE60}" destId="{2F91C5BB-4CE4-4AA0-BC10-7C3D2EAD72FC}" srcOrd="0" destOrd="0" presId="urn:microsoft.com/office/officeart/2005/8/layout/vList2"/>
    <dgm:cxn modelId="{B64A1F0A-7715-4B73-A122-4D678584A519}" srcId="{8CD2B64D-9E24-47F4-B558-4244FECF4B04}" destId="{B857B529-B637-43FD-964A-291AF5B6EE60}" srcOrd="1" destOrd="0" parTransId="{D2088486-0A60-4DD6-87C2-1E20A3C9272A}" sibTransId="{0A9F73A7-D82A-4D39-925D-78EBDE399685}"/>
    <dgm:cxn modelId="{3A4EDD00-BE52-445C-B5FD-F2E40B9D1983}" type="presOf" srcId="{8CD2B64D-9E24-47F4-B558-4244FECF4B04}" destId="{985F74CF-F563-4273-98C5-7F3447CF770E}" srcOrd="0" destOrd="0" presId="urn:microsoft.com/office/officeart/2005/8/layout/vList2"/>
    <dgm:cxn modelId="{98B73474-0649-4A34-AF6A-0C2AA3418B38}" type="presParOf" srcId="{985F74CF-F563-4273-98C5-7F3447CF770E}" destId="{8842B4AA-6365-4E4F-9883-7715E9CD3DD0}" srcOrd="0" destOrd="0" presId="urn:microsoft.com/office/officeart/2005/8/layout/vList2"/>
    <dgm:cxn modelId="{675AF05D-50A7-43F3-A9F7-386FEAF6CB69}" type="presParOf" srcId="{985F74CF-F563-4273-98C5-7F3447CF770E}" destId="{85AAABCE-3422-4E32-984A-C4FFF53A6F8C}" srcOrd="1" destOrd="0" presId="urn:microsoft.com/office/officeart/2005/8/layout/vList2"/>
    <dgm:cxn modelId="{92F1D187-030C-4899-BAAC-0AC16EE43045}" type="presParOf" srcId="{985F74CF-F563-4273-98C5-7F3447CF770E}" destId="{2F91C5BB-4CE4-4AA0-BC10-7C3D2EAD72FC}" srcOrd="2"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920AA52-5554-4EF8-89A3-1FE832969935}" type="doc">
      <dgm:prSet loTypeId="urn:microsoft.com/office/officeart/2005/8/layout/vList2" loCatId="list" qsTypeId="urn:microsoft.com/office/officeart/2005/8/quickstyle/simple2" qsCatId="simple" csTypeId="urn:microsoft.com/office/officeart/2005/8/colors/colorful2" csCatId="colorful"/>
      <dgm:spPr/>
      <dgm:t>
        <a:bodyPr/>
        <a:lstStyle/>
        <a:p>
          <a:endParaRPr lang="en-US"/>
        </a:p>
      </dgm:t>
    </dgm:pt>
    <dgm:pt modelId="{A5198B37-5C70-447D-9444-69873DCA0071}">
      <dgm:prSet custT="1"/>
      <dgm:spPr/>
      <dgm:t>
        <a:bodyPr/>
        <a:lstStyle/>
        <a:p>
          <a:pPr rtl="0">
            <a:lnSpc>
              <a:spcPct val="100000"/>
            </a:lnSpc>
          </a:pPr>
          <a:r>
            <a:rPr lang="en-US" sz="1800" dirty="0" smtClean="0"/>
            <a:t>If an employer’s light duty policy places certain types of restrictions on the availability on light duty positions, such as limits on the number of light duty positions or the duration of light duty assignments, the employer may lawfully apply those restrictions to pregnancy workers, as long as it also applies those same restrictions to other workers similar in their ability or inability to work.</a:t>
          </a:r>
          <a:endParaRPr lang="en-US" sz="1800" dirty="0"/>
        </a:p>
      </dgm:t>
    </dgm:pt>
    <dgm:pt modelId="{6189E271-8E7A-45E2-88C3-244E9B9742A4}" type="parTrans" cxnId="{B12ADC34-5CA7-4BA9-BE73-3A0ACED9E17F}">
      <dgm:prSet/>
      <dgm:spPr/>
      <dgm:t>
        <a:bodyPr/>
        <a:lstStyle/>
        <a:p>
          <a:pPr>
            <a:lnSpc>
              <a:spcPct val="100000"/>
            </a:lnSpc>
          </a:pPr>
          <a:endParaRPr lang="en-US" sz="1600"/>
        </a:p>
      </dgm:t>
    </dgm:pt>
    <dgm:pt modelId="{AF89747E-C9AC-4936-BDF3-27681634AD90}" type="sibTrans" cxnId="{B12ADC34-5CA7-4BA9-BE73-3A0ACED9E17F}">
      <dgm:prSet/>
      <dgm:spPr/>
      <dgm:t>
        <a:bodyPr/>
        <a:lstStyle/>
        <a:p>
          <a:pPr>
            <a:lnSpc>
              <a:spcPct val="100000"/>
            </a:lnSpc>
          </a:pPr>
          <a:endParaRPr lang="en-US" sz="1600"/>
        </a:p>
      </dgm:t>
    </dgm:pt>
    <dgm:pt modelId="{DCEF16D3-7E17-4A53-9FEE-AB2C6D8ABC25}">
      <dgm:prSet custT="1"/>
      <dgm:spPr/>
      <dgm:t>
        <a:bodyPr/>
        <a:lstStyle/>
        <a:p>
          <a:pPr rtl="0">
            <a:lnSpc>
              <a:spcPct val="100000"/>
            </a:lnSpc>
          </a:pPr>
          <a:r>
            <a:rPr lang="en-US" sz="1800" dirty="0" smtClean="0"/>
            <a:t>Rachel, a nursing assistant, became pregnant and applied for and was denied light duty.  Her employer Sunrise then discharged her because she could not perform all of her job duties.  Rachel filed a charge of discrimination.</a:t>
          </a:r>
          <a:endParaRPr lang="en-US" sz="1800" dirty="0"/>
        </a:p>
      </dgm:t>
    </dgm:pt>
    <dgm:pt modelId="{F92A75C7-F587-40F8-824D-3C0BD20FC98D}" type="parTrans" cxnId="{CF4B8F77-16B7-417C-A977-2121DA0BC54F}">
      <dgm:prSet/>
      <dgm:spPr/>
      <dgm:t>
        <a:bodyPr/>
        <a:lstStyle/>
        <a:p>
          <a:pPr>
            <a:lnSpc>
              <a:spcPct val="100000"/>
            </a:lnSpc>
          </a:pPr>
          <a:endParaRPr lang="en-US" sz="1600"/>
        </a:p>
      </dgm:t>
    </dgm:pt>
    <dgm:pt modelId="{24295E5F-F948-41D6-A4F6-7AEAE6264A14}" type="sibTrans" cxnId="{CF4B8F77-16B7-417C-A977-2121DA0BC54F}">
      <dgm:prSet/>
      <dgm:spPr/>
      <dgm:t>
        <a:bodyPr/>
        <a:lstStyle/>
        <a:p>
          <a:pPr>
            <a:lnSpc>
              <a:spcPct val="100000"/>
            </a:lnSpc>
          </a:pPr>
          <a:endParaRPr lang="en-US" sz="1600"/>
        </a:p>
      </dgm:t>
    </dgm:pt>
    <dgm:pt modelId="{59895341-B60F-4B6A-BCF7-94F569C1AE41}" type="pres">
      <dgm:prSet presAssocID="{3920AA52-5554-4EF8-89A3-1FE832969935}" presName="linear" presStyleCnt="0">
        <dgm:presLayoutVars>
          <dgm:animLvl val="lvl"/>
          <dgm:resizeHandles val="exact"/>
        </dgm:presLayoutVars>
      </dgm:prSet>
      <dgm:spPr/>
      <dgm:t>
        <a:bodyPr/>
        <a:lstStyle/>
        <a:p>
          <a:endParaRPr lang="en-US"/>
        </a:p>
      </dgm:t>
    </dgm:pt>
    <dgm:pt modelId="{D5F9CC20-8106-437F-B113-F9D9A674D86F}" type="pres">
      <dgm:prSet presAssocID="{A5198B37-5C70-447D-9444-69873DCA0071}" presName="parentText" presStyleLbl="node1" presStyleIdx="0" presStyleCnt="2">
        <dgm:presLayoutVars>
          <dgm:chMax val="0"/>
          <dgm:bulletEnabled val="1"/>
        </dgm:presLayoutVars>
      </dgm:prSet>
      <dgm:spPr/>
      <dgm:t>
        <a:bodyPr/>
        <a:lstStyle/>
        <a:p>
          <a:endParaRPr lang="en-US"/>
        </a:p>
      </dgm:t>
    </dgm:pt>
    <dgm:pt modelId="{B0F644EB-8FB8-4A1C-B664-A91573D2CF0A}" type="pres">
      <dgm:prSet presAssocID="{AF89747E-C9AC-4936-BDF3-27681634AD90}" presName="spacer" presStyleCnt="0"/>
      <dgm:spPr/>
    </dgm:pt>
    <dgm:pt modelId="{843104B8-A20E-4049-B393-B9563EC6DE5E}" type="pres">
      <dgm:prSet presAssocID="{DCEF16D3-7E17-4A53-9FEE-AB2C6D8ABC25}" presName="parentText" presStyleLbl="node1" presStyleIdx="1" presStyleCnt="2">
        <dgm:presLayoutVars>
          <dgm:chMax val="0"/>
          <dgm:bulletEnabled val="1"/>
        </dgm:presLayoutVars>
      </dgm:prSet>
      <dgm:spPr/>
      <dgm:t>
        <a:bodyPr/>
        <a:lstStyle/>
        <a:p>
          <a:endParaRPr lang="en-US"/>
        </a:p>
      </dgm:t>
    </dgm:pt>
  </dgm:ptLst>
  <dgm:cxnLst>
    <dgm:cxn modelId="{F19C8803-3F0D-4DC4-87BD-5EFF29F10035}" type="presOf" srcId="{DCEF16D3-7E17-4A53-9FEE-AB2C6D8ABC25}" destId="{843104B8-A20E-4049-B393-B9563EC6DE5E}" srcOrd="0" destOrd="0" presId="urn:microsoft.com/office/officeart/2005/8/layout/vList2"/>
    <dgm:cxn modelId="{1DD9EE24-48A9-495F-B214-BF5073546305}" type="presOf" srcId="{A5198B37-5C70-447D-9444-69873DCA0071}" destId="{D5F9CC20-8106-437F-B113-F9D9A674D86F}" srcOrd="0" destOrd="0" presId="urn:microsoft.com/office/officeart/2005/8/layout/vList2"/>
    <dgm:cxn modelId="{B12ADC34-5CA7-4BA9-BE73-3A0ACED9E17F}" srcId="{3920AA52-5554-4EF8-89A3-1FE832969935}" destId="{A5198B37-5C70-447D-9444-69873DCA0071}" srcOrd="0" destOrd="0" parTransId="{6189E271-8E7A-45E2-88C3-244E9B9742A4}" sibTransId="{AF89747E-C9AC-4936-BDF3-27681634AD90}"/>
    <dgm:cxn modelId="{49E40B75-CCC2-4050-B836-84480BB10A81}" type="presOf" srcId="{3920AA52-5554-4EF8-89A3-1FE832969935}" destId="{59895341-B60F-4B6A-BCF7-94F569C1AE41}" srcOrd="0" destOrd="0" presId="urn:microsoft.com/office/officeart/2005/8/layout/vList2"/>
    <dgm:cxn modelId="{CF4B8F77-16B7-417C-A977-2121DA0BC54F}" srcId="{3920AA52-5554-4EF8-89A3-1FE832969935}" destId="{DCEF16D3-7E17-4A53-9FEE-AB2C6D8ABC25}" srcOrd="1" destOrd="0" parTransId="{F92A75C7-F587-40F8-824D-3C0BD20FC98D}" sibTransId="{24295E5F-F948-41D6-A4F6-7AEAE6264A14}"/>
    <dgm:cxn modelId="{713F3315-CD3E-4539-8E65-42B9D9AD782D}" type="presParOf" srcId="{59895341-B60F-4B6A-BCF7-94F569C1AE41}" destId="{D5F9CC20-8106-437F-B113-F9D9A674D86F}" srcOrd="0" destOrd="0" presId="urn:microsoft.com/office/officeart/2005/8/layout/vList2"/>
    <dgm:cxn modelId="{041A0468-4433-4B7A-A024-231B1D83EBFF}" type="presParOf" srcId="{59895341-B60F-4B6A-BCF7-94F569C1AE41}" destId="{B0F644EB-8FB8-4A1C-B664-A91573D2CF0A}" srcOrd="1" destOrd="0" presId="urn:microsoft.com/office/officeart/2005/8/layout/vList2"/>
    <dgm:cxn modelId="{CF899BEA-F4E2-4F3E-AE02-A6B86B700F32}" type="presParOf" srcId="{59895341-B60F-4B6A-BCF7-94F569C1AE41}" destId="{843104B8-A20E-4049-B393-B9563EC6DE5E}" srcOrd="2"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9C564CA-649A-4B62-AE36-5341D69A6D40}" type="doc">
      <dgm:prSet loTypeId="urn:microsoft.com/office/officeart/2005/8/layout/hList7#1" loCatId="list" qsTypeId="urn:microsoft.com/office/officeart/2005/8/quickstyle/simple2" qsCatId="simple" csTypeId="urn:microsoft.com/office/officeart/2005/8/colors/accent1_2" csCatId="accent1" phldr="1"/>
      <dgm:spPr/>
      <dgm:t>
        <a:bodyPr/>
        <a:lstStyle/>
        <a:p>
          <a:endParaRPr lang="en-US"/>
        </a:p>
      </dgm:t>
    </dgm:pt>
    <dgm:pt modelId="{D5EDE940-B357-4C57-8F28-AF6984FBEC95}">
      <dgm:prSet/>
      <dgm:spPr/>
      <dgm:t>
        <a:bodyPr/>
        <a:lstStyle/>
        <a:p>
          <a:pPr rtl="0"/>
          <a:r>
            <a:rPr lang="en-US" dirty="0" smtClean="0"/>
            <a:t>The EEOC investigation found that Sunrise had five administrative positions that it staffs with employees who are unable to perform one or more of their regular job duties. Sunrise determined that this number is the maximum number of light duty positions that it can make available consistent with its staffing needs and the facilities obligation to ensure proper care and safety of its residents. The investigation disclosed that in the past pregnant workers received light duty when positions were available and non pregnant workers have been denied when light duty positions were filled.  At the time Rachelle made her request, all the light duty positions were filled.  </a:t>
          </a:r>
          <a:endParaRPr lang="en-US" dirty="0"/>
        </a:p>
      </dgm:t>
    </dgm:pt>
    <dgm:pt modelId="{1C5224C9-8BAD-4903-AC0C-AACB1F14B5C1}" type="parTrans" cxnId="{31077885-5882-4115-964C-24B596D74F68}">
      <dgm:prSet/>
      <dgm:spPr/>
      <dgm:t>
        <a:bodyPr/>
        <a:lstStyle/>
        <a:p>
          <a:endParaRPr lang="en-US"/>
        </a:p>
      </dgm:t>
    </dgm:pt>
    <dgm:pt modelId="{ADB98F5E-011E-4450-86C8-988E7E3F0128}" type="sibTrans" cxnId="{31077885-5882-4115-964C-24B596D74F68}">
      <dgm:prSet/>
      <dgm:spPr/>
      <dgm:t>
        <a:bodyPr/>
        <a:lstStyle/>
        <a:p>
          <a:endParaRPr lang="en-US"/>
        </a:p>
      </dgm:t>
    </dgm:pt>
    <dgm:pt modelId="{E3C47089-4D31-44EF-9037-F33BCEAF8B8B}" type="pres">
      <dgm:prSet presAssocID="{59C564CA-649A-4B62-AE36-5341D69A6D40}" presName="Name0" presStyleCnt="0">
        <dgm:presLayoutVars>
          <dgm:dir/>
          <dgm:resizeHandles val="exact"/>
        </dgm:presLayoutVars>
      </dgm:prSet>
      <dgm:spPr/>
      <dgm:t>
        <a:bodyPr/>
        <a:lstStyle/>
        <a:p>
          <a:endParaRPr lang="en-US"/>
        </a:p>
      </dgm:t>
    </dgm:pt>
    <dgm:pt modelId="{BC07C72E-95D1-4CC6-8024-ECEBE1921EC4}" type="pres">
      <dgm:prSet presAssocID="{59C564CA-649A-4B62-AE36-5341D69A6D40}" presName="fgShape" presStyleLbl="fgShp" presStyleIdx="0" presStyleCnt="1"/>
      <dgm:spPr>
        <a:solidFill>
          <a:schemeClr val="accent4"/>
        </a:solidFill>
      </dgm:spPr>
    </dgm:pt>
    <dgm:pt modelId="{F96210EF-A628-440B-9BE1-5392A8998D62}" type="pres">
      <dgm:prSet presAssocID="{59C564CA-649A-4B62-AE36-5341D69A6D40}" presName="linComp" presStyleCnt="0"/>
      <dgm:spPr/>
    </dgm:pt>
    <dgm:pt modelId="{76783652-81F6-4867-9FFA-3D5370F08F11}" type="pres">
      <dgm:prSet presAssocID="{D5EDE940-B357-4C57-8F28-AF6984FBEC95}" presName="compNode" presStyleCnt="0"/>
      <dgm:spPr/>
    </dgm:pt>
    <dgm:pt modelId="{F1112354-8EC6-4B58-848D-4C63004FAF5C}" type="pres">
      <dgm:prSet presAssocID="{D5EDE940-B357-4C57-8F28-AF6984FBEC95}" presName="bkgdShape" presStyleLbl="node1" presStyleIdx="0" presStyleCnt="1"/>
      <dgm:spPr/>
      <dgm:t>
        <a:bodyPr/>
        <a:lstStyle/>
        <a:p>
          <a:endParaRPr lang="en-US"/>
        </a:p>
      </dgm:t>
    </dgm:pt>
    <dgm:pt modelId="{BA35807E-7B40-452A-9432-F201B017C52B}" type="pres">
      <dgm:prSet presAssocID="{D5EDE940-B357-4C57-8F28-AF6984FBEC95}" presName="nodeTx" presStyleLbl="node1" presStyleIdx="0" presStyleCnt="1">
        <dgm:presLayoutVars>
          <dgm:bulletEnabled val="1"/>
        </dgm:presLayoutVars>
      </dgm:prSet>
      <dgm:spPr/>
      <dgm:t>
        <a:bodyPr/>
        <a:lstStyle/>
        <a:p>
          <a:endParaRPr lang="en-US"/>
        </a:p>
      </dgm:t>
    </dgm:pt>
    <dgm:pt modelId="{E0D07C50-459F-4761-A692-CD2A2AC34006}" type="pres">
      <dgm:prSet presAssocID="{D5EDE940-B357-4C57-8F28-AF6984FBEC95}" presName="invisiNode" presStyleLbl="node1" presStyleIdx="0" presStyleCnt="1"/>
      <dgm:spPr/>
    </dgm:pt>
    <dgm:pt modelId="{703EF606-1670-40D2-9091-4EDB46E6E486}" type="pres">
      <dgm:prSet presAssocID="{D5EDE940-B357-4C57-8F28-AF6984FBEC95}" presName="imagNode" presStyleLbl="fgImgPlace1" presStyleIdx="0" presStyleCnt="1"/>
      <dgm:spPr>
        <a:blipFill>
          <a:blip xmlns:r="http://schemas.openxmlformats.org/officeDocument/2006/relationships" r:embed="rId1">
            <a:extLst>
              <a:ext uri="{28A0092B-C50C-407E-A947-70E740481C1C}">
                <a14:useLocalDpi xmlns:a14="http://schemas.microsoft.com/office/drawing/2010/main" xmlns="" val="0"/>
              </a:ext>
            </a:extLst>
          </a:blip>
          <a:srcRect/>
          <a:stretch>
            <a:fillRect l="-26000" r="-26000"/>
          </a:stretch>
        </a:blipFill>
      </dgm:spPr>
    </dgm:pt>
  </dgm:ptLst>
  <dgm:cxnLst>
    <dgm:cxn modelId="{88D9B17F-F259-4690-B7C2-7B0D1B48475B}" type="presOf" srcId="{59C564CA-649A-4B62-AE36-5341D69A6D40}" destId="{E3C47089-4D31-44EF-9037-F33BCEAF8B8B}" srcOrd="0" destOrd="0" presId="urn:microsoft.com/office/officeart/2005/8/layout/hList7#1"/>
    <dgm:cxn modelId="{664F5B56-EEAD-4E54-8F08-502C1ABD77DB}" type="presOf" srcId="{D5EDE940-B357-4C57-8F28-AF6984FBEC95}" destId="{BA35807E-7B40-452A-9432-F201B017C52B}" srcOrd="1" destOrd="0" presId="urn:microsoft.com/office/officeart/2005/8/layout/hList7#1"/>
    <dgm:cxn modelId="{31077885-5882-4115-964C-24B596D74F68}" srcId="{59C564CA-649A-4B62-AE36-5341D69A6D40}" destId="{D5EDE940-B357-4C57-8F28-AF6984FBEC95}" srcOrd="0" destOrd="0" parTransId="{1C5224C9-8BAD-4903-AC0C-AACB1F14B5C1}" sibTransId="{ADB98F5E-011E-4450-86C8-988E7E3F0128}"/>
    <dgm:cxn modelId="{FE613CE3-3C59-4484-82CD-63D7D2E2C9BD}" type="presOf" srcId="{D5EDE940-B357-4C57-8F28-AF6984FBEC95}" destId="{F1112354-8EC6-4B58-848D-4C63004FAF5C}" srcOrd="0" destOrd="0" presId="urn:microsoft.com/office/officeart/2005/8/layout/hList7#1"/>
    <dgm:cxn modelId="{87CC6737-9655-45C8-A097-44668AD8EC35}" type="presParOf" srcId="{E3C47089-4D31-44EF-9037-F33BCEAF8B8B}" destId="{BC07C72E-95D1-4CC6-8024-ECEBE1921EC4}" srcOrd="0" destOrd="0" presId="urn:microsoft.com/office/officeart/2005/8/layout/hList7#1"/>
    <dgm:cxn modelId="{03F97590-0DA0-4125-8254-580EE76D9B45}" type="presParOf" srcId="{E3C47089-4D31-44EF-9037-F33BCEAF8B8B}" destId="{F96210EF-A628-440B-9BE1-5392A8998D62}" srcOrd="1" destOrd="0" presId="urn:microsoft.com/office/officeart/2005/8/layout/hList7#1"/>
    <dgm:cxn modelId="{EDE40C36-6E0F-497D-96EA-38D91FAEA455}" type="presParOf" srcId="{F96210EF-A628-440B-9BE1-5392A8998D62}" destId="{76783652-81F6-4867-9FFA-3D5370F08F11}" srcOrd="0" destOrd="0" presId="urn:microsoft.com/office/officeart/2005/8/layout/hList7#1"/>
    <dgm:cxn modelId="{D345F640-52F5-4574-84D6-F607A2503B0A}" type="presParOf" srcId="{76783652-81F6-4867-9FFA-3D5370F08F11}" destId="{F1112354-8EC6-4B58-848D-4C63004FAF5C}" srcOrd="0" destOrd="0" presId="urn:microsoft.com/office/officeart/2005/8/layout/hList7#1"/>
    <dgm:cxn modelId="{B652F37B-C994-4DF0-9923-E974FDC9E800}" type="presParOf" srcId="{76783652-81F6-4867-9FFA-3D5370F08F11}" destId="{BA35807E-7B40-452A-9432-F201B017C52B}" srcOrd="1" destOrd="0" presId="urn:microsoft.com/office/officeart/2005/8/layout/hList7#1"/>
    <dgm:cxn modelId="{4C4E5744-B3F7-4DA6-ABA5-78D71116A421}" type="presParOf" srcId="{76783652-81F6-4867-9FFA-3D5370F08F11}" destId="{E0D07C50-459F-4761-A692-CD2A2AC34006}" srcOrd="2" destOrd="0" presId="urn:microsoft.com/office/officeart/2005/8/layout/hList7#1"/>
    <dgm:cxn modelId="{7359E7D3-94E5-4084-82B8-244D86F70CBE}" type="presParOf" srcId="{76783652-81F6-4867-9FFA-3D5370F08F11}" destId="{703EF606-1670-40D2-9091-4EDB46E6E486}" srcOrd="3" destOrd="0" presId="urn:microsoft.com/office/officeart/2005/8/layout/hList7#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AF77A10-5E4F-41D5-BFF2-34223C861080}" type="doc">
      <dgm:prSet loTypeId="urn:microsoft.com/office/officeart/2005/8/layout/venn1" loCatId="relationship" qsTypeId="urn:microsoft.com/office/officeart/2005/8/quickstyle/simple5" qsCatId="simple" csTypeId="urn:microsoft.com/office/officeart/2005/8/colors/accent3_2" csCatId="accent3" phldr="1"/>
      <dgm:spPr/>
      <dgm:t>
        <a:bodyPr/>
        <a:lstStyle/>
        <a:p>
          <a:endParaRPr lang="en-US"/>
        </a:p>
      </dgm:t>
    </dgm:pt>
    <dgm:pt modelId="{FDC68052-4101-4AC2-B611-6E7FF6621C9C}">
      <dgm:prSet/>
      <dgm:spPr/>
      <dgm:t>
        <a:bodyPr/>
        <a:lstStyle/>
        <a:p>
          <a:pPr rtl="0"/>
          <a:endParaRPr lang="en-US" dirty="0" smtClean="0">
            <a:solidFill>
              <a:schemeClr val="bg1"/>
            </a:solidFill>
          </a:endParaRPr>
        </a:p>
        <a:p>
          <a:pPr rtl="0"/>
          <a:r>
            <a:rPr lang="en-US" dirty="0" smtClean="0">
              <a:solidFill>
                <a:schemeClr val="bg1"/>
              </a:solidFill>
            </a:rPr>
            <a:t>Because non pregnant workers had equal access to light duty positions under the same terms as other workers similar in their abilities to work, Sunrise’s failure to provide light duty for Rachel did not violate the PDA.</a:t>
          </a:r>
          <a:endParaRPr lang="en-US" dirty="0">
            <a:solidFill>
              <a:schemeClr val="bg1"/>
            </a:solidFill>
          </a:endParaRPr>
        </a:p>
      </dgm:t>
    </dgm:pt>
    <dgm:pt modelId="{5C2A57A6-B07F-48C8-B615-3AAFD0F566E3}" type="parTrans" cxnId="{1A4A5108-BD30-4E05-9BA8-9C6096C03992}">
      <dgm:prSet/>
      <dgm:spPr/>
      <dgm:t>
        <a:bodyPr/>
        <a:lstStyle/>
        <a:p>
          <a:endParaRPr lang="en-US"/>
        </a:p>
      </dgm:t>
    </dgm:pt>
    <dgm:pt modelId="{4D4D7528-EDD3-40F5-A5CA-FD901F793759}" type="sibTrans" cxnId="{1A4A5108-BD30-4E05-9BA8-9C6096C03992}">
      <dgm:prSet/>
      <dgm:spPr/>
      <dgm:t>
        <a:bodyPr/>
        <a:lstStyle/>
        <a:p>
          <a:endParaRPr lang="en-US"/>
        </a:p>
      </dgm:t>
    </dgm:pt>
    <dgm:pt modelId="{BAEFD1F3-6E72-4DE2-A910-60B020ABA647}" type="pres">
      <dgm:prSet presAssocID="{7AF77A10-5E4F-41D5-BFF2-34223C861080}" presName="compositeShape" presStyleCnt="0">
        <dgm:presLayoutVars>
          <dgm:chMax val="7"/>
          <dgm:dir/>
          <dgm:resizeHandles val="exact"/>
        </dgm:presLayoutVars>
      </dgm:prSet>
      <dgm:spPr/>
      <dgm:t>
        <a:bodyPr/>
        <a:lstStyle/>
        <a:p>
          <a:endParaRPr lang="en-US"/>
        </a:p>
      </dgm:t>
    </dgm:pt>
    <dgm:pt modelId="{D7C0BC0C-9F6B-4163-8705-E1EE7A713568}" type="pres">
      <dgm:prSet presAssocID="{FDC68052-4101-4AC2-B611-6E7FF6621C9C}" presName="circ1TxSh" presStyleLbl="vennNode1" presStyleIdx="0" presStyleCnt="1"/>
      <dgm:spPr/>
      <dgm:t>
        <a:bodyPr/>
        <a:lstStyle/>
        <a:p>
          <a:endParaRPr lang="en-US"/>
        </a:p>
      </dgm:t>
    </dgm:pt>
  </dgm:ptLst>
  <dgm:cxnLst>
    <dgm:cxn modelId="{15C9BABF-6695-454D-BF58-6A16E2111FE4}" type="presOf" srcId="{FDC68052-4101-4AC2-B611-6E7FF6621C9C}" destId="{D7C0BC0C-9F6B-4163-8705-E1EE7A713568}" srcOrd="0" destOrd="0" presId="urn:microsoft.com/office/officeart/2005/8/layout/venn1"/>
    <dgm:cxn modelId="{1A4A5108-BD30-4E05-9BA8-9C6096C03992}" srcId="{7AF77A10-5E4F-41D5-BFF2-34223C861080}" destId="{FDC68052-4101-4AC2-B611-6E7FF6621C9C}" srcOrd="0" destOrd="0" parTransId="{5C2A57A6-B07F-48C8-B615-3AAFD0F566E3}" sibTransId="{4D4D7528-EDD3-40F5-A5CA-FD901F793759}"/>
    <dgm:cxn modelId="{AB78DF10-1CEA-4A38-89B5-2607CEE88945}" type="presOf" srcId="{7AF77A10-5E4F-41D5-BFF2-34223C861080}" destId="{BAEFD1F3-6E72-4DE2-A910-60B020ABA647}" srcOrd="0" destOrd="0" presId="urn:microsoft.com/office/officeart/2005/8/layout/venn1"/>
    <dgm:cxn modelId="{C774110C-13D5-4313-BDDA-D9845D16E7D6}" type="presParOf" srcId="{BAEFD1F3-6E72-4DE2-A910-60B020ABA647}" destId="{D7C0BC0C-9F6B-4163-8705-E1EE7A713568}" srcOrd="0" destOrd="0" presId="urn:microsoft.com/office/officeart/2005/8/layout/venn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411C2FFB-7E96-4375-8CE4-8692D642E42D}" type="doc">
      <dgm:prSet loTypeId="urn:microsoft.com/office/officeart/2008/layout/VerticalCurvedList" loCatId="list" qsTypeId="urn:microsoft.com/office/officeart/2005/8/quickstyle/simple2" qsCatId="simple" csTypeId="urn:microsoft.com/office/officeart/2005/8/colors/colorful1#5" csCatId="colorful" phldr="1"/>
      <dgm:spPr/>
      <dgm:t>
        <a:bodyPr/>
        <a:lstStyle/>
        <a:p>
          <a:endParaRPr lang="en-US"/>
        </a:p>
      </dgm:t>
    </dgm:pt>
    <dgm:pt modelId="{48B1D3E6-E617-42F2-828E-8D7221DE8662}">
      <dgm:prSet/>
      <dgm:spPr/>
      <dgm:t>
        <a:bodyPr/>
        <a:lstStyle/>
        <a:p>
          <a:pPr rtl="0">
            <a:lnSpc>
              <a:spcPct val="100000"/>
            </a:lnSpc>
          </a:pPr>
          <a:r>
            <a:rPr lang="en-US" dirty="0" smtClean="0"/>
            <a:t>The Guidance requires employers to provide reasonable accommodations for pregnant employees, regardless of whether they are disabled under the ADAAA.</a:t>
          </a:r>
          <a:endParaRPr lang="en-US" dirty="0"/>
        </a:p>
      </dgm:t>
    </dgm:pt>
    <dgm:pt modelId="{D8323746-9AB5-4766-A21A-76A4FC0479BA}" type="parTrans" cxnId="{81F579AD-B617-485E-8F71-377822BCEA5F}">
      <dgm:prSet/>
      <dgm:spPr/>
      <dgm:t>
        <a:bodyPr/>
        <a:lstStyle/>
        <a:p>
          <a:pPr>
            <a:lnSpc>
              <a:spcPct val="100000"/>
            </a:lnSpc>
          </a:pPr>
          <a:endParaRPr lang="en-US"/>
        </a:p>
      </dgm:t>
    </dgm:pt>
    <dgm:pt modelId="{436E7E88-5D3E-4368-8F57-CFDA1542694A}" type="sibTrans" cxnId="{81F579AD-B617-485E-8F71-377822BCEA5F}">
      <dgm:prSet/>
      <dgm:spPr/>
      <dgm:t>
        <a:bodyPr/>
        <a:lstStyle/>
        <a:p>
          <a:pPr>
            <a:lnSpc>
              <a:spcPct val="100000"/>
            </a:lnSpc>
          </a:pPr>
          <a:endParaRPr lang="en-US"/>
        </a:p>
      </dgm:t>
    </dgm:pt>
    <dgm:pt modelId="{840D10C3-A02F-4CA6-AA76-D4084D6FAB04}">
      <dgm:prSet/>
      <dgm:spPr/>
      <dgm:t>
        <a:bodyPr/>
        <a:lstStyle/>
        <a:p>
          <a:pPr rtl="0">
            <a:lnSpc>
              <a:spcPct val="100000"/>
            </a:lnSpc>
          </a:pPr>
          <a:r>
            <a:rPr lang="en-US" dirty="0" smtClean="0"/>
            <a:t>Employers should engage in the interactive process with pregnant employees and provide the accommodation if it has provided a similar accommodation to a non-pregnant employee.</a:t>
          </a:r>
          <a:endParaRPr lang="en-US" dirty="0"/>
        </a:p>
      </dgm:t>
    </dgm:pt>
    <dgm:pt modelId="{92303C9E-9DC8-4197-A36A-AC8EBA40094A}" type="parTrans" cxnId="{1942F7E1-BA57-4BDD-BFEA-C730729F2115}">
      <dgm:prSet/>
      <dgm:spPr/>
      <dgm:t>
        <a:bodyPr/>
        <a:lstStyle/>
        <a:p>
          <a:pPr>
            <a:lnSpc>
              <a:spcPct val="100000"/>
            </a:lnSpc>
          </a:pPr>
          <a:endParaRPr lang="en-US"/>
        </a:p>
      </dgm:t>
    </dgm:pt>
    <dgm:pt modelId="{A7EF8F98-C001-4968-85FF-3AE6A6A0C2D2}" type="sibTrans" cxnId="{1942F7E1-BA57-4BDD-BFEA-C730729F2115}">
      <dgm:prSet/>
      <dgm:spPr/>
      <dgm:t>
        <a:bodyPr/>
        <a:lstStyle/>
        <a:p>
          <a:pPr>
            <a:lnSpc>
              <a:spcPct val="100000"/>
            </a:lnSpc>
          </a:pPr>
          <a:endParaRPr lang="en-US"/>
        </a:p>
      </dgm:t>
    </dgm:pt>
    <dgm:pt modelId="{7C333479-17D6-45E7-BC57-AE1A20130277}">
      <dgm:prSet/>
      <dgm:spPr/>
      <dgm:t>
        <a:bodyPr/>
        <a:lstStyle/>
        <a:p>
          <a:pPr rtl="0">
            <a:lnSpc>
              <a:spcPct val="100000"/>
            </a:lnSpc>
          </a:pPr>
          <a:r>
            <a:rPr lang="en-US" dirty="0" smtClean="0"/>
            <a:t>Employers should review all policies (especially light duty policies) and procedures to ensure compliance with the Guidance.</a:t>
          </a:r>
          <a:endParaRPr lang="en-US" dirty="0"/>
        </a:p>
      </dgm:t>
    </dgm:pt>
    <dgm:pt modelId="{CEEEF2E8-7629-41E0-896A-FD0639551091}" type="parTrans" cxnId="{A2549061-3AE8-4C68-BCA1-0B28500FC407}">
      <dgm:prSet/>
      <dgm:spPr/>
      <dgm:t>
        <a:bodyPr/>
        <a:lstStyle/>
        <a:p>
          <a:pPr>
            <a:lnSpc>
              <a:spcPct val="100000"/>
            </a:lnSpc>
          </a:pPr>
          <a:endParaRPr lang="en-US"/>
        </a:p>
      </dgm:t>
    </dgm:pt>
    <dgm:pt modelId="{FEDBD7FC-7167-4C3D-90B3-6BB829BFFEB9}" type="sibTrans" cxnId="{A2549061-3AE8-4C68-BCA1-0B28500FC407}">
      <dgm:prSet/>
      <dgm:spPr/>
      <dgm:t>
        <a:bodyPr/>
        <a:lstStyle/>
        <a:p>
          <a:pPr>
            <a:lnSpc>
              <a:spcPct val="100000"/>
            </a:lnSpc>
          </a:pPr>
          <a:endParaRPr lang="en-US"/>
        </a:p>
      </dgm:t>
    </dgm:pt>
    <dgm:pt modelId="{CED7AECE-4D99-4855-98E8-AB029D5F24B4}">
      <dgm:prSet/>
      <dgm:spPr>
        <a:solidFill>
          <a:schemeClr val="accent1"/>
        </a:solidFill>
      </dgm:spPr>
      <dgm:t>
        <a:bodyPr/>
        <a:lstStyle/>
        <a:p>
          <a:pPr rtl="0">
            <a:lnSpc>
              <a:spcPct val="100000"/>
            </a:lnSpc>
          </a:pPr>
          <a:r>
            <a:rPr lang="en-US" dirty="0" smtClean="0"/>
            <a:t>Training</a:t>
          </a:r>
          <a:endParaRPr lang="en-US" dirty="0"/>
        </a:p>
      </dgm:t>
    </dgm:pt>
    <dgm:pt modelId="{5B1F99D3-064B-4E09-BE52-72039E3D41CB}" type="parTrans" cxnId="{58AECB79-DF96-47A6-9F05-481C06FBE7AF}">
      <dgm:prSet/>
      <dgm:spPr/>
      <dgm:t>
        <a:bodyPr/>
        <a:lstStyle/>
        <a:p>
          <a:pPr>
            <a:lnSpc>
              <a:spcPct val="100000"/>
            </a:lnSpc>
          </a:pPr>
          <a:endParaRPr lang="en-US"/>
        </a:p>
      </dgm:t>
    </dgm:pt>
    <dgm:pt modelId="{558C55B0-A122-492D-B1E1-4A38A1FE232C}" type="sibTrans" cxnId="{58AECB79-DF96-47A6-9F05-481C06FBE7AF}">
      <dgm:prSet/>
      <dgm:spPr/>
      <dgm:t>
        <a:bodyPr/>
        <a:lstStyle/>
        <a:p>
          <a:pPr>
            <a:lnSpc>
              <a:spcPct val="100000"/>
            </a:lnSpc>
          </a:pPr>
          <a:endParaRPr lang="en-US"/>
        </a:p>
      </dgm:t>
    </dgm:pt>
    <dgm:pt modelId="{3A9A1AC6-85EA-48A9-A3BB-A71B24CB7A56}" type="pres">
      <dgm:prSet presAssocID="{411C2FFB-7E96-4375-8CE4-8692D642E42D}" presName="Name0" presStyleCnt="0">
        <dgm:presLayoutVars>
          <dgm:chMax val="7"/>
          <dgm:chPref val="7"/>
          <dgm:dir/>
        </dgm:presLayoutVars>
      </dgm:prSet>
      <dgm:spPr/>
      <dgm:t>
        <a:bodyPr/>
        <a:lstStyle/>
        <a:p>
          <a:endParaRPr lang="en-US"/>
        </a:p>
      </dgm:t>
    </dgm:pt>
    <dgm:pt modelId="{B3B0C400-11B0-4B95-88B3-B2985601ADD7}" type="pres">
      <dgm:prSet presAssocID="{411C2FFB-7E96-4375-8CE4-8692D642E42D}" presName="Name1" presStyleCnt="0"/>
      <dgm:spPr/>
    </dgm:pt>
    <dgm:pt modelId="{EAD1F1C3-96EB-4094-9294-747F34145E47}" type="pres">
      <dgm:prSet presAssocID="{411C2FFB-7E96-4375-8CE4-8692D642E42D}" presName="cycle" presStyleCnt="0"/>
      <dgm:spPr/>
    </dgm:pt>
    <dgm:pt modelId="{18B8F19F-E93E-4203-8C49-918DA36C1091}" type="pres">
      <dgm:prSet presAssocID="{411C2FFB-7E96-4375-8CE4-8692D642E42D}" presName="srcNode" presStyleLbl="node1" presStyleIdx="0" presStyleCnt="4"/>
      <dgm:spPr/>
    </dgm:pt>
    <dgm:pt modelId="{5E51F300-C66E-4D1D-8B9D-1496E50EA5C1}" type="pres">
      <dgm:prSet presAssocID="{411C2FFB-7E96-4375-8CE4-8692D642E42D}" presName="conn" presStyleLbl="parChTrans1D2" presStyleIdx="0" presStyleCnt="1"/>
      <dgm:spPr/>
      <dgm:t>
        <a:bodyPr/>
        <a:lstStyle/>
        <a:p>
          <a:endParaRPr lang="en-US"/>
        </a:p>
      </dgm:t>
    </dgm:pt>
    <dgm:pt modelId="{D3EB3E77-0308-4E3A-BC98-49C58B1BE0CC}" type="pres">
      <dgm:prSet presAssocID="{411C2FFB-7E96-4375-8CE4-8692D642E42D}" presName="extraNode" presStyleLbl="node1" presStyleIdx="0" presStyleCnt="4"/>
      <dgm:spPr/>
    </dgm:pt>
    <dgm:pt modelId="{8B291CFD-CC46-46D6-9CF5-5F7B5AC1D9C4}" type="pres">
      <dgm:prSet presAssocID="{411C2FFB-7E96-4375-8CE4-8692D642E42D}" presName="dstNode" presStyleLbl="node1" presStyleIdx="0" presStyleCnt="4"/>
      <dgm:spPr/>
    </dgm:pt>
    <dgm:pt modelId="{FFD46136-499D-4080-8331-D7AEE64C4109}" type="pres">
      <dgm:prSet presAssocID="{48B1D3E6-E617-42F2-828E-8D7221DE8662}" presName="text_1" presStyleLbl="node1" presStyleIdx="0" presStyleCnt="4">
        <dgm:presLayoutVars>
          <dgm:bulletEnabled val="1"/>
        </dgm:presLayoutVars>
      </dgm:prSet>
      <dgm:spPr/>
      <dgm:t>
        <a:bodyPr/>
        <a:lstStyle/>
        <a:p>
          <a:endParaRPr lang="en-US"/>
        </a:p>
      </dgm:t>
    </dgm:pt>
    <dgm:pt modelId="{DD0DCD80-EC36-4F32-BAC3-F1CF74F78EC0}" type="pres">
      <dgm:prSet presAssocID="{48B1D3E6-E617-42F2-828E-8D7221DE8662}" presName="accent_1" presStyleCnt="0"/>
      <dgm:spPr/>
    </dgm:pt>
    <dgm:pt modelId="{E1355227-0A87-420B-B705-39B360477885}" type="pres">
      <dgm:prSet presAssocID="{48B1D3E6-E617-42F2-828E-8D7221DE8662}" presName="accentRepeatNode" presStyleLbl="solidFgAcc1" presStyleIdx="0" presStyleCnt="4"/>
      <dgm:spPr/>
    </dgm:pt>
    <dgm:pt modelId="{ED182E31-27B2-46EF-875A-597FEC28667D}" type="pres">
      <dgm:prSet presAssocID="{840D10C3-A02F-4CA6-AA76-D4084D6FAB04}" presName="text_2" presStyleLbl="node1" presStyleIdx="1" presStyleCnt="4">
        <dgm:presLayoutVars>
          <dgm:bulletEnabled val="1"/>
        </dgm:presLayoutVars>
      </dgm:prSet>
      <dgm:spPr/>
      <dgm:t>
        <a:bodyPr/>
        <a:lstStyle/>
        <a:p>
          <a:endParaRPr lang="en-US"/>
        </a:p>
      </dgm:t>
    </dgm:pt>
    <dgm:pt modelId="{E824EEDB-14AC-4975-8711-28F30BEC0B5A}" type="pres">
      <dgm:prSet presAssocID="{840D10C3-A02F-4CA6-AA76-D4084D6FAB04}" presName="accent_2" presStyleCnt="0"/>
      <dgm:spPr/>
    </dgm:pt>
    <dgm:pt modelId="{D3D50C3A-91B6-43C5-90AD-C0E4C864B4E7}" type="pres">
      <dgm:prSet presAssocID="{840D10C3-A02F-4CA6-AA76-D4084D6FAB04}" presName="accentRepeatNode" presStyleLbl="solidFgAcc1" presStyleIdx="1" presStyleCnt="4"/>
      <dgm:spPr/>
    </dgm:pt>
    <dgm:pt modelId="{E5CDFBFD-A16E-42DE-99A1-4A528C10CA04}" type="pres">
      <dgm:prSet presAssocID="{7C333479-17D6-45E7-BC57-AE1A20130277}" presName="text_3" presStyleLbl="node1" presStyleIdx="2" presStyleCnt="4">
        <dgm:presLayoutVars>
          <dgm:bulletEnabled val="1"/>
        </dgm:presLayoutVars>
      </dgm:prSet>
      <dgm:spPr/>
      <dgm:t>
        <a:bodyPr/>
        <a:lstStyle/>
        <a:p>
          <a:endParaRPr lang="en-US"/>
        </a:p>
      </dgm:t>
    </dgm:pt>
    <dgm:pt modelId="{47AE76F8-97A1-4181-BAD4-8E0CFD182EB8}" type="pres">
      <dgm:prSet presAssocID="{7C333479-17D6-45E7-BC57-AE1A20130277}" presName="accent_3" presStyleCnt="0"/>
      <dgm:spPr/>
    </dgm:pt>
    <dgm:pt modelId="{540B3159-76A2-488A-A393-657FB03E8F4E}" type="pres">
      <dgm:prSet presAssocID="{7C333479-17D6-45E7-BC57-AE1A20130277}" presName="accentRepeatNode" presStyleLbl="solidFgAcc1" presStyleIdx="2" presStyleCnt="4"/>
      <dgm:spPr/>
    </dgm:pt>
    <dgm:pt modelId="{5CBD975E-F18F-4BBC-9FCB-0C263FA07D0D}" type="pres">
      <dgm:prSet presAssocID="{CED7AECE-4D99-4855-98E8-AB029D5F24B4}" presName="text_4" presStyleLbl="node1" presStyleIdx="3" presStyleCnt="4">
        <dgm:presLayoutVars>
          <dgm:bulletEnabled val="1"/>
        </dgm:presLayoutVars>
      </dgm:prSet>
      <dgm:spPr/>
      <dgm:t>
        <a:bodyPr/>
        <a:lstStyle/>
        <a:p>
          <a:endParaRPr lang="en-US"/>
        </a:p>
      </dgm:t>
    </dgm:pt>
    <dgm:pt modelId="{A1AE1568-6DF2-4133-B8EC-4E5E21D34E92}" type="pres">
      <dgm:prSet presAssocID="{CED7AECE-4D99-4855-98E8-AB029D5F24B4}" presName="accent_4" presStyleCnt="0"/>
      <dgm:spPr/>
    </dgm:pt>
    <dgm:pt modelId="{F66DA552-20E7-4CC8-9647-DA8AE89E98B2}" type="pres">
      <dgm:prSet presAssocID="{CED7AECE-4D99-4855-98E8-AB029D5F24B4}" presName="accentRepeatNode" presStyleLbl="solidFgAcc1" presStyleIdx="3" presStyleCnt="4"/>
      <dgm:spPr>
        <a:ln>
          <a:solidFill>
            <a:schemeClr val="accent1"/>
          </a:solidFill>
        </a:ln>
      </dgm:spPr>
    </dgm:pt>
  </dgm:ptLst>
  <dgm:cxnLst>
    <dgm:cxn modelId="{276C0108-D68B-4E01-AE8B-D2B71DAE6183}" type="presOf" srcId="{840D10C3-A02F-4CA6-AA76-D4084D6FAB04}" destId="{ED182E31-27B2-46EF-875A-597FEC28667D}" srcOrd="0" destOrd="0" presId="urn:microsoft.com/office/officeart/2008/layout/VerticalCurvedList"/>
    <dgm:cxn modelId="{D2CFFE5F-07FB-4746-BE47-DE217CC926B9}" type="presOf" srcId="{CED7AECE-4D99-4855-98E8-AB029D5F24B4}" destId="{5CBD975E-F18F-4BBC-9FCB-0C263FA07D0D}" srcOrd="0" destOrd="0" presId="urn:microsoft.com/office/officeart/2008/layout/VerticalCurvedList"/>
    <dgm:cxn modelId="{86B1A2E7-6CF0-48C8-8525-F7FA8AE671C3}" type="presOf" srcId="{48B1D3E6-E617-42F2-828E-8D7221DE8662}" destId="{FFD46136-499D-4080-8331-D7AEE64C4109}" srcOrd="0" destOrd="0" presId="urn:microsoft.com/office/officeart/2008/layout/VerticalCurvedList"/>
    <dgm:cxn modelId="{58AECB79-DF96-47A6-9F05-481C06FBE7AF}" srcId="{411C2FFB-7E96-4375-8CE4-8692D642E42D}" destId="{CED7AECE-4D99-4855-98E8-AB029D5F24B4}" srcOrd="3" destOrd="0" parTransId="{5B1F99D3-064B-4E09-BE52-72039E3D41CB}" sibTransId="{558C55B0-A122-492D-B1E1-4A38A1FE232C}"/>
    <dgm:cxn modelId="{F82D4808-7B21-49F6-8966-2F2AA114FEEC}" type="presOf" srcId="{411C2FFB-7E96-4375-8CE4-8692D642E42D}" destId="{3A9A1AC6-85EA-48A9-A3BB-A71B24CB7A56}" srcOrd="0" destOrd="0" presId="urn:microsoft.com/office/officeart/2008/layout/VerticalCurvedList"/>
    <dgm:cxn modelId="{1942F7E1-BA57-4BDD-BFEA-C730729F2115}" srcId="{411C2FFB-7E96-4375-8CE4-8692D642E42D}" destId="{840D10C3-A02F-4CA6-AA76-D4084D6FAB04}" srcOrd="1" destOrd="0" parTransId="{92303C9E-9DC8-4197-A36A-AC8EBA40094A}" sibTransId="{A7EF8F98-C001-4968-85FF-3AE6A6A0C2D2}"/>
    <dgm:cxn modelId="{A2549061-3AE8-4C68-BCA1-0B28500FC407}" srcId="{411C2FFB-7E96-4375-8CE4-8692D642E42D}" destId="{7C333479-17D6-45E7-BC57-AE1A20130277}" srcOrd="2" destOrd="0" parTransId="{CEEEF2E8-7629-41E0-896A-FD0639551091}" sibTransId="{FEDBD7FC-7167-4C3D-90B3-6BB829BFFEB9}"/>
    <dgm:cxn modelId="{81F579AD-B617-485E-8F71-377822BCEA5F}" srcId="{411C2FFB-7E96-4375-8CE4-8692D642E42D}" destId="{48B1D3E6-E617-42F2-828E-8D7221DE8662}" srcOrd="0" destOrd="0" parTransId="{D8323746-9AB5-4766-A21A-76A4FC0479BA}" sibTransId="{436E7E88-5D3E-4368-8F57-CFDA1542694A}"/>
    <dgm:cxn modelId="{3B6FD3E1-2513-4DD5-BFCD-2B69E5084BDA}" type="presOf" srcId="{7C333479-17D6-45E7-BC57-AE1A20130277}" destId="{E5CDFBFD-A16E-42DE-99A1-4A528C10CA04}" srcOrd="0" destOrd="0" presId="urn:microsoft.com/office/officeart/2008/layout/VerticalCurvedList"/>
    <dgm:cxn modelId="{721B5381-7963-4702-B42C-82FE41F1D983}" type="presOf" srcId="{436E7E88-5D3E-4368-8F57-CFDA1542694A}" destId="{5E51F300-C66E-4D1D-8B9D-1496E50EA5C1}" srcOrd="0" destOrd="0" presId="urn:microsoft.com/office/officeart/2008/layout/VerticalCurvedList"/>
    <dgm:cxn modelId="{02B785F9-981A-413D-8EAE-72C31B9BED38}" type="presParOf" srcId="{3A9A1AC6-85EA-48A9-A3BB-A71B24CB7A56}" destId="{B3B0C400-11B0-4B95-88B3-B2985601ADD7}" srcOrd="0" destOrd="0" presId="urn:microsoft.com/office/officeart/2008/layout/VerticalCurvedList"/>
    <dgm:cxn modelId="{C60291B1-6C39-47BE-AB04-1D158793E4A9}" type="presParOf" srcId="{B3B0C400-11B0-4B95-88B3-B2985601ADD7}" destId="{EAD1F1C3-96EB-4094-9294-747F34145E47}" srcOrd="0" destOrd="0" presId="urn:microsoft.com/office/officeart/2008/layout/VerticalCurvedList"/>
    <dgm:cxn modelId="{AABFE4E9-0561-4556-9275-3CCC63208C9E}" type="presParOf" srcId="{EAD1F1C3-96EB-4094-9294-747F34145E47}" destId="{18B8F19F-E93E-4203-8C49-918DA36C1091}" srcOrd="0" destOrd="0" presId="urn:microsoft.com/office/officeart/2008/layout/VerticalCurvedList"/>
    <dgm:cxn modelId="{1F48B87D-C3BA-4894-BF11-270FAADB36D9}" type="presParOf" srcId="{EAD1F1C3-96EB-4094-9294-747F34145E47}" destId="{5E51F300-C66E-4D1D-8B9D-1496E50EA5C1}" srcOrd="1" destOrd="0" presId="urn:microsoft.com/office/officeart/2008/layout/VerticalCurvedList"/>
    <dgm:cxn modelId="{40EEC914-A4F0-49FD-91E5-3FF67CCD2E59}" type="presParOf" srcId="{EAD1F1C3-96EB-4094-9294-747F34145E47}" destId="{D3EB3E77-0308-4E3A-BC98-49C58B1BE0CC}" srcOrd="2" destOrd="0" presId="urn:microsoft.com/office/officeart/2008/layout/VerticalCurvedList"/>
    <dgm:cxn modelId="{09A25EE7-CAAA-4CA3-ADFB-70C60354ACCC}" type="presParOf" srcId="{EAD1F1C3-96EB-4094-9294-747F34145E47}" destId="{8B291CFD-CC46-46D6-9CF5-5F7B5AC1D9C4}" srcOrd="3" destOrd="0" presId="urn:microsoft.com/office/officeart/2008/layout/VerticalCurvedList"/>
    <dgm:cxn modelId="{0C2C759A-A918-41AF-B3FF-07732484719C}" type="presParOf" srcId="{B3B0C400-11B0-4B95-88B3-B2985601ADD7}" destId="{FFD46136-499D-4080-8331-D7AEE64C4109}" srcOrd="1" destOrd="0" presId="urn:microsoft.com/office/officeart/2008/layout/VerticalCurvedList"/>
    <dgm:cxn modelId="{ADC65C80-DEA5-4F04-BE29-82E2E5F7A5A6}" type="presParOf" srcId="{B3B0C400-11B0-4B95-88B3-B2985601ADD7}" destId="{DD0DCD80-EC36-4F32-BAC3-F1CF74F78EC0}" srcOrd="2" destOrd="0" presId="urn:microsoft.com/office/officeart/2008/layout/VerticalCurvedList"/>
    <dgm:cxn modelId="{B1246AD6-2EFC-43CD-A9EC-2DF5710F260E}" type="presParOf" srcId="{DD0DCD80-EC36-4F32-BAC3-F1CF74F78EC0}" destId="{E1355227-0A87-420B-B705-39B360477885}" srcOrd="0" destOrd="0" presId="urn:microsoft.com/office/officeart/2008/layout/VerticalCurvedList"/>
    <dgm:cxn modelId="{3642E684-BAE9-485A-B778-166AE89B1886}" type="presParOf" srcId="{B3B0C400-11B0-4B95-88B3-B2985601ADD7}" destId="{ED182E31-27B2-46EF-875A-597FEC28667D}" srcOrd="3" destOrd="0" presId="urn:microsoft.com/office/officeart/2008/layout/VerticalCurvedList"/>
    <dgm:cxn modelId="{9AD50C5B-329E-4514-A8E7-EA822A53CC02}" type="presParOf" srcId="{B3B0C400-11B0-4B95-88B3-B2985601ADD7}" destId="{E824EEDB-14AC-4975-8711-28F30BEC0B5A}" srcOrd="4" destOrd="0" presId="urn:microsoft.com/office/officeart/2008/layout/VerticalCurvedList"/>
    <dgm:cxn modelId="{58E1EBDB-6D93-4D4C-A998-BEA07B3E0881}" type="presParOf" srcId="{E824EEDB-14AC-4975-8711-28F30BEC0B5A}" destId="{D3D50C3A-91B6-43C5-90AD-C0E4C864B4E7}" srcOrd="0" destOrd="0" presId="urn:microsoft.com/office/officeart/2008/layout/VerticalCurvedList"/>
    <dgm:cxn modelId="{EBFBB735-D752-442E-80CC-C4D350D58B1A}" type="presParOf" srcId="{B3B0C400-11B0-4B95-88B3-B2985601ADD7}" destId="{E5CDFBFD-A16E-42DE-99A1-4A528C10CA04}" srcOrd="5" destOrd="0" presId="urn:microsoft.com/office/officeart/2008/layout/VerticalCurvedList"/>
    <dgm:cxn modelId="{255A9C3B-E9B6-488E-A61E-3CE59C4F528F}" type="presParOf" srcId="{B3B0C400-11B0-4B95-88B3-B2985601ADD7}" destId="{47AE76F8-97A1-4181-BAD4-8E0CFD182EB8}" srcOrd="6" destOrd="0" presId="urn:microsoft.com/office/officeart/2008/layout/VerticalCurvedList"/>
    <dgm:cxn modelId="{7AE37048-8269-4BA6-A361-458ED489AC96}" type="presParOf" srcId="{47AE76F8-97A1-4181-BAD4-8E0CFD182EB8}" destId="{540B3159-76A2-488A-A393-657FB03E8F4E}" srcOrd="0" destOrd="0" presId="urn:microsoft.com/office/officeart/2008/layout/VerticalCurvedList"/>
    <dgm:cxn modelId="{378D7ECC-B4B1-428B-ADD4-12680A0D9766}" type="presParOf" srcId="{B3B0C400-11B0-4B95-88B3-B2985601ADD7}" destId="{5CBD975E-F18F-4BBC-9FCB-0C263FA07D0D}" srcOrd="7" destOrd="0" presId="urn:microsoft.com/office/officeart/2008/layout/VerticalCurvedList"/>
    <dgm:cxn modelId="{8FBD4159-2F2D-4142-AE44-A5A48376A032}" type="presParOf" srcId="{B3B0C400-11B0-4B95-88B3-B2985601ADD7}" destId="{A1AE1568-6DF2-4133-B8EC-4E5E21D34E92}" srcOrd="8" destOrd="0" presId="urn:microsoft.com/office/officeart/2008/layout/VerticalCurvedList"/>
    <dgm:cxn modelId="{4135C04C-4FCE-4745-A4EA-024529985B3C}" type="presParOf" srcId="{A1AE1568-6DF2-4133-B8EC-4E5E21D34E92}" destId="{F66DA552-20E7-4CC8-9647-DA8AE89E98B2}" srcOrd="0" destOrd="0" presId="urn:microsoft.com/office/officeart/2008/layout/VerticalCurve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6FFF8E-5977-4B05-86F9-68437937C161}">
      <dsp:nvSpPr>
        <dsp:cNvPr id="0" name=""/>
        <dsp:cNvSpPr/>
      </dsp:nvSpPr>
      <dsp:spPr>
        <a:xfrm>
          <a:off x="0" y="3037"/>
          <a:ext cx="8229600" cy="1482974"/>
        </a:xfrm>
        <a:prstGeom prst="round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100000"/>
            </a:lnSpc>
            <a:spcBef>
              <a:spcPct val="0"/>
            </a:spcBef>
            <a:spcAft>
              <a:spcPct val="35000"/>
            </a:spcAft>
          </a:pPr>
          <a:r>
            <a:rPr lang="en-US" sz="2000" b="1" kern="1200" dirty="0" smtClean="0"/>
            <a:t>Pregnancy Discrimination Act (“PDA”) </a:t>
          </a:r>
          <a:r>
            <a:rPr lang="en-US" sz="2000" kern="1200" dirty="0" smtClean="0"/>
            <a:t>– enacted in 1978 to make clear that discrimination based on pregnancy, child birth, or related medical conditions is a form of sex discrimination prohibited by Title VII.</a:t>
          </a:r>
          <a:endParaRPr lang="en-US" sz="2000" kern="1200" dirty="0"/>
        </a:p>
      </dsp:txBody>
      <dsp:txXfrm>
        <a:off x="72393" y="75430"/>
        <a:ext cx="8084814" cy="1338188"/>
      </dsp:txXfrm>
    </dsp:sp>
    <dsp:sp modelId="{F1779935-E5CF-4673-86E5-BB515C328CAD}">
      <dsp:nvSpPr>
        <dsp:cNvPr id="0" name=""/>
        <dsp:cNvSpPr/>
      </dsp:nvSpPr>
      <dsp:spPr>
        <a:xfrm>
          <a:off x="0" y="1581283"/>
          <a:ext cx="8229600" cy="1482974"/>
        </a:xfrm>
        <a:prstGeom prst="roundRect">
          <a:avLst/>
        </a:prstGeom>
        <a:solidFill>
          <a:schemeClr val="accent3"/>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b="1" kern="1200" dirty="0" smtClean="0"/>
            <a:t>Fundamental Requirements</a:t>
          </a:r>
          <a:r>
            <a:rPr lang="en-US" sz="2000" u="none" kern="1200" dirty="0" smtClean="0"/>
            <a:t>:</a:t>
          </a:r>
          <a:r>
            <a:rPr lang="en-US" sz="2000" u="sng" kern="1200" dirty="0" smtClean="0"/>
            <a:t> </a:t>
          </a:r>
          <a:endParaRPr lang="en-US" sz="2000" kern="1200" dirty="0"/>
        </a:p>
      </dsp:txBody>
      <dsp:txXfrm>
        <a:off x="72393" y="1653676"/>
        <a:ext cx="8084814" cy="1338188"/>
      </dsp:txXfrm>
    </dsp:sp>
    <dsp:sp modelId="{908F752F-8B3E-44F0-88DA-5BA632C6C349}">
      <dsp:nvSpPr>
        <dsp:cNvPr id="0" name=""/>
        <dsp:cNvSpPr/>
      </dsp:nvSpPr>
      <dsp:spPr>
        <a:xfrm>
          <a:off x="0" y="3159224"/>
          <a:ext cx="8229600" cy="14127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2860" rIns="128016" bIns="22860" numCol="1" spcCol="1270" anchor="t" anchorCtr="0">
          <a:noAutofit/>
        </a:bodyPr>
        <a:lstStyle/>
        <a:p>
          <a:pPr marL="171450" lvl="1" indent="-171450" algn="l" defTabSz="800100" rtl="0">
            <a:lnSpc>
              <a:spcPct val="100000"/>
            </a:lnSpc>
            <a:spcBef>
              <a:spcPct val="0"/>
            </a:spcBef>
            <a:spcAft>
              <a:spcPct val="20000"/>
            </a:spcAft>
            <a:buChar char="••"/>
          </a:pPr>
          <a:r>
            <a:rPr lang="en-US" sz="1800" kern="1200" dirty="0" smtClean="0"/>
            <a:t>Prohibits an employer from discriminating against an employee on the basis of pregnancy, childbirth, or related medical condition;  </a:t>
          </a:r>
          <a:r>
            <a:rPr lang="en-US" sz="1800" b="1" kern="1200" dirty="0" smtClean="0">
              <a:solidFill>
                <a:schemeClr val="accent1"/>
              </a:solidFill>
            </a:rPr>
            <a:t>AND</a:t>
          </a:r>
          <a:r>
            <a:rPr lang="en-US" sz="1800" kern="1200" dirty="0" smtClean="0"/>
            <a:t> </a:t>
          </a:r>
          <a:endParaRPr lang="en-US" sz="1800" kern="1200" dirty="0"/>
        </a:p>
        <a:p>
          <a:pPr marL="171450" lvl="1" indent="-171450" algn="l" defTabSz="800100" rtl="0">
            <a:lnSpc>
              <a:spcPct val="100000"/>
            </a:lnSpc>
            <a:spcBef>
              <a:spcPct val="0"/>
            </a:spcBef>
            <a:spcAft>
              <a:spcPct val="20000"/>
            </a:spcAft>
            <a:buChar char="••"/>
          </a:pPr>
          <a:r>
            <a:rPr lang="en-US" sz="1800" kern="1200" dirty="0" smtClean="0"/>
            <a:t>Women affected by pregnancy, childbirth, or related medical conditions must be treated the </a:t>
          </a:r>
          <a:r>
            <a:rPr lang="en-US" sz="1800" i="1" kern="1200" dirty="0" smtClean="0"/>
            <a:t>same as other persons not so affected but similar in their ability to work</a:t>
          </a:r>
          <a:r>
            <a:rPr lang="en-US" sz="1800" kern="1200" dirty="0" smtClean="0"/>
            <a:t>. </a:t>
          </a:r>
          <a:endParaRPr lang="en-US" sz="1800" kern="1200" dirty="0"/>
        </a:p>
      </dsp:txBody>
      <dsp:txXfrm>
        <a:off x="0" y="3159224"/>
        <a:ext cx="8229600" cy="14127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523F4B-70C1-44A4-8617-40E41003521F}">
      <dsp:nvSpPr>
        <dsp:cNvPr id="0" name=""/>
        <dsp:cNvSpPr/>
      </dsp:nvSpPr>
      <dsp:spPr>
        <a:xfrm>
          <a:off x="608580" y="1183"/>
          <a:ext cx="3339256" cy="2003553"/>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kern="1200" dirty="0" smtClean="0"/>
            <a:t>In 1997, 3,900 EEOC Charges were filed alleging pregnancy discrimination. </a:t>
          </a:r>
          <a:endParaRPr lang="en-US" sz="2500" kern="1200" dirty="0"/>
        </a:p>
      </dsp:txBody>
      <dsp:txXfrm>
        <a:off x="608580" y="1183"/>
        <a:ext cx="3339256" cy="2003553"/>
      </dsp:txXfrm>
    </dsp:sp>
    <dsp:sp modelId="{03F594CD-8C45-42D2-8A19-1B1EA704CB6E}">
      <dsp:nvSpPr>
        <dsp:cNvPr id="0" name=""/>
        <dsp:cNvSpPr/>
      </dsp:nvSpPr>
      <dsp:spPr>
        <a:xfrm>
          <a:off x="4281762" y="1183"/>
          <a:ext cx="3339256" cy="2003553"/>
        </a:xfrm>
        <a:prstGeom prst="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kern="1200" dirty="0" smtClean="0"/>
            <a:t>In 2013, 5,342 EEOC Charges were filed. </a:t>
          </a:r>
          <a:endParaRPr lang="en-US" sz="2500" kern="1200" dirty="0"/>
        </a:p>
      </dsp:txBody>
      <dsp:txXfrm>
        <a:off x="4281762" y="1183"/>
        <a:ext cx="3339256" cy="2003553"/>
      </dsp:txXfrm>
    </dsp:sp>
    <dsp:sp modelId="{F432D8F2-6375-4EF2-95AE-19EB880A0A81}">
      <dsp:nvSpPr>
        <dsp:cNvPr id="0" name=""/>
        <dsp:cNvSpPr/>
      </dsp:nvSpPr>
      <dsp:spPr>
        <a:xfrm>
          <a:off x="2445171" y="2338662"/>
          <a:ext cx="3339256" cy="2003553"/>
        </a:xfrm>
        <a:prstGeom prst="rect">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kern="1200" dirty="0" smtClean="0"/>
            <a:t>With an increasing number of charges, on July 14, 2014, the EEOC issued guidance on the PDA. </a:t>
          </a:r>
          <a:endParaRPr lang="en-US" sz="2500" kern="1200" dirty="0"/>
        </a:p>
      </dsp:txBody>
      <dsp:txXfrm>
        <a:off x="2445171" y="2338662"/>
        <a:ext cx="3339256" cy="20035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1E266B-F286-46FB-AC93-6366D9EBDD52}">
      <dsp:nvSpPr>
        <dsp:cNvPr id="0" name=""/>
        <dsp:cNvSpPr/>
      </dsp:nvSpPr>
      <dsp:spPr>
        <a:xfrm>
          <a:off x="0" y="1243743"/>
          <a:ext cx="8229600" cy="281531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1353820" rIns="638708" bIns="142240" numCol="1" spcCol="1270" anchor="t" anchorCtr="0">
          <a:noAutofit/>
        </a:bodyPr>
        <a:lstStyle/>
        <a:p>
          <a:pPr marL="228600" lvl="1" indent="-228600" algn="l" defTabSz="889000" rtl="0">
            <a:lnSpc>
              <a:spcPct val="100000"/>
            </a:lnSpc>
            <a:spcBef>
              <a:spcPct val="0"/>
            </a:spcBef>
            <a:spcAft>
              <a:spcPct val="15000"/>
            </a:spcAft>
            <a:buChar char="••"/>
          </a:pPr>
          <a:r>
            <a:rPr lang="en-US" sz="2000" kern="1200" dirty="0" smtClean="0"/>
            <a:t>Current Pregnancy </a:t>
          </a:r>
          <a:endParaRPr lang="en-US" sz="2000" kern="1200" dirty="0"/>
        </a:p>
        <a:p>
          <a:pPr marL="228600" lvl="1" indent="-228600" algn="l" defTabSz="889000" rtl="0">
            <a:lnSpc>
              <a:spcPct val="100000"/>
            </a:lnSpc>
            <a:spcBef>
              <a:spcPct val="0"/>
            </a:spcBef>
            <a:spcAft>
              <a:spcPct val="15000"/>
            </a:spcAft>
            <a:buChar char="••"/>
          </a:pPr>
          <a:r>
            <a:rPr lang="en-US" sz="2000" kern="1200" dirty="0" smtClean="0"/>
            <a:t>Past Pregnancy </a:t>
          </a:r>
          <a:endParaRPr lang="en-US" sz="2000" kern="1200" dirty="0"/>
        </a:p>
        <a:p>
          <a:pPr marL="228600" lvl="1" indent="-228600" algn="l" defTabSz="889000" rtl="0">
            <a:lnSpc>
              <a:spcPct val="100000"/>
            </a:lnSpc>
            <a:spcBef>
              <a:spcPct val="0"/>
            </a:spcBef>
            <a:spcAft>
              <a:spcPct val="15000"/>
            </a:spcAft>
            <a:buChar char="••"/>
          </a:pPr>
          <a:r>
            <a:rPr lang="en-US" sz="2000" kern="1200" dirty="0" smtClean="0"/>
            <a:t>Potential or Intended Pregnancy </a:t>
          </a:r>
          <a:endParaRPr lang="en-US" sz="2000" kern="1200" dirty="0"/>
        </a:p>
        <a:p>
          <a:pPr marL="228600" lvl="1" indent="-228600" algn="l" defTabSz="889000" rtl="0">
            <a:lnSpc>
              <a:spcPct val="100000"/>
            </a:lnSpc>
            <a:spcBef>
              <a:spcPct val="0"/>
            </a:spcBef>
            <a:spcAft>
              <a:spcPct val="15000"/>
            </a:spcAft>
            <a:buChar char="••"/>
          </a:pPr>
          <a:r>
            <a:rPr lang="en-US" sz="2000" kern="1200" dirty="0" smtClean="0"/>
            <a:t>Medical Conditions Related to Pregnancy or Childbirth</a:t>
          </a:r>
          <a:endParaRPr lang="en-US" sz="2000" kern="1200" dirty="0"/>
        </a:p>
      </dsp:txBody>
      <dsp:txXfrm>
        <a:off x="0" y="1243743"/>
        <a:ext cx="8229600" cy="2815312"/>
      </dsp:txXfrm>
    </dsp:sp>
    <dsp:sp modelId="{FA979E40-8D7F-413C-A1CA-FC95183B6FDB}">
      <dsp:nvSpPr>
        <dsp:cNvPr id="0" name=""/>
        <dsp:cNvSpPr/>
      </dsp:nvSpPr>
      <dsp:spPr>
        <a:xfrm>
          <a:off x="411480" y="284343"/>
          <a:ext cx="5760720" cy="1918800"/>
        </a:xfrm>
        <a:prstGeom prst="round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17742" tIns="0" rIns="217742" bIns="0" numCol="1" spcCol="1270" anchor="ctr" anchorCtr="0">
          <a:noAutofit/>
        </a:bodyPr>
        <a:lstStyle/>
        <a:p>
          <a:pPr lvl="0" algn="l" defTabSz="1244600" rtl="0">
            <a:lnSpc>
              <a:spcPct val="100000"/>
            </a:lnSpc>
            <a:spcBef>
              <a:spcPct val="0"/>
            </a:spcBef>
            <a:spcAft>
              <a:spcPct val="35000"/>
            </a:spcAft>
          </a:pPr>
          <a:r>
            <a:rPr lang="en-US" sz="2800" b="1" kern="1200" dirty="0" smtClean="0"/>
            <a:t>Title VII as amended by the PDA, prohibits discrimination based on the following: </a:t>
          </a:r>
          <a:endParaRPr lang="en-US" sz="2800" kern="1200" dirty="0"/>
        </a:p>
      </dsp:txBody>
      <dsp:txXfrm>
        <a:off x="505148" y="378011"/>
        <a:ext cx="5573384" cy="17314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4AE48F-28C8-46A8-B765-7B104D6C3846}">
      <dsp:nvSpPr>
        <dsp:cNvPr id="0" name=""/>
        <dsp:cNvSpPr/>
      </dsp:nvSpPr>
      <dsp:spPr>
        <a:xfrm>
          <a:off x="7233" y="46900"/>
          <a:ext cx="2161877" cy="2877999"/>
        </a:xfrm>
        <a:prstGeom prst="roundRect">
          <a:avLst>
            <a:gd name="adj" fmla="val 10000"/>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100000"/>
            </a:lnSpc>
            <a:spcBef>
              <a:spcPct val="0"/>
            </a:spcBef>
            <a:spcAft>
              <a:spcPct val="35000"/>
            </a:spcAft>
          </a:pPr>
          <a:r>
            <a:rPr lang="en-US" sz="1600" kern="1200" dirty="0" smtClean="0"/>
            <a:t>Discrimination occurs when an employer refuses to hire, fires, or takes any other adverse action against a woman because she is pregnant, without regard to her ability to perform the duties of the job. </a:t>
          </a:r>
          <a:endParaRPr lang="en-US" sz="1600" kern="1200" dirty="0"/>
        </a:p>
      </dsp:txBody>
      <dsp:txXfrm>
        <a:off x="70552" y="110219"/>
        <a:ext cx="2035239" cy="2751361"/>
      </dsp:txXfrm>
    </dsp:sp>
    <dsp:sp modelId="{6857C261-7F4B-422B-AB58-0CF6B59154BD}">
      <dsp:nvSpPr>
        <dsp:cNvPr id="0" name=""/>
        <dsp:cNvSpPr/>
      </dsp:nvSpPr>
      <dsp:spPr>
        <a:xfrm>
          <a:off x="2385298" y="1217827"/>
          <a:ext cx="458317" cy="536145"/>
        </a:xfrm>
        <a:prstGeom prst="rightArrow">
          <a:avLst>
            <a:gd name="adj1" fmla="val 60000"/>
            <a:gd name="adj2" fmla="val 50000"/>
          </a:avLst>
        </a:prstGeom>
        <a:solidFill>
          <a:schemeClr val="accent2">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dirty="0"/>
        </a:p>
      </dsp:txBody>
      <dsp:txXfrm>
        <a:off x="2385298" y="1325056"/>
        <a:ext cx="320822" cy="321687"/>
      </dsp:txXfrm>
    </dsp:sp>
    <dsp:sp modelId="{D29BF706-B04C-486B-B9B5-7862BF61EC3F}">
      <dsp:nvSpPr>
        <dsp:cNvPr id="0" name=""/>
        <dsp:cNvSpPr/>
      </dsp:nvSpPr>
      <dsp:spPr>
        <a:xfrm>
          <a:off x="3033861" y="46900"/>
          <a:ext cx="2161877" cy="2877999"/>
        </a:xfrm>
        <a:prstGeom prst="roundRect">
          <a:avLst>
            <a:gd name="adj" fmla="val 10000"/>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100000"/>
            </a:lnSpc>
            <a:spcBef>
              <a:spcPct val="0"/>
            </a:spcBef>
            <a:spcAft>
              <a:spcPct val="35000"/>
            </a:spcAft>
          </a:pPr>
          <a:r>
            <a:rPr lang="en-US" sz="1600" kern="1200" dirty="0" smtClean="0"/>
            <a:t>Critical Inquiry – Employer’s Knowledge of Pregnancy </a:t>
          </a:r>
          <a:endParaRPr lang="en-US" sz="1600" kern="1200" dirty="0"/>
        </a:p>
      </dsp:txBody>
      <dsp:txXfrm>
        <a:off x="3097180" y="110219"/>
        <a:ext cx="2035239" cy="2751361"/>
      </dsp:txXfrm>
    </dsp:sp>
    <dsp:sp modelId="{B7B4DAD9-D6E2-4350-A923-33C930626419}">
      <dsp:nvSpPr>
        <dsp:cNvPr id="0" name=""/>
        <dsp:cNvSpPr/>
      </dsp:nvSpPr>
      <dsp:spPr>
        <a:xfrm>
          <a:off x="5411926" y="1217827"/>
          <a:ext cx="458317" cy="536145"/>
        </a:xfrm>
        <a:prstGeom prst="rightArrow">
          <a:avLst>
            <a:gd name="adj1" fmla="val 60000"/>
            <a:gd name="adj2" fmla="val 50000"/>
          </a:avLst>
        </a:prstGeom>
        <a:solidFill>
          <a:schemeClr val="accent3">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dirty="0"/>
        </a:p>
      </dsp:txBody>
      <dsp:txXfrm>
        <a:off x="5411926" y="1325056"/>
        <a:ext cx="320822" cy="321687"/>
      </dsp:txXfrm>
    </dsp:sp>
    <dsp:sp modelId="{F90BADFA-FA51-46AB-B25C-8B3FA680C7A7}">
      <dsp:nvSpPr>
        <dsp:cNvPr id="0" name=""/>
        <dsp:cNvSpPr/>
      </dsp:nvSpPr>
      <dsp:spPr>
        <a:xfrm>
          <a:off x="6060489" y="46900"/>
          <a:ext cx="2161877" cy="2877999"/>
        </a:xfrm>
        <a:prstGeom prst="roundRect">
          <a:avLst>
            <a:gd name="adj" fmla="val 10000"/>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100000"/>
            </a:lnSpc>
            <a:spcBef>
              <a:spcPct val="0"/>
            </a:spcBef>
            <a:spcAft>
              <a:spcPct val="35000"/>
            </a:spcAft>
          </a:pPr>
          <a:r>
            <a:rPr lang="en-US" sz="1600" kern="1200" dirty="0" smtClean="0"/>
            <a:t>No Liability When No Knowledge of Pregnancy</a:t>
          </a:r>
          <a:endParaRPr lang="en-US" sz="1600" kern="1200" dirty="0"/>
        </a:p>
      </dsp:txBody>
      <dsp:txXfrm>
        <a:off x="6123808" y="110219"/>
        <a:ext cx="2035239" cy="275136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E58277-80B5-4C00-8D31-53DCCDFC8926}">
      <dsp:nvSpPr>
        <dsp:cNvPr id="0" name=""/>
        <dsp:cNvSpPr/>
      </dsp:nvSpPr>
      <dsp:spPr>
        <a:xfrm>
          <a:off x="-5255288" y="-804890"/>
          <a:ext cx="6257980" cy="6257980"/>
        </a:xfrm>
        <a:prstGeom prst="blockArc">
          <a:avLst>
            <a:gd name="adj1" fmla="val 18900000"/>
            <a:gd name="adj2" fmla="val 2700000"/>
            <a:gd name="adj3" fmla="val 345"/>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F7830C6-053C-4F56-983C-DBB44EAA2E21}">
      <dsp:nvSpPr>
        <dsp:cNvPr id="0" name=""/>
        <dsp:cNvSpPr/>
      </dsp:nvSpPr>
      <dsp:spPr>
        <a:xfrm>
          <a:off x="524978" y="357353"/>
          <a:ext cx="7640208" cy="715079"/>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67594" tIns="35560" rIns="35560" bIns="35560" numCol="1" spcCol="1270" anchor="ctr" anchorCtr="0">
          <a:noAutofit/>
        </a:bodyPr>
        <a:lstStyle/>
        <a:p>
          <a:pPr lvl="0" algn="l" defTabSz="622300" rtl="0">
            <a:lnSpc>
              <a:spcPct val="100000"/>
            </a:lnSpc>
            <a:spcBef>
              <a:spcPct val="0"/>
            </a:spcBef>
            <a:spcAft>
              <a:spcPct val="35000"/>
            </a:spcAft>
          </a:pPr>
          <a:r>
            <a:rPr lang="en-US" sz="1400" kern="1200" dirty="0" smtClean="0"/>
            <a:t>PDA does NOT restrict claims to those based on current pregnancy. </a:t>
          </a:r>
          <a:endParaRPr lang="en-US" sz="1400" kern="1200" dirty="0"/>
        </a:p>
      </dsp:txBody>
      <dsp:txXfrm>
        <a:off x="524978" y="357353"/>
        <a:ext cx="7640208" cy="715079"/>
      </dsp:txXfrm>
    </dsp:sp>
    <dsp:sp modelId="{46B456E6-5ECD-449A-B33B-1347D972D202}">
      <dsp:nvSpPr>
        <dsp:cNvPr id="0" name=""/>
        <dsp:cNvSpPr/>
      </dsp:nvSpPr>
      <dsp:spPr>
        <a:xfrm>
          <a:off x="78053" y="267968"/>
          <a:ext cx="893848" cy="893848"/>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E04A7A4-E4FA-4241-A8B0-5636BD9110D3}">
      <dsp:nvSpPr>
        <dsp:cNvPr id="0" name=""/>
        <dsp:cNvSpPr/>
      </dsp:nvSpPr>
      <dsp:spPr>
        <a:xfrm>
          <a:off x="934949" y="1430158"/>
          <a:ext cx="7230237" cy="715079"/>
        </a:xfrm>
        <a:prstGeom prst="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67594" tIns="35560" rIns="35560" bIns="35560" numCol="1" spcCol="1270" anchor="ctr" anchorCtr="0">
          <a:noAutofit/>
        </a:bodyPr>
        <a:lstStyle/>
        <a:p>
          <a:pPr lvl="0" algn="l" defTabSz="622300" rtl="0">
            <a:lnSpc>
              <a:spcPct val="100000"/>
            </a:lnSpc>
            <a:spcBef>
              <a:spcPct val="0"/>
            </a:spcBef>
            <a:spcAft>
              <a:spcPct val="35000"/>
            </a:spcAft>
          </a:pPr>
          <a:r>
            <a:rPr lang="en-US" sz="1400" kern="1200" dirty="0" smtClean="0"/>
            <a:t>A causal connection between a claimant’s past pregnancy and the challenged action more likely will be found if there is close timing between the two. </a:t>
          </a:r>
          <a:endParaRPr lang="en-US" sz="1400" kern="1200" dirty="0"/>
        </a:p>
      </dsp:txBody>
      <dsp:txXfrm>
        <a:off x="934949" y="1430158"/>
        <a:ext cx="7230237" cy="715079"/>
      </dsp:txXfrm>
    </dsp:sp>
    <dsp:sp modelId="{0950BF87-B60A-45AA-99B5-C872BF59E58B}">
      <dsp:nvSpPr>
        <dsp:cNvPr id="0" name=""/>
        <dsp:cNvSpPr/>
      </dsp:nvSpPr>
      <dsp:spPr>
        <a:xfrm>
          <a:off x="488025" y="1340773"/>
          <a:ext cx="893848" cy="893848"/>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231BFBE-871F-4FAA-9223-DBB023ACCD12}">
      <dsp:nvSpPr>
        <dsp:cNvPr id="0" name=""/>
        <dsp:cNvSpPr/>
      </dsp:nvSpPr>
      <dsp:spPr>
        <a:xfrm>
          <a:off x="934949" y="2502962"/>
          <a:ext cx="7230237" cy="715079"/>
        </a:xfrm>
        <a:prstGeom prst="rect">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67594" tIns="35560" rIns="35560" bIns="35560" numCol="1" spcCol="1270" anchor="ctr" anchorCtr="0">
          <a:noAutofit/>
        </a:bodyPr>
        <a:lstStyle/>
        <a:p>
          <a:pPr lvl="0" algn="l" defTabSz="622300" rtl="0">
            <a:lnSpc>
              <a:spcPct val="100000"/>
            </a:lnSpc>
            <a:spcBef>
              <a:spcPct val="0"/>
            </a:spcBef>
            <a:spcAft>
              <a:spcPct val="35000"/>
            </a:spcAft>
          </a:pPr>
          <a:r>
            <a:rPr lang="en-US" sz="1400" kern="1200" dirty="0" smtClean="0"/>
            <a:t>Lack of close timing – Employers still are not in the clear. </a:t>
          </a:r>
          <a:endParaRPr lang="en-US" sz="1400" kern="1200" dirty="0"/>
        </a:p>
      </dsp:txBody>
      <dsp:txXfrm>
        <a:off x="934949" y="2502962"/>
        <a:ext cx="7230237" cy="715079"/>
      </dsp:txXfrm>
    </dsp:sp>
    <dsp:sp modelId="{F91C11E0-A2AC-496D-9D8F-7A9A4D41F087}">
      <dsp:nvSpPr>
        <dsp:cNvPr id="0" name=""/>
        <dsp:cNvSpPr/>
      </dsp:nvSpPr>
      <dsp:spPr>
        <a:xfrm>
          <a:off x="488025" y="2413577"/>
          <a:ext cx="893848" cy="893848"/>
        </a:xfrm>
        <a:prstGeom prst="ellipse">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050C3AC-D506-46BC-AE02-81A31E0C4C55}">
      <dsp:nvSpPr>
        <dsp:cNvPr id="0" name=""/>
        <dsp:cNvSpPr/>
      </dsp:nvSpPr>
      <dsp:spPr>
        <a:xfrm>
          <a:off x="524978" y="3575767"/>
          <a:ext cx="7640208" cy="715079"/>
        </a:xfrm>
        <a:prstGeom prst="rect">
          <a:avLst/>
        </a:prstGeom>
        <a:solidFill>
          <a:schemeClr val="accent1"/>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67594" tIns="35560" rIns="35560" bIns="35560" numCol="1" spcCol="1270" anchor="ctr" anchorCtr="0">
          <a:noAutofit/>
        </a:bodyPr>
        <a:lstStyle/>
        <a:p>
          <a:pPr lvl="0" algn="l" defTabSz="622300" rtl="0">
            <a:lnSpc>
              <a:spcPct val="100000"/>
            </a:lnSpc>
            <a:spcBef>
              <a:spcPct val="0"/>
            </a:spcBef>
            <a:spcAft>
              <a:spcPct val="35000"/>
            </a:spcAft>
          </a:pPr>
          <a:r>
            <a:rPr lang="en-US" sz="1400" kern="1200" dirty="0" smtClean="0"/>
            <a:t>New Caregiver Responsibilities – Violation of Title VII may be established where there is evidence that the employee’s gender or another protected characteristic motivated the employer’s action. </a:t>
          </a:r>
          <a:endParaRPr lang="en-US" sz="1400" kern="1200" dirty="0"/>
        </a:p>
      </dsp:txBody>
      <dsp:txXfrm>
        <a:off x="524978" y="3575767"/>
        <a:ext cx="7640208" cy="715079"/>
      </dsp:txXfrm>
    </dsp:sp>
    <dsp:sp modelId="{3B6CA2DD-B55B-4A60-B067-91F9A64EA10E}">
      <dsp:nvSpPr>
        <dsp:cNvPr id="0" name=""/>
        <dsp:cNvSpPr/>
      </dsp:nvSpPr>
      <dsp:spPr>
        <a:xfrm>
          <a:off x="78053" y="3486382"/>
          <a:ext cx="893848" cy="893848"/>
        </a:xfrm>
        <a:prstGeom prst="ellipse">
          <a:avLst/>
        </a:prstGeom>
        <a:solidFill>
          <a:schemeClr val="lt1">
            <a:hueOff val="0"/>
            <a:satOff val="0"/>
            <a:lumOff val="0"/>
            <a:alphaOff val="0"/>
          </a:schemeClr>
        </a:solidFill>
        <a:ln w="25400" cap="flat" cmpd="sng" algn="ctr">
          <a:solidFill>
            <a:schemeClr val="accent1"/>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2">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4">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5">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6">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7.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180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970938" y="0"/>
            <a:ext cx="3037840" cy="461804"/>
          </a:xfrm>
          <a:prstGeom prst="rect">
            <a:avLst/>
          </a:prstGeom>
        </p:spPr>
        <p:txBody>
          <a:bodyPr vert="horz" lIns="91440" tIns="45720" rIns="91440" bIns="45720" rtlCol="0"/>
          <a:lstStyle>
            <a:lvl1pPr algn="r">
              <a:defRPr sz="1200"/>
            </a:lvl1pPr>
          </a:lstStyle>
          <a:p>
            <a:fld id="{6F12D76E-7694-4382-B4EC-0ACCC67AF105}" type="datetimeFigureOut">
              <a:rPr lang="en-US" smtClean="0"/>
              <a:pPr/>
              <a:t>5/3/2015</a:t>
            </a:fld>
            <a:endParaRPr lang="en-US" dirty="0"/>
          </a:p>
        </p:txBody>
      </p:sp>
      <p:sp>
        <p:nvSpPr>
          <p:cNvPr id="4" name="Footer Placeholder 3"/>
          <p:cNvSpPr>
            <a:spLocks noGrp="1"/>
          </p:cNvSpPr>
          <p:nvPr>
            <p:ph type="ftr" sz="quarter" idx="2"/>
          </p:nvPr>
        </p:nvSpPr>
        <p:spPr>
          <a:xfrm>
            <a:off x="0" y="8772669"/>
            <a:ext cx="3037840" cy="461804"/>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772669"/>
            <a:ext cx="3037840" cy="461804"/>
          </a:xfrm>
          <a:prstGeom prst="rect">
            <a:avLst/>
          </a:prstGeom>
        </p:spPr>
        <p:txBody>
          <a:bodyPr vert="horz" lIns="91440" tIns="45720" rIns="91440" bIns="45720" rtlCol="0" anchor="b"/>
          <a:lstStyle>
            <a:lvl1pPr algn="r">
              <a:defRPr sz="1200"/>
            </a:lvl1pPr>
          </a:lstStyle>
          <a:p>
            <a:fld id="{F175972E-7E99-4F0E-93CD-36283B928FAB}" type="slidenum">
              <a:rPr lang="en-US" smtClean="0"/>
              <a:pPr/>
              <a:t>‹#›</a:t>
            </a:fld>
            <a:endParaRPr lang="en-US" dirty="0"/>
          </a:p>
        </p:txBody>
      </p:sp>
    </p:spTree>
    <p:extLst>
      <p:ext uri="{BB962C8B-B14F-4D97-AF65-F5344CB8AC3E}">
        <p14:creationId xmlns:p14="http://schemas.microsoft.com/office/powerpoint/2010/main" xmlns="" val="39728699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180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0938" y="0"/>
            <a:ext cx="3037840" cy="461804"/>
          </a:xfrm>
          <a:prstGeom prst="rect">
            <a:avLst/>
          </a:prstGeom>
        </p:spPr>
        <p:txBody>
          <a:bodyPr vert="horz" lIns="91440" tIns="45720" rIns="91440" bIns="45720" rtlCol="0"/>
          <a:lstStyle>
            <a:lvl1pPr algn="r">
              <a:defRPr sz="1200"/>
            </a:lvl1pPr>
          </a:lstStyle>
          <a:p>
            <a:fld id="{6E92EE8A-0691-4DCA-B3DB-5EE4946E3098}" type="datetimeFigureOut">
              <a:rPr lang="en-US" smtClean="0"/>
              <a:pPr/>
              <a:t>5/3/2015</a:t>
            </a:fld>
            <a:endParaRPr lang="en-US" dirty="0"/>
          </a:p>
        </p:txBody>
      </p:sp>
      <p:sp>
        <p:nvSpPr>
          <p:cNvPr id="4" name="Slide Image Placeholder 3"/>
          <p:cNvSpPr>
            <a:spLocks noGrp="1" noRot="1" noChangeAspect="1"/>
          </p:cNvSpPr>
          <p:nvPr>
            <p:ph type="sldImg" idx="2"/>
          </p:nvPr>
        </p:nvSpPr>
        <p:spPr>
          <a:xfrm>
            <a:off x="1195388" y="692150"/>
            <a:ext cx="4619625" cy="34639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040" y="4387136"/>
            <a:ext cx="5608320" cy="415623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772669"/>
            <a:ext cx="3037840" cy="461804"/>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772669"/>
            <a:ext cx="3037840" cy="461804"/>
          </a:xfrm>
          <a:prstGeom prst="rect">
            <a:avLst/>
          </a:prstGeom>
        </p:spPr>
        <p:txBody>
          <a:bodyPr vert="horz" lIns="91440" tIns="45720" rIns="91440" bIns="45720" rtlCol="0" anchor="b"/>
          <a:lstStyle>
            <a:lvl1pPr algn="r">
              <a:defRPr sz="1200"/>
            </a:lvl1pPr>
          </a:lstStyle>
          <a:p>
            <a:fld id="{4E122863-5684-41A4-AEF4-9D285284D4A1}" type="slidenum">
              <a:rPr lang="en-US" smtClean="0"/>
              <a:pPr/>
              <a:t>‹#›</a:t>
            </a:fld>
            <a:endParaRPr lang="en-US" dirty="0"/>
          </a:p>
        </p:txBody>
      </p:sp>
    </p:spTree>
    <p:extLst>
      <p:ext uri="{BB962C8B-B14F-4D97-AF65-F5344CB8AC3E}">
        <p14:creationId xmlns:p14="http://schemas.microsoft.com/office/powerpoint/2010/main" xmlns="" val="1050833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1</a:t>
            </a:fld>
            <a:endParaRPr lang="en-US" dirty="0"/>
          </a:p>
        </p:txBody>
      </p:sp>
    </p:spTree>
    <p:extLst>
      <p:ext uri="{BB962C8B-B14F-4D97-AF65-F5344CB8AC3E}">
        <p14:creationId xmlns:p14="http://schemas.microsoft.com/office/powerpoint/2010/main" xmlns="" val="39735939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2</a:t>
            </a:fld>
            <a:endParaRPr lang="en-US" dirty="0"/>
          </a:p>
        </p:txBody>
      </p:sp>
    </p:spTree>
    <p:extLst>
      <p:ext uri="{BB962C8B-B14F-4D97-AF65-F5344CB8AC3E}">
        <p14:creationId xmlns:p14="http://schemas.microsoft.com/office/powerpoint/2010/main" xmlns="" val="4189327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3</a:t>
            </a:fld>
            <a:endParaRPr lang="en-US" dirty="0"/>
          </a:p>
        </p:txBody>
      </p:sp>
    </p:spTree>
    <p:extLst>
      <p:ext uri="{BB962C8B-B14F-4D97-AF65-F5344CB8AC3E}">
        <p14:creationId xmlns:p14="http://schemas.microsoft.com/office/powerpoint/2010/main" xmlns="" val="3870303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4</a:t>
            </a:fld>
            <a:endParaRPr lang="en-US" dirty="0"/>
          </a:p>
        </p:txBody>
      </p:sp>
    </p:spTree>
    <p:extLst>
      <p:ext uri="{BB962C8B-B14F-4D97-AF65-F5344CB8AC3E}">
        <p14:creationId xmlns:p14="http://schemas.microsoft.com/office/powerpoint/2010/main" xmlns="" val="1170391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5</a:t>
            </a:fld>
            <a:endParaRPr lang="en-US" dirty="0"/>
          </a:p>
        </p:txBody>
      </p:sp>
    </p:spTree>
    <p:extLst>
      <p:ext uri="{BB962C8B-B14F-4D97-AF65-F5344CB8AC3E}">
        <p14:creationId xmlns:p14="http://schemas.microsoft.com/office/powerpoint/2010/main" xmlns="" val="38947513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6</a:t>
            </a:fld>
            <a:endParaRPr lang="en-US" dirty="0"/>
          </a:p>
        </p:txBody>
      </p:sp>
    </p:spTree>
    <p:extLst>
      <p:ext uri="{BB962C8B-B14F-4D97-AF65-F5344CB8AC3E}">
        <p14:creationId xmlns:p14="http://schemas.microsoft.com/office/powerpoint/2010/main" xmlns="" val="3232954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7</a:t>
            </a:fld>
            <a:endParaRPr lang="en-US" dirty="0"/>
          </a:p>
        </p:txBody>
      </p:sp>
    </p:spTree>
    <p:extLst>
      <p:ext uri="{BB962C8B-B14F-4D97-AF65-F5344CB8AC3E}">
        <p14:creationId xmlns:p14="http://schemas.microsoft.com/office/powerpoint/2010/main" xmlns="" val="40911231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8</a:t>
            </a:fld>
            <a:endParaRPr lang="en-US" dirty="0"/>
          </a:p>
        </p:txBody>
      </p:sp>
    </p:spTree>
    <p:extLst>
      <p:ext uri="{BB962C8B-B14F-4D97-AF65-F5344CB8AC3E}">
        <p14:creationId xmlns:p14="http://schemas.microsoft.com/office/powerpoint/2010/main" xmlns="" val="20513363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9</a:t>
            </a:fld>
            <a:endParaRPr lang="en-US" dirty="0"/>
          </a:p>
        </p:txBody>
      </p:sp>
    </p:spTree>
    <p:extLst>
      <p:ext uri="{BB962C8B-B14F-4D97-AF65-F5344CB8AC3E}">
        <p14:creationId xmlns:p14="http://schemas.microsoft.com/office/powerpoint/2010/main" xmlns="" val="10256546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10</a:t>
            </a:fld>
            <a:endParaRPr lang="en-US" dirty="0"/>
          </a:p>
        </p:txBody>
      </p:sp>
    </p:spTree>
    <p:extLst>
      <p:ext uri="{BB962C8B-B14F-4D97-AF65-F5344CB8AC3E}">
        <p14:creationId xmlns:p14="http://schemas.microsoft.com/office/powerpoint/2010/main" xmlns="" val="527600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11</a:t>
            </a:fld>
            <a:endParaRPr lang="en-US" dirty="0"/>
          </a:p>
        </p:txBody>
      </p:sp>
    </p:spTree>
    <p:extLst>
      <p:ext uri="{BB962C8B-B14F-4D97-AF65-F5344CB8AC3E}">
        <p14:creationId xmlns:p14="http://schemas.microsoft.com/office/powerpoint/2010/main" xmlns="" val="31576785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12</a:t>
            </a:fld>
            <a:endParaRPr lang="en-US" dirty="0"/>
          </a:p>
        </p:txBody>
      </p:sp>
    </p:spTree>
    <p:extLst>
      <p:ext uri="{BB962C8B-B14F-4D97-AF65-F5344CB8AC3E}">
        <p14:creationId xmlns:p14="http://schemas.microsoft.com/office/powerpoint/2010/main" xmlns="" val="2978545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13</a:t>
            </a:fld>
            <a:endParaRPr lang="en-US" dirty="0"/>
          </a:p>
        </p:txBody>
      </p:sp>
    </p:spTree>
    <p:extLst>
      <p:ext uri="{BB962C8B-B14F-4D97-AF65-F5344CB8AC3E}">
        <p14:creationId xmlns:p14="http://schemas.microsoft.com/office/powerpoint/2010/main" xmlns="" val="27469998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14</a:t>
            </a:fld>
            <a:endParaRPr lang="en-US" dirty="0"/>
          </a:p>
        </p:txBody>
      </p:sp>
    </p:spTree>
    <p:extLst>
      <p:ext uri="{BB962C8B-B14F-4D97-AF65-F5344CB8AC3E}">
        <p14:creationId xmlns:p14="http://schemas.microsoft.com/office/powerpoint/2010/main" xmlns="" val="4025066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15</a:t>
            </a:fld>
            <a:endParaRPr lang="en-US" dirty="0"/>
          </a:p>
        </p:txBody>
      </p:sp>
    </p:spTree>
    <p:extLst>
      <p:ext uri="{BB962C8B-B14F-4D97-AF65-F5344CB8AC3E}">
        <p14:creationId xmlns:p14="http://schemas.microsoft.com/office/powerpoint/2010/main" xmlns="" val="11067029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16</a:t>
            </a:fld>
            <a:endParaRPr lang="en-US" dirty="0"/>
          </a:p>
        </p:txBody>
      </p:sp>
    </p:spTree>
    <p:extLst>
      <p:ext uri="{BB962C8B-B14F-4D97-AF65-F5344CB8AC3E}">
        <p14:creationId xmlns:p14="http://schemas.microsoft.com/office/powerpoint/2010/main" xmlns="" val="5071349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17</a:t>
            </a:fld>
            <a:endParaRPr lang="en-US" dirty="0"/>
          </a:p>
        </p:txBody>
      </p:sp>
    </p:spTree>
    <p:extLst>
      <p:ext uri="{BB962C8B-B14F-4D97-AF65-F5344CB8AC3E}">
        <p14:creationId xmlns:p14="http://schemas.microsoft.com/office/powerpoint/2010/main" xmlns="" val="1448068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18</a:t>
            </a:fld>
            <a:endParaRPr lang="en-US" dirty="0"/>
          </a:p>
        </p:txBody>
      </p:sp>
    </p:spTree>
    <p:extLst>
      <p:ext uri="{BB962C8B-B14F-4D97-AF65-F5344CB8AC3E}">
        <p14:creationId xmlns:p14="http://schemas.microsoft.com/office/powerpoint/2010/main" xmlns="" val="6729220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19</a:t>
            </a:fld>
            <a:endParaRPr lang="en-US" dirty="0"/>
          </a:p>
        </p:txBody>
      </p:sp>
    </p:spTree>
    <p:extLst>
      <p:ext uri="{BB962C8B-B14F-4D97-AF65-F5344CB8AC3E}">
        <p14:creationId xmlns:p14="http://schemas.microsoft.com/office/powerpoint/2010/main" xmlns="" val="4035019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20</a:t>
            </a:fld>
            <a:endParaRPr lang="en-US" dirty="0"/>
          </a:p>
        </p:txBody>
      </p:sp>
    </p:spTree>
    <p:extLst>
      <p:ext uri="{BB962C8B-B14F-4D97-AF65-F5344CB8AC3E}">
        <p14:creationId xmlns:p14="http://schemas.microsoft.com/office/powerpoint/2010/main" xmlns="" val="32168704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21</a:t>
            </a:fld>
            <a:endParaRPr lang="en-US" dirty="0"/>
          </a:p>
        </p:txBody>
      </p:sp>
    </p:spTree>
    <p:extLst>
      <p:ext uri="{BB962C8B-B14F-4D97-AF65-F5344CB8AC3E}">
        <p14:creationId xmlns:p14="http://schemas.microsoft.com/office/powerpoint/2010/main" xmlns="" val="42071186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22</a:t>
            </a:fld>
            <a:endParaRPr lang="en-US" dirty="0"/>
          </a:p>
        </p:txBody>
      </p:sp>
    </p:spTree>
    <p:extLst>
      <p:ext uri="{BB962C8B-B14F-4D97-AF65-F5344CB8AC3E}">
        <p14:creationId xmlns:p14="http://schemas.microsoft.com/office/powerpoint/2010/main" xmlns="" val="40110540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23</a:t>
            </a:fld>
            <a:endParaRPr lang="en-US" dirty="0"/>
          </a:p>
        </p:txBody>
      </p:sp>
    </p:spTree>
    <p:extLst>
      <p:ext uri="{BB962C8B-B14F-4D97-AF65-F5344CB8AC3E}">
        <p14:creationId xmlns:p14="http://schemas.microsoft.com/office/powerpoint/2010/main" xmlns="" val="33773990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24</a:t>
            </a:fld>
            <a:endParaRPr lang="en-US" dirty="0"/>
          </a:p>
        </p:txBody>
      </p:sp>
    </p:spTree>
    <p:extLst>
      <p:ext uri="{BB962C8B-B14F-4D97-AF65-F5344CB8AC3E}">
        <p14:creationId xmlns:p14="http://schemas.microsoft.com/office/powerpoint/2010/main" xmlns="" val="40271215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25</a:t>
            </a:fld>
            <a:endParaRPr lang="en-US" dirty="0"/>
          </a:p>
        </p:txBody>
      </p:sp>
    </p:spTree>
    <p:extLst>
      <p:ext uri="{BB962C8B-B14F-4D97-AF65-F5344CB8AC3E}">
        <p14:creationId xmlns:p14="http://schemas.microsoft.com/office/powerpoint/2010/main" xmlns="" val="23001388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26</a:t>
            </a:fld>
            <a:endParaRPr lang="en-US" dirty="0"/>
          </a:p>
        </p:txBody>
      </p:sp>
    </p:spTree>
    <p:extLst>
      <p:ext uri="{BB962C8B-B14F-4D97-AF65-F5344CB8AC3E}">
        <p14:creationId xmlns:p14="http://schemas.microsoft.com/office/powerpoint/2010/main" xmlns="" val="31144317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27</a:t>
            </a:fld>
            <a:endParaRPr lang="en-US" dirty="0"/>
          </a:p>
        </p:txBody>
      </p:sp>
    </p:spTree>
    <p:extLst>
      <p:ext uri="{BB962C8B-B14F-4D97-AF65-F5344CB8AC3E}">
        <p14:creationId xmlns:p14="http://schemas.microsoft.com/office/powerpoint/2010/main" xmlns="" val="13035807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28</a:t>
            </a:fld>
            <a:endParaRPr lang="en-US" dirty="0"/>
          </a:p>
        </p:txBody>
      </p:sp>
    </p:spTree>
    <p:extLst>
      <p:ext uri="{BB962C8B-B14F-4D97-AF65-F5344CB8AC3E}">
        <p14:creationId xmlns:p14="http://schemas.microsoft.com/office/powerpoint/2010/main" xmlns="" val="26199601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29</a:t>
            </a:fld>
            <a:endParaRPr lang="en-US" dirty="0"/>
          </a:p>
        </p:txBody>
      </p:sp>
    </p:spTree>
    <p:extLst>
      <p:ext uri="{BB962C8B-B14F-4D97-AF65-F5344CB8AC3E}">
        <p14:creationId xmlns:p14="http://schemas.microsoft.com/office/powerpoint/2010/main" xmlns="" val="27425013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30</a:t>
            </a:fld>
            <a:endParaRPr lang="en-US" dirty="0"/>
          </a:p>
        </p:txBody>
      </p:sp>
    </p:spTree>
    <p:extLst>
      <p:ext uri="{BB962C8B-B14F-4D97-AF65-F5344CB8AC3E}">
        <p14:creationId xmlns:p14="http://schemas.microsoft.com/office/powerpoint/2010/main" xmlns="" val="15287138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31</a:t>
            </a:fld>
            <a:endParaRPr lang="en-US" dirty="0"/>
          </a:p>
        </p:txBody>
      </p:sp>
    </p:spTree>
    <p:extLst>
      <p:ext uri="{BB962C8B-B14F-4D97-AF65-F5344CB8AC3E}">
        <p14:creationId xmlns:p14="http://schemas.microsoft.com/office/powerpoint/2010/main" xmlns="" val="4242806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32</a:t>
            </a:fld>
            <a:endParaRPr lang="en-US" dirty="0"/>
          </a:p>
        </p:txBody>
      </p:sp>
    </p:spTree>
    <p:extLst>
      <p:ext uri="{BB962C8B-B14F-4D97-AF65-F5344CB8AC3E}">
        <p14:creationId xmlns:p14="http://schemas.microsoft.com/office/powerpoint/2010/main" xmlns="" val="28379636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122863-5684-41A4-AEF4-9D285284D4A1}" type="slidenum">
              <a:rPr lang="en-US" smtClean="0"/>
              <a:pPr/>
              <a:t>33</a:t>
            </a:fld>
            <a:endParaRPr lang="en-US" dirty="0"/>
          </a:p>
        </p:txBody>
      </p:sp>
    </p:spTree>
    <p:extLst>
      <p:ext uri="{BB962C8B-B14F-4D97-AF65-F5344CB8AC3E}">
        <p14:creationId xmlns:p14="http://schemas.microsoft.com/office/powerpoint/2010/main" xmlns="" val="9471262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122863-5684-41A4-AEF4-9D285284D4A1}" type="slidenum">
              <a:rPr lang="en-US" smtClean="0"/>
              <a:pPr/>
              <a:t>34</a:t>
            </a:fld>
            <a:endParaRPr lang="en-US" dirty="0"/>
          </a:p>
        </p:txBody>
      </p:sp>
    </p:spTree>
    <p:extLst>
      <p:ext uri="{BB962C8B-B14F-4D97-AF65-F5344CB8AC3E}">
        <p14:creationId xmlns:p14="http://schemas.microsoft.com/office/powerpoint/2010/main" xmlns="" val="9869131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122863-5684-41A4-AEF4-9D285284D4A1}" type="slidenum">
              <a:rPr lang="en-US" smtClean="0"/>
              <a:pPr/>
              <a:t>35</a:t>
            </a:fld>
            <a:endParaRPr lang="en-US" dirty="0"/>
          </a:p>
        </p:txBody>
      </p:sp>
    </p:spTree>
    <p:extLst>
      <p:ext uri="{BB962C8B-B14F-4D97-AF65-F5344CB8AC3E}">
        <p14:creationId xmlns:p14="http://schemas.microsoft.com/office/powerpoint/2010/main" xmlns="" val="13210940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122863-5684-41A4-AEF4-9D285284D4A1}" type="slidenum">
              <a:rPr lang="en-US" smtClean="0"/>
              <a:pPr/>
              <a:t>36</a:t>
            </a:fld>
            <a:endParaRPr lang="en-US" dirty="0"/>
          </a:p>
        </p:txBody>
      </p:sp>
    </p:spTree>
    <p:extLst>
      <p:ext uri="{BB962C8B-B14F-4D97-AF65-F5344CB8AC3E}">
        <p14:creationId xmlns:p14="http://schemas.microsoft.com/office/powerpoint/2010/main" xmlns="" val="53298865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1961"/>
          <a:stretch/>
        </p:blipFill>
        <p:spPr bwMode="auto">
          <a:xfrm>
            <a:off x="0" y="233080"/>
            <a:ext cx="896470" cy="6400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2" descr="H:\Users\bc\Logos\Baker Donelson Logos\Horizontal\Red\RGB\BDBCB_horiz_RGB_red.png"/>
          <p:cNvPicPr>
            <a:picLocks noChangeAspect="1" noChangeArrowheads="1"/>
          </p:cNvPicPr>
          <p:nvPr/>
        </p:nvPicPr>
        <p:blipFill>
          <a:blip r:embed="rId3">
            <a:extLst>
              <a:ext uri="{28A0092B-C50C-407E-A947-70E740481C1C}">
                <a14:useLocalDpi xmlns:a14="http://schemas.microsoft.com/office/drawing/2010/main" xmlns="" val="0"/>
              </a:ext>
            </a:extLst>
          </a:blip>
          <a:srcRect b="40625"/>
          <a:stretch>
            <a:fillRect/>
          </a:stretch>
        </p:blipFill>
        <p:spPr bwMode="auto">
          <a:xfrm>
            <a:off x="1371600" y="6418263"/>
            <a:ext cx="2743200" cy="211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Line 4"/>
          <p:cNvSpPr>
            <a:spLocks noChangeShapeType="1"/>
          </p:cNvSpPr>
          <p:nvPr/>
        </p:nvSpPr>
        <p:spPr bwMode="auto">
          <a:xfrm rot="5400000">
            <a:off x="-2273300" y="3429000"/>
            <a:ext cx="6400800" cy="0"/>
          </a:xfrm>
          <a:prstGeom prst="line">
            <a:avLst/>
          </a:prstGeom>
          <a:noFill/>
          <a:ln w="25400" cap="rnd">
            <a:solidFill>
              <a:srgbClr val="D52B1E"/>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dirty="0"/>
          </a:p>
        </p:txBody>
      </p:sp>
      <p:pic>
        <p:nvPicPr>
          <p:cNvPr id="7" name="Picture 9"/>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6172200" y="6496050"/>
            <a:ext cx="2503488" cy="125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24" name="Rectangle 4"/>
          <p:cNvSpPr>
            <a:spLocks noGrp="1" noChangeArrowheads="1"/>
          </p:cNvSpPr>
          <p:nvPr>
            <p:ph type="ctrTitle" sz="quarter"/>
          </p:nvPr>
        </p:nvSpPr>
        <p:spPr>
          <a:xfrm>
            <a:off x="1371600" y="1676400"/>
            <a:ext cx="7304088" cy="1470025"/>
          </a:xfrm>
        </p:spPr>
        <p:txBody>
          <a:bodyPr/>
          <a:lstStyle>
            <a:lvl1pPr>
              <a:defRPr sz="3200">
                <a:solidFill>
                  <a:srgbClr val="D52B1E"/>
                </a:solidFill>
                <a:latin typeface="Arial" pitchFamily="34" charset="0"/>
                <a:cs typeface="Arial" pitchFamily="34" charset="0"/>
              </a:defRPr>
            </a:lvl1pPr>
          </a:lstStyle>
          <a:p>
            <a:pPr lvl="0"/>
            <a:r>
              <a:rPr lang="en-US" noProof="0" smtClean="0"/>
              <a:t>Click to edit Master title style</a:t>
            </a:r>
            <a:endParaRPr lang="en-US" noProof="0" dirty="0" smtClean="0"/>
          </a:p>
        </p:txBody>
      </p:sp>
      <p:sp>
        <p:nvSpPr>
          <p:cNvPr id="5125" name="Rectangle 5"/>
          <p:cNvSpPr>
            <a:spLocks noGrp="1" noChangeArrowheads="1"/>
          </p:cNvSpPr>
          <p:nvPr>
            <p:ph type="subTitle" sz="quarter" idx="1"/>
          </p:nvPr>
        </p:nvSpPr>
        <p:spPr>
          <a:xfrm>
            <a:off x="1371600" y="3429000"/>
            <a:ext cx="7304088" cy="838200"/>
          </a:xfrm>
        </p:spPr>
        <p:txBody>
          <a:bodyPr/>
          <a:lstStyle>
            <a:lvl1pPr marL="0" indent="0">
              <a:buFontTx/>
              <a:buNone/>
              <a:defRPr sz="2000" b="1">
                <a:latin typeface="Arial" pitchFamily="34" charset="0"/>
                <a:cs typeface="Arial" pitchFamily="34" charset="0"/>
              </a:defRPr>
            </a:lvl1pPr>
          </a:lstStyle>
          <a:p>
            <a:pPr lvl="0"/>
            <a:r>
              <a:rPr lang="en-US" noProof="0" smtClean="0"/>
              <a:t>Click to edit Master subtitle style</a:t>
            </a:r>
            <a:endParaRPr lang="en-US" noProof="0" dirty="0" smtClean="0"/>
          </a:p>
        </p:txBody>
      </p:sp>
    </p:spTree>
    <p:extLst>
      <p:ext uri="{BB962C8B-B14F-4D97-AF65-F5344CB8AC3E}">
        <p14:creationId xmlns:p14="http://schemas.microsoft.com/office/powerpoint/2010/main" xmlns="" val="10924235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277437586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5140" y="4406900"/>
            <a:ext cx="7772400" cy="1362075"/>
          </a:xfrm>
        </p:spPr>
        <p:txBody>
          <a:bodyPr anchor="t"/>
          <a:lstStyle>
            <a:lvl1pPr algn="l">
              <a:defRPr sz="4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345140"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xmlns="" val="3950247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40660" y="1600200"/>
            <a:ext cx="4038600"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55460" y="1600200"/>
            <a:ext cx="4038600"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2333550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xmlns="" val="3849126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250284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1371599"/>
            <a:ext cx="5486400" cy="33559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1320250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3403713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63538"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smtClean="0"/>
          </a:p>
        </p:txBody>
      </p:sp>
      <p:sp>
        <p:nvSpPr>
          <p:cNvPr id="1027" name="Rectangle 3"/>
          <p:cNvSpPr>
            <a:spLocks noGrp="1" noChangeArrowheads="1"/>
          </p:cNvSpPr>
          <p:nvPr>
            <p:ph type="body" idx="1"/>
          </p:nvPr>
        </p:nvSpPr>
        <p:spPr bwMode="auto">
          <a:xfrm>
            <a:off x="349250" y="1600200"/>
            <a:ext cx="8229600" cy="4343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028" name="Line 4"/>
          <p:cNvSpPr>
            <a:spLocks noChangeShapeType="1"/>
          </p:cNvSpPr>
          <p:nvPr/>
        </p:nvSpPr>
        <p:spPr bwMode="auto">
          <a:xfrm>
            <a:off x="457200" y="1219200"/>
            <a:ext cx="8458200" cy="0"/>
          </a:xfrm>
          <a:prstGeom prst="line">
            <a:avLst/>
          </a:prstGeom>
          <a:noFill/>
          <a:ln w="25400" cap="rnd">
            <a:solidFill>
              <a:srgbClr val="D52B1E"/>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dirty="0"/>
          </a:p>
        </p:txBody>
      </p:sp>
      <p:sp>
        <p:nvSpPr>
          <p:cNvPr id="1029" name="TextBox 7"/>
          <p:cNvSpPr txBox="1">
            <a:spLocks noChangeArrowheads="1"/>
          </p:cNvSpPr>
          <p:nvPr/>
        </p:nvSpPr>
        <p:spPr bwMode="auto">
          <a:xfrm>
            <a:off x="7315200" y="6459538"/>
            <a:ext cx="1676400"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defRPr/>
            </a:pPr>
            <a:fld id="{92906999-A9B6-43AC-9014-09926EDA5EA4}" type="slidenum">
              <a:rPr lang="en-US" sz="1000" smtClean="0">
                <a:solidFill>
                  <a:srgbClr val="7F7F7F"/>
                </a:solidFill>
              </a:rPr>
              <a:pPr algn="r" eaLnBrk="1" hangingPunct="1">
                <a:defRPr/>
              </a:pPr>
              <a:t>‹#›</a:t>
            </a:fld>
            <a:endParaRPr lang="en-US" sz="1000" dirty="0" smtClean="0">
              <a:solidFill>
                <a:srgbClr val="7F7F7F"/>
              </a:solidFill>
            </a:endParaRPr>
          </a:p>
        </p:txBody>
      </p:sp>
      <p:sp>
        <p:nvSpPr>
          <p:cNvPr id="1030" name="TextBox 8"/>
          <p:cNvSpPr txBox="1">
            <a:spLocks noChangeArrowheads="1"/>
          </p:cNvSpPr>
          <p:nvPr/>
        </p:nvSpPr>
        <p:spPr bwMode="auto">
          <a:xfrm>
            <a:off x="354105" y="6351657"/>
            <a:ext cx="3048000" cy="3539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sz="900" b="1" dirty="0" smtClean="0">
                <a:solidFill>
                  <a:srgbClr val="A2A4A3"/>
                </a:solidFill>
              </a:rPr>
              <a:t>www.bakerdonelson.com</a:t>
            </a:r>
          </a:p>
          <a:p>
            <a:pPr eaLnBrk="1" hangingPunct="1">
              <a:defRPr/>
            </a:pPr>
            <a:r>
              <a:rPr lang="en-US" sz="800" dirty="0" smtClean="0">
                <a:solidFill>
                  <a:srgbClr val="A2A4A3"/>
                </a:solidFill>
              </a:rPr>
              <a:t>© 2014 Baker, Donelson,</a:t>
            </a:r>
            <a:r>
              <a:rPr lang="en-US" sz="800" baseline="0" dirty="0" smtClean="0">
                <a:solidFill>
                  <a:srgbClr val="A2A4A3"/>
                </a:solidFill>
              </a:rPr>
              <a:t> Bearman, Caldwell &amp; Berkowitz, PC</a:t>
            </a:r>
            <a:endParaRPr lang="en-US" sz="800" dirty="0" smtClean="0">
              <a:solidFill>
                <a:srgbClr val="A2A4A3"/>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timing>
    <p:tnLst>
      <p:par>
        <p:cTn id="1" dur="indefinite" restart="never" nodeType="tmRoot"/>
      </p:par>
    </p:tnLst>
  </p:timing>
  <p:hf hdr="0" ftr="0" dt="0"/>
  <p:txStyles>
    <p:titleStyle>
      <a:lvl1pPr algn="l" rtl="0" eaLnBrk="1" fontAlgn="base" hangingPunct="1">
        <a:spcBef>
          <a:spcPct val="0"/>
        </a:spcBef>
        <a:spcAft>
          <a:spcPct val="0"/>
        </a:spcAft>
        <a:defRPr sz="2400" b="1">
          <a:solidFill>
            <a:schemeClr val="tx1"/>
          </a:solidFill>
          <a:latin typeface="Arial" pitchFamily="34" charset="0"/>
          <a:ea typeface="+mj-ea"/>
          <a:cs typeface="Arial" pitchFamily="34" charset="0"/>
        </a:defRPr>
      </a:lvl1pPr>
      <a:lvl2pPr algn="l" rtl="0" eaLnBrk="1" fontAlgn="base" hangingPunct="1">
        <a:spcBef>
          <a:spcPct val="0"/>
        </a:spcBef>
        <a:spcAft>
          <a:spcPct val="0"/>
        </a:spcAft>
        <a:defRPr sz="2400" b="1">
          <a:solidFill>
            <a:schemeClr val="tx1"/>
          </a:solidFill>
          <a:latin typeface="Arial" charset="0"/>
          <a:cs typeface="Arial" charset="0"/>
        </a:defRPr>
      </a:lvl2pPr>
      <a:lvl3pPr algn="l" rtl="0" eaLnBrk="1" fontAlgn="base" hangingPunct="1">
        <a:spcBef>
          <a:spcPct val="0"/>
        </a:spcBef>
        <a:spcAft>
          <a:spcPct val="0"/>
        </a:spcAft>
        <a:defRPr sz="2400" b="1">
          <a:solidFill>
            <a:schemeClr val="tx1"/>
          </a:solidFill>
          <a:latin typeface="Arial" charset="0"/>
          <a:cs typeface="Arial" charset="0"/>
        </a:defRPr>
      </a:lvl3pPr>
      <a:lvl4pPr algn="l" rtl="0" eaLnBrk="1" fontAlgn="base" hangingPunct="1">
        <a:spcBef>
          <a:spcPct val="0"/>
        </a:spcBef>
        <a:spcAft>
          <a:spcPct val="0"/>
        </a:spcAft>
        <a:defRPr sz="2400" b="1">
          <a:solidFill>
            <a:schemeClr val="tx1"/>
          </a:solidFill>
          <a:latin typeface="Arial" charset="0"/>
          <a:cs typeface="Arial" charset="0"/>
        </a:defRPr>
      </a:lvl4pPr>
      <a:lvl5pPr algn="l" rtl="0" eaLnBrk="1" fontAlgn="base" hangingPunct="1">
        <a:spcBef>
          <a:spcPct val="0"/>
        </a:spcBef>
        <a:spcAft>
          <a:spcPct val="0"/>
        </a:spcAft>
        <a:defRPr sz="2400" b="1">
          <a:solidFill>
            <a:schemeClr val="tx1"/>
          </a:solidFill>
          <a:latin typeface="Arial" charset="0"/>
          <a:cs typeface="Arial" charset="0"/>
        </a:defRPr>
      </a:lvl5pPr>
      <a:lvl6pPr marL="457200" algn="l" rtl="0" eaLnBrk="1" fontAlgn="base" hangingPunct="1">
        <a:spcBef>
          <a:spcPct val="0"/>
        </a:spcBef>
        <a:spcAft>
          <a:spcPct val="0"/>
        </a:spcAft>
        <a:defRPr sz="2400" b="1">
          <a:solidFill>
            <a:schemeClr val="tx1"/>
          </a:solidFill>
          <a:latin typeface="Tahoma" pitchFamily="34" charset="0"/>
        </a:defRPr>
      </a:lvl6pPr>
      <a:lvl7pPr marL="914400" algn="l" rtl="0" eaLnBrk="1" fontAlgn="base" hangingPunct="1">
        <a:spcBef>
          <a:spcPct val="0"/>
        </a:spcBef>
        <a:spcAft>
          <a:spcPct val="0"/>
        </a:spcAft>
        <a:defRPr sz="2400" b="1">
          <a:solidFill>
            <a:schemeClr val="tx1"/>
          </a:solidFill>
          <a:latin typeface="Tahoma" pitchFamily="34" charset="0"/>
        </a:defRPr>
      </a:lvl7pPr>
      <a:lvl8pPr marL="1371600" algn="l" rtl="0" eaLnBrk="1" fontAlgn="base" hangingPunct="1">
        <a:spcBef>
          <a:spcPct val="0"/>
        </a:spcBef>
        <a:spcAft>
          <a:spcPct val="0"/>
        </a:spcAft>
        <a:defRPr sz="2400" b="1">
          <a:solidFill>
            <a:schemeClr val="tx1"/>
          </a:solidFill>
          <a:latin typeface="Tahoma" pitchFamily="34" charset="0"/>
        </a:defRPr>
      </a:lvl8pPr>
      <a:lvl9pPr marL="1828800" algn="l" rtl="0" eaLnBrk="1" fontAlgn="base" hangingPunct="1">
        <a:spcBef>
          <a:spcPct val="0"/>
        </a:spcBef>
        <a:spcAft>
          <a:spcPct val="0"/>
        </a:spcAft>
        <a:defRPr sz="2400" b="1">
          <a:solidFill>
            <a:schemeClr val="tx1"/>
          </a:solidFill>
          <a:latin typeface="Tahoma" pitchFamily="34" charset="0"/>
        </a:defRPr>
      </a:lvl9pPr>
    </p:titleStyle>
    <p:bodyStyle>
      <a:lvl1pPr marL="342900" indent="-342900" algn="l" rtl="0" eaLnBrk="1" fontAlgn="base" hangingPunct="1">
        <a:spcBef>
          <a:spcPct val="20000"/>
        </a:spcBef>
        <a:spcAft>
          <a:spcPct val="0"/>
        </a:spcAft>
        <a:buClr>
          <a:srgbClr val="D52B1E"/>
        </a:buClr>
        <a:buChar char="•"/>
        <a:defRPr sz="2000">
          <a:solidFill>
            <a:schemeClr val="tx1"/>
          </a:solidFill>
          <a:latin typeface="Arial" pitchFamily="34" charset="0"/>
          <a:ea typeface="+mn-ea"/>
          <a:cs typeface="Arial" pitchFamily="34" charset="0"/>
        </a:defRPr>
      </a:lvl1pPr>
      <a:lvl2pPr marL="690563" indent="-349250" algn="l" rtl="0" eaLnBrk="1" fontAlgn="base" hangingPunct="1">
        <a:spcBef>
          <a:spcPct val="20000"/>
        </a:spcBef>
        <a:spcAft>
          <a:spcPct val="0"/>
        </a:spcAft>
        <a:buClr>
          <a:srgbClr val="D52B1E"/>
        </a:buClr>
        <a:buFont typeface="Tahoma" pitchFamily="34" charset="0"/>
        <a:buChar char="−"/>
        <a:defRPr sz="2000">
          <a:solidFill>
            <a:schemeClr val="tx1"/>
          </a:solidFill>
          <a:latin typeface="Arial" pitchFamily="34" charset="0"/>
          <a:cs typeface="Arial" pitchFamily="34" charset="0"/>
        </a:defRPr>
      </a:lvl2pPr>
      <a:lvl3pPr marL="1030288" indent="-341313" algn="l" rtl="0" eaLnBrk="1" fontAlgn="base" hangingPunct="1">
        <a:spcBef>
          <a:spcPct val="20000"/>
        </a:spcBef>
        <a:spcAft>
          <a:spcPct val="0"/>
        </a:spcAft>
        <a:buClr>
          <a:srgbClr val="D52B1E"/>
        </a:buClr>
        <a:buFont typeface="Wingdings" pitchFamily="2" charset="2"/>
        <a:buChar char="§"/>
        <a:defRPr sz="2000">
          <a:solidFill>
            <a:schemeClr val="tx1"/>
          </a:solidFill>
          <a:latin typeface="Arial" pitchFamily="34" charset="0"/>
          <a:cs typeface="Arial" pitchFamily="34" charset="0"/>
        </a:defRPr>
      </a:lvl3pPr>
      <a:lvl4pPr marL="1371600" indent="-341313" algn="l" rtl="0" eaLnBrk="1" fontAlgn="base" hangingPunct="1">
        <a:spcBef>
          <a:spcPct val="20000"/>
        </a:spcBef>
        <a:spcAft>
          <a:spcPct val="0"/>
        </a:spcAft>
        <a:buClr>
          <a:srgbClr val="D52B1E"/>
        </a:buClr>
        <a:buFont typeface="Tahoma" pitchFamily="34" charset="0"/>
        <a:buChar char="▫"/>
        <a:defRPr sz="2000">
          <a:solidFill>
            <a:schemeClr val="tx1"/>
          </a:solidFill>
          <a:latin typeface="Arial" pitchFamily="34" charset="0"/>
          <a:cs typeface="Arial" pitchFamily="34" charset="0"/>
        </a:defRPr>
      </a:lvl4pPr>
      <a:lvl5pPr marL="1712913" indent="-341313" algn="l" rtl="0" eaLnBrk="1" fontAlgn="base" hangingPunct="1">
        <a:spcBef>
          <a:spcPct val="20000"/>
        </a:spcBef>
        <a:spcAft>
          <a:spcPct val="0"/>
        </a:spcAft>
        <a:buClr>
          <a:srgbClr val="D52B1E"/>
        </a:buClr>
        <a:buFont typeface="Tahoma" pitchFamily="34" charset="0"/>
        <a:buChar char="◦"/>
        <a:defRPr sz="2000">
          <a:solidFill>
            <a:schemeClr val="tx1"/>
          </a:solidFill>
          <a:latin typeface="Arial" pitchFamily="34" charset="0"/>
          <a:cs typeface="Arial" pitchFamily="34" charset="0"/>
        </a:defRPr>
      </a:lvl5pPr>
      <a:lvl6pPr marL="2514600" indent="-228600" algn="l" rtl="0" eaLnBrk="1" fontAlgn="base" hangingPunct="1">
        <a:spcBef>
          <a:spcPct val="20000"/>
        </a:spcBef>
        <a:spcAft>
          <a:spcPct val="0"/>
        </a:spcAft>
        <a:buClr>
          <a:srgbClr val="FF0000"/>
        </a:buClr>
        <a:buFont typeface="Tahoma" pitchFamily="34" charset="0"/>
        <a:buChar char="◦"/>
        <a:defRPr sz="2000">
          <a:solidFill>
            <a:schemeClr val="tx1"/>
          </a:solidFill>
          <a:latin typeface="+mn-lt"/>
        </a:defRPr>
      </a:lvl6pPr>
      <a:lvl7pPr marL="2971800" indent="-228600" algn="l" rtl="0" eaLnBrk="1" fontAlgn="base" hangingPunct="1">
        <a:spcBef>
          <a:spcPct val="20000"/>
        </a:spcBef>
        <a:spcAft>
          <a:spcPct val="0"/>
        </a:spcAft>
        <a:buClr>
          <a:srgbClr val="FF0000"/>
        </a:buClr>
        <a:buFont typeface="Tahoma" pitchFamily="34" charset="0"/>
        <a:buChar char="◦"/>
        <a:defRPr sz="2000">
          <a:solidFill>
            <a:schemeClr val="tx1"/>
          </a:solidFill>
          <a:latin typeface="+mn-lt"/>
        </a:defRPr>
      </a:lvl7pPr>
      <a:lvl8pPr marL="3429000" indent="-228600" algn="l" rtl="0" eaLnBrk="1" fontAlgn="base" hangingPunct="1">
        <a:spcBef>
          <a:spcPct val="20000"/>
        </a:spcBef>
        <a:spcAft>
          <a:spcPct val="0"/>
        </a:spcAft>
        <a:buClr>
          <a:srgbClr val="FF0000"/>
        </a:buClr>
        <a:buFont typeface="Tahoma" pitchFamily="34" charset="0"/>
        <a:buChar char="◦"/>
        <a:defRPr sz="2000">
          <a:solidFill>
            <a:schemeClr val="tx1"/>
          </a:solidFill>
          <a:latin typeface="+mn-lt"/>
        </a:defRPr>
      </a:lvl8pPr>
      <a:lvl9pPr marL="3886200" indent="-228600" algn="l" rtl="0" eaLnBrk="1" fontAlgn="base" hangingPunct="1">
        <a:spcBef>
          <a:spcPct val="20000"/>
        </a:spcBef>
        <a:spcAft>
          <a:spcPct val="0"/>
        </a:spcAft>
        <a:buClr>
          <a:srgbClr val="FF0000"/>
        </a:buClr>
        <a:buFont typeface="Tahoma"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p:txBody>
          <a:bodyPr/>
          <a:lstStyle/>
          <a:p>
            <a:r>
              <a:rPr lang="en-US" dirty="0"/>
              <a:t>Pregnancy Discrimination &amp; the New EEOC Guidance with </a:t>
            </a:r>
            <a:r>
              <a:rPr lang="en-US" i="1" dirty="0"/>
              <a:t>Young v. UPS, Inc. </a:t>
            </a:r>
            <a:r>
              <a:rPr lang="en-US" dirty="0"/>
              <a:t>Looming</a:t>
            </a:r>
          </a:p>
        </p:txBody>
      </p:sp>
      <p:sp>
        <p:nvSpPr>
          <p:cNvPr id="5" name="Subtitle 4"/>
          <p:cNvSpPr>
            <a:spLocks noGrp="1"/>
          </p:cNvSpPr>
          <p:nvPr>
            <p:ph type="subTitle" sz="quarter" idx="1"/>
          </p:nvPr>
        </p:nvSpPr>
        <p:spPr/>
        <p:txBody>
          <a:bodyPr/>
          <a:lstStyle/>
          <a:p>
            <a:r>
              <a:rPr lang="en-US" dirty="0"/>
              <a:t>Presented by:</a:t>
            </a:r>
          </a:p>
          <a:p>
            <a:r>
              <a:rPr lang="en-US" b="0" dirty="0" smtClean="0"/>
              <a:t>Robert </a:t>
            </a:r>
            <a:r>
              <a:rPr lang="en-US" b="0" dirty="0"/>
              <a:t>M. Williams, Jr., Esq.</a:t>
            </a:r>
          </a:p>
          <a:p>
            <a:r>
              <a:rPr lang="en-US" b="0" dirty="0" smtClean="0"/>
              <a:t>rwilliams@bakerdonelson.com</a:t>
            </a:r>
          </a:p>
          <a:p>
            <a:endParaRPr lang="en-US" b="0" dirty="0"/>
          </a:p>
          <a:p>
            <a:r>
              <a:rPr lang="en-US" b="0" dirty="0" smtClean="0"/>
              <a:t>Joann Coston-Holloway, </a:t>
            </a:r>
            <a:r>
              <a:rPr lang="en-US" b="0" dirty="0"/>
              <a:t>Esq.</a:t>
            </a:r>
          </a:p>
          <a:p>
            <a:r>
              <a:rPr lang="en-US" b="0" dirty="0" smtClean="0"/>
              <a:t>jholloway@bakerdonelson.com</a:t>
            </a:r>
            <a:endParaRPr lang="en-US" dirty="0"/>
          </a:p>
          <a:p>
            <a:endParaRPr lang="en-US" dirty="0"/>
          </a:p>
        </p:txBody>
      </p:sp>
    </p:spTree>
    <p:extLst>
      <p:ext uri="{BB962C8B-B14F-4D97-AF65-F5344CB8AC3E}">
        <p14:creationId xmlns:p14="http://schemas.microsoft.com/office/powerpoint/2010/main" xmlns="" val="24055189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History </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xmlns="" val="28298333"/>
              </p:ext>
            </p:extLst>
          </p:nvPr>
        </p:nvGraphicFramePr>
        <p:xfrm>
          <a:off x="457200" y="1600200"/>
          <a:ext cx="82296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6919404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EEOC Takes a Position (albeit divided)</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2659265059"/>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6622804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Extent of PDA Coverage </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2822201831"/>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3294237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Pregnancy</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2647478961"/>
              </p:ext>
            </p:extLst>
          </p:nvPr>
        </p:nvGraphicFramePr>
        <p:xfrm>
          <a:off x="457200" y="1600200"/>
          <a:ext cx="8229600" cy="2971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23351314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Common Mistakes – Stereotypes &amp; Assumptions </a:t>
            </a:r>
            <a:endParaRPr lang="en-US" dirty="0"/>
          </a:p>
        </p:txBody>
      </p:sp>
      <p:sp>
        <p:nvSpPr>
          <p:cNvPr id="3" name="Content Placeholder 2"/>
          <p:cNvSpPr>
            <a:spLocks noGrp="1"/>
          </p:cNvSpPr>
          <p:nvPr>
            <p:ph idx="1"/>
          </p:nvPr>
        </p:nvSpPr>
        <p:spPr>
          <a:xfrm>
            <a:off x="349250" y="1600200"/>
            <a:ext cx="5441950" cy="4343400"/>
          </a:xfrm>
        </p:spPr>
        <p:txBody>
          <a:bodyPr/>
          <a:lstStyle/>
          <a:p>
            <a:r>
              <a:rPr lang="en-US" dirty="0" smtClean="0"/>
              <a:t>Adverse treatment of pregnant women often arises from stereotypes and assumptions about their job capabilities and commitment to the job. </a:t>
            </a:r>
          </a:p>
          <a:p>
            <a:endParaRPr lang="en-US" dirty="0" smtClean="0"/>
          </a:p>
          <a:p>
            <a:r>
              <a:rPr lang="en-US" b="1" dirty="0" smtClean="0"/>
              <a:t>Examples: </a:t>
            </a:r>
          </a:p>
          <a:p>
            <a:pPr marL="798513" lvl="1" indent="-457200">
              <a:buFont typeface="+mj-lt"/>
              <a:buAutoNum type="arabicPeriod"/>
            </a:pPr>
            <a:r>
              <a:rPr lang="en-US" dirty="0" smtClean="0"/>
              <a:t>Maria – “Your body is trying to tell you something.” </a:t>
            </a:r>
          </a:p>
          <a:p>
            <a:pPr marL="798513" lvl="1" indent="-457200">
              <a:buFont typeface="+mj-lt"/>
              <a:buAutoNum type="arabicPeriod"/>
            </a:pPr>
            <a:r>
              <a:rPr lang="en-US" dirty="0" smtClean="0"/>
              <a:t>Darlene – Too risky, that you will decide to stop working.  </a:t>
            </a:r>
            <a:endParaRPr lang="en-US"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19800" y="1600200"/>
            <a:ext cx="2647822" cy="40003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5942531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Past Pregnancy – “The Fourth Trimester” </a:t>
            </a:r>
            <a:endParaRPr lang="en-US"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xmlns="" val="2597384471"/>
              </p:ext>
            </p:extLst>
          </p:nvPr>
        </p:nvGraphicFramePr>
        <p:xfrm>
          <a:off x="457200" y="1447800"/>
          <a:ext cx="8229600"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8339707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Potential or Intended Pregnancy</a:t>
            </a:r>
            <a:endParaRPr lang="en-US" dirty="0"/>
          </a:p>
        </p:txBody>
      </p:sp>
      <p:sp>
        <p:nvSpPr>
          <p:cNvPr id="5" name="Content Placeholder 4"/>
          <p:cNvSpPr>
            <a:spLocks noGrp="1"/>
          </p:cNvSpPr>
          <p:nvPr>
            <p:ph idx="1"/>
          </p:nvPr>
        </p:nvSpPr>
        <p:spPr>
          <a:xfrm>
            <a:off x="349249" y="1600200"/>
            <a:ext cx="5518151" cy="4343400"/>
          </a:xfrm>
        </p:spPr>
        <p:txBody>
          <a:bodyPr/>
          <a:lstStyle/>
          <a:p>
            <a:r>
              <a:rPr lang="en-US" dirty="0"/>
              <a:t>SCOTUS has held Title VII “prohibits an employer from discriminating against a woman because of her capacity to become pregnant.” </a:t>
            </a:r>
          </a:p>
          <a:p>
            <a:pPr marL="804863" lvl="1" indent="-457200">
              <a:buFont typeface="+mj-lt"/>
              <a:buAutoNum type="arabicPeriod"/>
            </a:pPr>
            <a:r>
              <a:rPr lang="en-US" dirty="0" smtClean="0"/>
              <a:t>Discrimination </a:t>
            </a:r>
            <a:r>
              <a:rPr lang="en-US" dirty="0"/>
              <a:t>Based on Reproductive Risk – Battery Manufacturing Company </a:t>
            </a:r>
          </a:p>
          <a:p>
            <a:pPr marL="804863" lvl="1" indent="-457200">
              <a:buFont typeface="+mj-lt"/>
              <a:buAutoNum type="arabicPeriod"/>
            </a:pPr>
            <a:r>
              <a:rPr lang="en-US" dirty="0" smtClean="0"/>
              <a:t>Discrimination </a:t>
            </a:r>
            <a:r>
              <a:rPr lang="en-US" dirty="0"/>
              <a:t>Based on Intention to Become Pregnant – Interview Woes – No Family Questions!</a:t>
            </a:r>
          </a:p>
          <a:p>
            <a:pPr marL="804863" lvl="1" indent="-457200">
              <a:buFont typeface="+mj-lt"/>
              <a:buAutoNum type="arabicPeriod"/>
            </a:pPr>
            <a:r>
              <a:rPr lang="en-US" dirty="0" smtClean="0"/>
              <a:t>Discrimination </a:t>
            </a:r>
            <a:r>
              <a:rPr lang="en-US" dirty="0"/>
              <a:t>Based on Infertility Treatment – No penalty for time off for infertility treatments. </a:t>
            </a:r>
          </a:p>
          <a:p>
            <a:pPr marL="804863" lvl="1" indent="-457200">
              <a:buFont typeface="+mj-lt"/>
              <a:buAutoNum type="arabicPeriod"/>
            </a:pPr>
            <a:r>
              <a:rPr lang="en-US" dirty="0" smtClean="0"/>
              <a:t>Discrimination </a:t>
            </a:r>
            <a:r>
              <a:rPr lang="en-US" dirty="0"/>
              <a:t>Based on Use of Contraception </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06948" y="1600200"/>
            <a:ext cx="2756052" cy="41399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7557716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Medical Condition Related to Pregnancy &amp; Childbirth</a:t>
            </a:r>
            <a:endParaRPr lang="en-US" dirty="0"/>
          </a:p>
        </p:txBody>
      </p:sp>
      <p:sp>
        <p:nvSpPr>
          <p:cNvPr id="5" name="Content Placeholder 4"/>
          <p:cNvSpPr>
            <a:spLocks noGrp="1"/>
          </p:cNvSpPr>
          <p:nvPr>
            <p:ph idx="1"/>
          </p:nvPr>
        </p:nvSpPr>
        <p:spPr/>
        <p:txBody>
          <a:bodyPr/>
          <a:lstStyle/>
          <a:p>
            <a:r>
              <a:rPr lang="en-US" dirty="0"/>
              <a:t>An Employer may not discriminate against a woman with a medical condition relating to pregnancy or childbirth and must treat her the same as others who are similar in their ability or inability to work but are not affected by pregnancy, childbirth, or related medical condition. </a:t>
            </a:r>
          </a:p>
          <a:p>
            <a:pPr lvl="1"/>
            <a:r>
              <a:rPr lang="en-US" b="1" dirty="0" smtClean="0"/>
              <a:t>Example</a:t>
            </a:r>
            <a:r>
              <a:rPr lang="en-US" dirty="0" smtClean="0"/>
              <a:t>: Sherry </a:t>
            </a:r>
            <a:r>
              <a:rPr lang="en-US" dirty="0"/>
              <a:t>– Employed under a year, policy provides for 4 weeks of medical leave, terminated after 4 weeks while out on pregnancy related medical condition.  </a:t>
            </a:r>
          </a:p>
          <a:p>
            <a:endParaRPr lang="en-US" dirty="0"/>
          </a:p>
          <a:p>
            <a:endParaRPr lang="en-US"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648200" y="4114800"/>
            <a:ext cx="3571875" cy="2381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889119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Breastfeeding </a:t>
            </a:r>
            <a:endParaRPr lang="en-US" dirty="0"/>
          </a:p>
        </p:txBody>
      </p:sp>
      <p:sp>
        <p:nvSpPr>
          <p:cNvPr id="5" name="Content Placeholder 4"/>
          <p:cNvSpPr>
            <a:spLocks noGrp="1"/>
          </p:cNvSpPr>
          <p:nvPr>
            <p:ph idx="1"/>
          </p:nvPr>
        </p:nvSpPr>
        <p:spPr/>
        <p:txBody>
          <a:bodyPr/>
          <a:lstStyle/>
          <a:p>
            <a:r>
              <a:rPr lang="en-US" dirty="0"/>
              <a:t>Employee must have the same freedom to address lactation-related needs that she and her co-workers would have to address other similarly limiting medical conditions.   </a:t>
            </a:r>
          </a:p>
          <a:p>
            <a:pPr lvl="1"/>
            <a:r>
              <a:rPr lang="en-US" b="1" dirty="0" smtClean="0"/>
              <a:t>Example</a:t>
            </a:r>
            <a:r>
              <a:rPr lang="en-US" dirty="0" smtClean="0"/>
              <a:t>: Rearrangement </a:t>
            </a:r>
            <a:r>
              <a:rPr lang="en-US" dirty="0"/>
              <a:t>of breaks </a:t>
            </a:r>
          </a:p>
          <a:p>
            <a:pPr lvl="1"/>
            <a:r>
              <a:rPr lang="en-US" dirty="0"/>
              <a:t>Patient Protection and Affordable </a:t>
            </a:r>
            <a:r>
              <a:rPr lang="en-US" dirty="0" smtClean="0"/>
              <a:t/>
            </a:r>
            <a:br>
              <a:rPr lang="en-US" dirty="0" smtClean="0"/>
            </a:br>
            <a:r>
              <a:rPr lang="en-US" dirty="0" smtClean="0"/>
              <a:t>Care </a:t>
            </a:r>
            <a:r>
              <a:rPr lang="en-US" dirty="0"/>
              <a:t>Act – Requires employers </a:t>
            </a:r>
            <a:r>
              <a:rPr lang="en-US" dirty="0" smtClean="0"/>
              <a:t/>
            </a:r>
            <a:br>
              <a:rPr lang="en-US" dirty="0" smtClean="0"/>
            </a:br>
            <a:r>
              <a:rPr lang="en-US" dirty="0" smtClean="0"/>
              <a:t>to </a:t>
            </a:r>
            <a:r>
              <a:rPr lang="en-US" dirty="0"/>
              <a:t>provide reasonable break time </a:t>
            </a:r>
            <a:r>
              <a:rPr lang="en-US" dirty="0" smtClean="0"/>
              <a:t/>
            </a:r>
            <a:br>
              <a:rPr lang="en-US" dirty="0" smtClean="0"/>
            </a:br>
            <a:r>
              <a:rPr lang="en-US" dirty="0" smtClean="0"/>
              <a:t>and </a:t>
            </a:r>
            <a:r>
              <a:rPr lang="en-US" dirty="0"/>
              <a:t>a private place for hourly </a:t>
            </a:r>
            <a:r>
              <a:rPr lang="en-US" dirty="0" smtClean="0"/>
              <a:t/>
            </a:r>
            <a:br>
              <a:rPr lang="en-US" dirty="0" smtClean="0"/>
            </a:br>
            <a:r>
              <a:rPr lang="en-US" dirty="0" smtClean="0"/>
              <a:t>employees </a:t>
            </a:r>
            <a:r>
              <a:rPr lang="en-US" dirty="0"/>
              <a:t>who are </a:t>
            </a:r>
            <a:r>
              <a:rPr lang="en-US" dirty="0" smtClean="0"/>
              <a:t>breastfeeding </a:t>
            </a:r>
            <a:br>
              <a:rPr lang="en-US" dirty="0" smtClean="0"/>
            </a:br>
            <a:r>
              <a:rPr lang="en-US" dirty="0" smtClean="0"/>
              <a:t>to </a:t>
            </a:r>
            <a:r>
              <a:rPr lang="en-US" dirty="0"/>
              <a:t>express milk. </a:t>
            </a:r>
          </a:p>
          <a:p>
            <a:endParaRPr lang="en-US" dirty="0"/>
          </a:p>
        </p:txBody>
      </p:sp>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xmlns="" val="0"/>
              </a:ext>
            </a:extLst>
          </a:blip>
          <a:srcRect t="6025" r="16417" b="5178"/>
          <a:stretch/>
        </p:blipFill>
        <p:spPr bwMode="auto">
          <a:xfrm>
            <a:off x="5054426" y="3075759"/>
            <a:ext cx="3632374" cy="30964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3717204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Who is Similarly Situated?</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4008465629"/>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26509265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Disparate Treatment </a:t>
            </a:r>
            <a:endParaRPr lang="en-US" dirty="0"/>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smtClean="0"/>
              <a:t>Harassment </a:t>
            </a:r>
          </a:p>
          <a:p>
            <a:pPr marL="514350" indent="-514350">
              <a:buFont typeface="+mj-lt"/>
              <a:buAutoNum type="arabicPeriod"/>
            </a:pPr>
            <a:endParaRPr lang="en-US" dirty="0" smtClean="0"/>
          </a:p>
          <a:p>
            <a:pPr marL="514350" indent="-514350">
              <a:buFont typeface="+mj-lt"/>
              <a:buAutoNum type="arabicPeriod"/>
            </a:pPr>
            <a:r>
              <a:rPr lang="en-US" dirty="0" smtClean="0"/>
              <a:t>Workers with Caregiving Responsibilities – Treating employee with new baby less favorably falls outside of the PDA.  However, may be actionable if based on sex. </a:t>
            </a:r>
          </a:p>
          <a:p>
            <a:pPr marL="514350" indent="-514350">
              <a:buFont typeface="+mj-lt"/>
              <a:buAutoNum type="arabicPeriod"/>
            </a:pPr>
            <a:endParaRPr lang="en-US" dirty="0" smtClean="0"/>
          </a:p>
          <a:p>
            <a:pPr marL="514350" indent="-514350">
              <a:buFont typeface="+mj-lt"/>
              <a:buAutoNum type="arabicPeriod"/>
            </a:pPr>
            <a:r>
              <a:rPr lang="en-US" dirty="0" smtClean="0"/>
              <a:t>Bona Fide Occupational Qualification </a:t>
            </a:r>
            <a:br>
              <a:rPr lang="en-US" dirty="0" smtClean="0"/>
            </a:br>
            <a:r>
              <a:rPr lang="en-US" dirty="0" smtClean="0"/>
              <a:t>Defense – </a:t>
            </a:r>
            <a:r>
              <a:rPr lang="en-US" b="1" dirty="0" smtClean="0">
                <a:solidFill>
                  <a:schemeClr val="accent1"/>
                </a:solidFill>
              </a:rPr>
              <a:t>EXTREMELY</a:t>
            </a:r>
            <a:r>
              <a:rPr lang="en-US" dirty="0" smtClean="0"/>
              <a:t> narrow </a:t>
            </a:r>
            <a:br>
              <a:rPr lang="en-US" dirty="0" smtClean="0"/>
            </a:br>
            <a:r>
              <a:rPr lang="en-US" dirty="0" smtClean="0"/>
              <a:t>exception to general prohibition </a:t>
            </a:r>
            <a:br>
              <a:rPr lang="en-US" dirty="0" smtClean="0"/>
            </a:br>
            <a:r>
              <a:rPr lang="en-US" dirty="0" smtClean="0"/>
              <a:t>on discrimination on basis of sex. </a:t>
            </a:r>
            <a:endParaRPr lang="en-US"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181600" y="3409950"/>
            <a:ext cx="3324225" cy="34480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6958826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Disparate Impact </a:t>
            </a:r>
            <a:endParaRPr lang="en-US" dirty="0"/>
          </a:p>
        </p:txBody>
      </p:sp>
      <p:sp>
        <p:nvSpPr>
          <p:cNvPr id="5" name="Content Placeholder 4"/>
          <p:cNvSpPr>
            <a:spLocks noGrp="1"/>
          </p:cNvSpPr>
          <p:nvPr>
            <p:ph idx="1"/>
          </p:nvPr>
        </p:nvSpPr>
        <p:spPr/>
        <p:txBody>
          <a:bodyPr/>
          <a:lstStyle/>
          <a:p>
            <a:r>
              <a:rPr lang="en-US" dirty="0"/>
              <a:t>Title VII is violated if a facially neutral policy has a disproportionate adverse effect on women affected by pregnancy, childbirth, or related medical conditions and the employer cannot show the policy is job related for the position in question and consistent with business necessity. </a:t>
            </a:r>
          </a:p>
          <a:p>
            <a:pPr lvl="1"/>
            <a:r>
              <a:rPr lang="en-US" b="1" dirty="0" smtClean="0"/>
              <a:t>Example</a:t>
            </a:r>
            <a:r>
              <a:rPr lang="en-US" dirty="0" smtClean="0"/>
              <a:t>: Carol </a:t>
            </a:r>
            <a:r>
              <a:rPr lang="en-US" dirty="0"/>
              <a:t>– Applied for a </a:t>
            </a:r>
            <a:r>
              <a:rPr lang="en-US" dirty="0" smtClean="0"/>
              <a:t>warehouse </a:t>
            </a:r>
            <a:br>
              <a:rPr lang="en-US" dirty="0" smtClean="0"/>
            </a:br>
            <a:r>
              <a:rPr lang="en-US" dirty="0" smtClean="0"/>
              <a:t>job </a:t>
            </a:r>
            <a:r>
              <a:rPr lang="en-US" dirty="0"/>
              <a:t>but can’t lift 50 </a:t>
            </a:r>
            <a:r>
              <a:rPr lang="en-US" dirty="0" smtClean="0"/>
              <a:t>pounds because </a:t>
            </a:r>
            <a:r>
              <a:rPr lang="en-US" dirty="0"/>
              <a:t>she is </a:t>
            </a:r>
            <a:r>
              <a:rPr lang="en-US" dirty="0" smtClean="0"/>
              <a:t/>
            </a:r>
            <a:br>
              <a:rPr lang="en-US" dirty="0" smtClean="0"/>
            </a:br>
            <a:r>
              <a:rPr lang="en-US" dirty="0" smtClean="0"/>
              <a:t>pregnant</a:t>
            </a:r>
            <a:r>
              <a:rPr lang="en-US" dirty="0"/>
              <a:t>. </a:t>
            </a:r>
            <a:r>
              <a:rPr lang="en-US" dirty="0" smtClean="0"/>
              <a:t>She </a:t>
            </a:r>
            <a:r>
              <a:rPr lang="en-US" dirty="0"/>
              <a:t>is </a:t>
            </a:r>
            <a:r>
              <a:rPr lang="en-US" dirty="0" smtClean="0"/>
              <a:t>not hired</a:t>
            </a:r>
            <a:r>
              <a:rPr lang="en-US" dirty="0"/>
              <a:t>.  </a:t>
            </a:r>
          </a:p>
          <a:p>
            <a:pPr lvl="2"/>
            <a:r>
              <a:rPr lang="en-US" dirty="0"/>
              <a:t>Employer must show: </a:t>
            </a:r>
            <a:r>
              <a:rPr lang="en-US" dirty="0" smtClean="0"/>
              <a:t/>
            </a:r>
            <a:br>
              <a:rPr lang="en-US" dirty="0" smtClean="0"/>
            </a:br>
            <a:r>
              <a:rPr lang="en-US" dirty="0" smtClean="0"/>
              <a:t>(</a:t>
            </a:r>
            <a:r>
              <a:rPr lang="en-US" dirty="0"/>
              <a:t>1) </a:t>
            </a:r>
            <a:r>
              <a:rPr lang="en-US" dirty="0" smtClean="0"/>
              <a:t>Requirement </a:t>
            </a:r>
            <a:r>
              <a:rPr lang="en-US" dirty="0"/>
              <a:t>Job </a:t>
            </a:r>
            <a:r>
              <a:rPr lang="en-US" dirty="0" smtClean="0"/>
              <a:t>Related</a:t>
            </a:r>
          </a:p>
          <a:p>
            <a:pPr marL="1030287" lvl="3" indent="0">
              <a:buNone/>
            </a:pPr>
            <a:r>
              <a:rPr lang="en-US" dirty="0" smtClean="0"/>
              <a:t>(</a:t>
            </a:r>
            <a:r>
              <a:rPr lang="en-US" dirty="0"/>
              <a:t>2) Consistent with </a:t>
            </a:r>
            <a:r>
              <a:rPr lang="en-US" dirty="0" smtClean="0"/>
              <a:t>Business Necessity </a:t>
            </a:r>
            <a:endParaRPr lang="en-US" dirty="0"/>
          </a:p>
          <a:p>
            <a:endParaRPr lang="en-US" dirty="0"/>
          </a:p>
        </p:txBody>
      </p:sp>
      <p:pic>
        <p:nvPicPr>
          <p:cNvPr id="8198" name="Picture 6" descr="http://womensrightsny.com/blawg/static.flickr.com/28/217281812_3f7331e2f9_o.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976691" y="3048000"/>
            <a:ext cx="2862509" cy="310582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923578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Forced Leave?	</a:t>
            </a:r>
            <a:endParaRPr lang="en-US" dirty="0"/>
          </a:p>
        </p:txBody>
      </p:sp>
      <p:sp>
        <p:nvSpPr>
          <p:cNvPr id="3" name="Content Placeholder 2"/>
          <p:cNvSpPr>
            <a:spLocks noGrp="1"/>
          </p:cNvSpPr>
          <p:nvPr>
            <p:ph idx="1"/>
          </p:nvPr>
        </p:nvSpPr>
        <p:spPr/>
        <p:txBody>
          <a:bodyPr/>
          <a:lstStyle/>
          <a:p>
            <a:pPr marL="0" indent="0">
              <a:buNone/>
            </a:pPr>
            <a:r>
              <a:rPr lang="en-US" dirty="0" smtClean="0"/>
              <a:t>Employers may not compel an employee to take leave because she is pregnant, so long as she is able to perform her job. </a:t>
            </a:r>
          </a:p>
          <a:p>
            <a:pPr marL="0" indent="0">
              <a:buNone/>
            </a:pPr>
            <a:endParaRPr lang="en-US" dirty="0" smtClean="0"/>
          </a:p>
          <a:p>
            <a:pPr marL="0" indent="0">
              <a:buNone/>
            </a:pPr>
            <a:r>
              <a:rPr lang="en-US" b="1" dirty="0" smtClean="0"/>
              <a:t>Example</a:t>
            </a:r>
            <a:r>
              <a:rPr lang="en-US" dirty="0" smtClean="0"/>
              <a:t>: Lena – worked for a janitorial service. Discloses she’s pregnant and boss tells her she has to stop working. Discharge due to stereotypes about pregnancy. </a:t>
            </a:r>
          </a:p>
          <a:p>
            <a:pPr marL="0" indent="0">
              <a:buNone/>
            </a:pPr>
            <a:endParaRPr lang="en-US" dirty="0"/>
          </a:p>
          <a:p>
            <a:pPr marL="0" indent="0">
              <a:buNone/>
            </a:pPr>
            <a:endParaRPr lang="en-US"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flipH="1">
            <a:off x="3962400" y="3667124"/>
            <a:ext cx="4762500" cy="31908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4611378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EEOC’s Controversial Gambit</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2019538348"/>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41871351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EEOC’s Controversial Gambit </a:t>
            </a:r>
            <a:r>
              <a:rPr lang="en-US" sz="1800" dirty="0" smtClean="0">
                <a:solidFill>
                  <a:schemeClr val="accent1"/>
                </a:solidFill>
              </a:rPr>
              <a:t>(continued)</a:t>
            </a:r>
            <a:endParaRPr lang="en-US" dirty="0">
              <a:solidFill>
                <a:schemeClr val="accent1"/>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67488200"/>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41871351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EEOC’s Controversial Gambit </a:t>
            </a:r>
            <a:r>
              <a:rPr lang="en-US" sz="1800" dirty="0">
                <a:solidFill>
                  <a:schemeClr val="accent1"/>
                </a:solidFill>
              </a:rPr>
              <a:t>(continued)</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3080968311"/>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41871351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EEOC’s Controversial Gambit </a:t>
            </a:r>
            <a:r>
              <a:rPr lang="en-US" sz="1800" dirty="0">
                <a:solidFill>
                  <a:schemeClr val="accent1"/>
                </a:solidFill>
              </a:rPr>
              <a:t>(continued)</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282338947"/>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41871351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EEOC’s Controversial Gambit </a:t>
            </a:r>
            <a:r>
              <a:rPr lang="en-US" sz="1800" dirty="0">
                <a:solidFill>
                  <a:schemeClr val="accent1"/>
                </a:solidFill>
              </a:rPr>
              <a:t>(continued)</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2488310893"/>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41871351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3392689015"/>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4289316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a:t>
            </a:r>
            <a:r>
              <a:rPr lang="en-US" dirty="0" smtClean="0">
                <a:solidFill>
                  <a:prstClr val="black"/>
                </a:solidFill>
              </a:rPr>
              <a:t>Case </a:t>
            </a:r>
            <a:r>
              <a:rPr lang="en-US" sz="1800" dirty="0" smtClean="0">
                <a:solidFill>
                  <a:schemeClr val="accent1"/>
                </a:solidFill>
              </a:rPr>
              <a:t>(continued)</a:t>
            </a:r>
            <a:endParaRPr lang="en-US" dirty="0">
              <a:solidFill>
                <a:schemeClr val="accent1"/>
              </a:solidFill>
            </a:endParaRPr>
          </a:p>
        </p:txBody>
      </p:sp>
      <p:sp>
        <p:nvSpPr>
          <p:cNvPr id="3" name="Content Placeholder 2"/>
          <p:cNvSpPr>
            <a:spLocks noGrp="1"/>
          </p:cNvSpPr>
          <p:nvPr>
            <p:ph idx="1"/>
          </p:nvPr>
        </p:nvSpPr>
        <p:spPr/>
        <p:txBody>
          <a:bodyPr>
            <a:normAutofit/>
          </a:bodyPr>
          <a:lstStyle/>
          <a:p>
            <a:r>
              <a:rPr lang="en-US" dirty="0" smtClean="0"/>
              <a:t>She became pregnant and extended her leave.</a:t>
            </a:r>
          </a:p>
          <a:p>
            <a:endParaRPr lang="en-US" dirty="0" smtClean="0"/>
          </a:p>
          <a:p>
            <a:r>
              <a:rPr lang="en-US" dirty="0" smtClean="0"/>
              <a:t>In September 2006, Young’s midwife wrote a note limiting Young to lifting no more than 20 pounds.</a:t>
            </a:r>
            <a:endParaRPr lang="en-US"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735059" y="3581400"/>
            <a:ext cx="4723141" cy="25190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289316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 </a:t>
            </a:r>
            <a:r>
              <a:rPr lang="en-US" sz="1800" dirty="0">
                <a:solidFill>
                  <a:schemeClr val="accent1"/>
                </a:solidFill>
              </a:rPr>
              <a:t>(continued)</a:t>
            </a:r>
            <a:endParaRPr lang="en-US" dirty="0"/>
          </a:p>
        </p:txBody>
      </p:sp>
      <p:sp>
        <p:nvSpPr>
          <p:cNvPr id="5" name="Content Placeholder 4"/>
          <p:cNvSpPr>
            <a:spLocks noGrp="1"/>
          </p:cNvSpPr>
          <p:nvPr>
            <p:ph idx="1"/>
          </p:nvPr>
        </p:nvSpPr>
        <p:spPr/>
        <p:txBody>
          <a:bodyPr/>
          <a:lstStyle/>
          <a:p>
            <a:r>
              <a:rPr lang="en-US" dirty="0" smtClean="0"/>
              <a:t>In </a:t>
            </a:r>
            <a:r>
              <a:rPr lang="en-US" dirty="0"/>
              <a:t>the fall of 2006 Young asked to return to work with her lifting limitation light duty.</a:t>
            </a:r>
          </a:p>
          <a:p>
            <a:endParaRPr lang="en-US" dirty="0"/>
          </a:p>
          <a:p>
            <a:r>
              <a:rPr lang="en-US" dirty="0"/>
              <a:t>UPS defined as an essential job function </a:t>
            </a:r>
            <a:r>
              <a:rPr lang="en-US" dirty="0" smtClean="0"/>
              <a:t/>
            </a:r>
            <a:br>
              <a:rPr lang="en-US" dirty="0" smtClean="0"/>
            </a:br>
            <a:r>
              <a:rPr lang="en-US" dirty="0" smtClean="0"/>
              <a:t>for </a:t>
            </a:r>
            <a:r>
              <a:rPr lang="en-US" dirty="0"/>
              <a:t>drivers “the ability to lift, lower, push, </a:t>
            </a:r>
            <a:r>
              <a:rPr lang="en-US" dirty="0" smtClean="0"/>
              <a:t/>
            </a:r>
            <a:br>
              <a:rPr lang="en-US" dirty="0" smtClean="0"/>
            </a:br>
            <a:r>
              <a:rPr lang="en-US" dirty="0" smtClean="0"/>
              <a:t>pull</a:t>
            </a:r>
            <a:r>
              <a:rPr lang="en-US" dirty="0"/>
              <a:t>…”packages weighing up to 70 pounds.</a:t>
            </a:r>
          </a:p>
          <a:p>
            <a:endParaRPr lang="en-US" dirty="0"/>
          </a:p>
          <a:p>
            <a:endParaRPr lang="en-US"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flipH="1">
            <a:off x="5734150" y="2856885"/>
            <a:ext cx="2733675" cy="39814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289316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 </a:t>
            </a:r>
            <a:r>
              <a:rPr lang="en-US" sz="1800" dirty="0">
                <a:solidFill>
                  <a:schemeClr val="accent1"/>
                </a:solidFill>
              </a:rPr>
              <a:t>(continued)</a:t>
            </a:r>
            <a:endParaRPr lang="en-US" dirty="0"/>
          </a:p>
        </p:txBody>
      </p:sp>
      <p:sp>
        <p:nvSpPr>
          <p:cNvPr id="5" name="Content Placeholder 4"/>
          <p:cNvSpPr>
            <a:spLocks noGrp="1"/>
          </p:cNvSpPr>
          <p:nvPr>
            <p:ph idx="1"/>
          </p:nvPr>
        </p:nvSpPr>
        <p:spPr/>
        <p:txBody>
          <a:bodyPr/>
          <a:lstStyle/>
          <a:p>
            <a:pPr>
              <a:spcBef>
                <a:spcPts val="0"/>
              </a:spcBef>
              <a:spcAft>
                <a:spcPts val="1200"/>
              </a:spcAft>
            </a:pPr>
            <a:r>
              <a:rPr lang="en-US" dirty="0"/>
              <a:t>Pursuant to its collective bargaining agreement UPS only allowed light duty in the following </a:t>
            </a:r>
            <a:r>
              <a:rPr lang="en-US" dirty="0" smtClean="0"/>
              <a:t>circumstances:</a:t>
            </a:r>
          </a:p>
          <a:p>
            <a:pPr marL="804863" lvl="1" indent="-457200">
              <a:spcBef>
                <a:spcPts val="0"/>
              </a:spcBef>
              <a:spcAft>
                <a:spcPts val="1200"/>
              </a:spcAft>
              <a:buFont typeface="+mj-lt"/>
              <a:buAutoNum type="arabicPeriod"/>
            </a:pPr>
            <a:r>
              <a:rPr lang="en-US" dirty="0" smtClean="0"/>
              <a:t>Employees </a:t>
            </a:r>
            <a:r>
              <a:rPr lang="en-US" dirty="0"/>
              <a:t>with limitations arising from on the job </a:t>
            </a:r>
            <a:r>
              <a:rPr lang="en-US" dirty="0" smtClean="0"/>
              <a:t>injuries;</a:t>
            </a:r>
          </a:p>
          <a:p>
            <a:pPr marL="804863" lvl="1" indent="-457200">
              <a:spcBef>
                <a:spcPts val="0"/>
              </a:spcBef>
              <a:spcAft>
                <a:spcPts val="1200"/>
              </a:spcAft>
              <a:buFont typeface="+mj-lt"/>
              <a:buAutoNum type="arabicPeriod"/>
            </a:pPr>
            <a:r>
              <a:rPr lang="en-US" dirty="0" smtClean="0"/>
              <a:t>Employees </a:t>
            </a:r>
            <a:r>
              <a:rPr lang="en-US" dirty="0"/>
              <a:t>considered “</a:t>
            </a:r>
            <a:r>
              <a:rPr lang="en-US" dirty="0" smtClean="0"/>
              <a:t>disabled” </a:t>
            </a:r>
            <a:r>
              <a:rPr lang="en-US" dirty="0"/>
              <a:t>under the ADA; </a:t>
            </a:r>
            <a:r>
              <a:rPr lang="en-US" dirty="0" smtClean="0"/>
              <a:t>and</a:t>
            </a:r>
          </a:p>
          <a:p>
            <a:pPr marL="804863" lvl="1" indent="-457200">
              <a:spcBef>
                <a:spcPts val="0"/>
              </a:spcBef>
              <a:spcAft>
                <a:spcPts val="1200"/>
              </a:spcAft>
              <a:buFont typeface="+mj-lt"/>
              <a:buAutoNum type="arabicPeriod"/>
            </a:pPr>
            <a:r>
              <a:rPr lang="en-US" dirty="0" smtClean="0"/>
              <a:t>Employees </a:t>
            </a:r>
            <a:r>
              <a:rPr lang="en-US" dirty="0"/>
              <a:t>who temporarily lost DOT certification.</a:t>
            </a:r>
          </a:p>
          <a:p>
            <a:endParaRPr lang="en-US" dirty="0"/>
          </a:p>
        </p:txBody>
      </p:sp>
      <p:pic>
        <p:nvPicPr>
          <p:cNvPr id="1229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238500" y="3905250"/>
            <a:ext cx="2667000" cy="23431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289316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 </a:t>
            </a:r>
            <a:r>
              <a:rPr lang="en-US" sz="1800" dirty="0">
                <a:solidFill>
                  <a:schemeClr val="accent1"/>
                </a:solidFill>
              </a:rPr>
              <a:t>(continued)</a:t>
            </a:r>
            <a:endParaRPr lang="en-US" dirty="0"/>
          </a:p>
        </p:txBody>
      </p:sp>
      <p:sp>
        <p:nvSpPr>
          <p:cNvPr id="5" name="Content Placeholder 4"/>
          <p:cNvSpPr>
            <a:spLocks noGrp="1"/>
          </p:cNvSpPr>
          <p:nvPr>
            <p:ph idx="1"/>
          </p:nvPr>
        </p:nvSpPr>
        <p:spPr/>
        <p:txBody>
          <a:bodyPr/>
          <a:lstStyle/>
          <a:p>
            <a:pPr marL="61912" lvl="8" indent="0">
              <a:spcBef>
                <a:spcPts val="600"/>
              </a:spcBef>
              <a:buNone/>
            </a:pPr>
            <a:r>
              <a:rPr lang="en-US" dirty="0" smtClean="0"/>
              <a:t>Thus</a:t>
            </a:r>
            <a:r>
              <a:rPr lang="en-US" dirty="0"/>
              <a:t>, Young was ineligible for light duty work for any limitations arising from her pregnancy. </a:t>
            </a:r>
            <a:r>
              <a:rPr lang="en-US" dirty="0" smtClean="0"/>
              <a:t>She </a:t>
            </a:r>
            <a:r>
              <a:rPr lang="en-US" dirty="0"/>
              <a:t>also could not perform the essential elements of her job</a:t>
            </a:r>
            <a:r>
              <a:rPr lang="en-US" dirty="0" smtClean="0"/>
              <a:t>.</a:t>
            </a:r>
            <a:endParaRPr lang="en-US" dirty="0"/>
          </a:p>
        </p:txBody>
      </p:sp>
      <p:pic>
        <p:nvPicPr>
          <p:cNvPr id="13317" name="Picture 5" descr="http://www.workplacerantings.com/wp-content/uploads/2013/01/pregnancy-discrimination-in-the-workplace-what-you-can-do.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43475" y="2895600"/>
            <a:ext cx="4048125" cy="2857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xmlns="" val="14289316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 </a:t>
            </a:r>
            <a:r>
              <a:rPr lang="en-US" sz="1800" dirty="0">
                <a:solidFill>
                  <a:schemeClr val="accent1"/>
                </a:solidFill>
              </a:rPr>
              <a:t>(continued)</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2306505843"/>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4289316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 </a:t>
            </a:r>
            <a:r>
              <a:rPr lang="en-US" sz="1800" dirty="0">
                <a:solidFill>
                  <a:schemeClr val="accent1"/>
                </a:solidFill>
              </a:rPr>
              <a:t>(continued)</a:t>
            </a:r>
            <a:endParaRPr lang="en-US" dirty="0"/>
          </a:p>
        </p:txBody>
      </p:sp>
      <p:sp>
        <p:nvSpPr>
          <p:cNvPr id="5" name="Content Placeholder 4"/>
          <p:cNvSpPr>
            <a:spLocks noGrp="1"/>
          </p:cNvSpPr>
          <p:nvPr>
            <p:ph idx="1"/>
          </p:nvPr>
        </p:nvSpPr>
        <p:spPr/>
        <p:txBody>
          <a:bodyPr/>
          <a:lstStyle/>
          <a:p>
            <a:r>
              <a:rPr lang="en-US" dirty="0"/>
              <a:t>The </a:t>
            </a:r>
            <a:r>
              <a:rPr lang="en-US" dirty="0" smtClean="0"/>
              <a:t>District </a:t>
            </a:r>
            <a:r>
              <a:rPr lang="en-US" dirty="0"/>
              <a:t>C</a:t>
            </a:r>
            <a:r>
              <a:rPr lang="en-US" dirty="0" smtClean="0"/>
              <a:t>ourt </a:t>
            </a:r>
            <a:r>
              <a:rPr lang="en-US" dirty="0"/>
              <a:t>denied Young’s claims and she appealed to the Court of Appeals for the Fourth Circuit.</a:t>
            </a:r>
          </a:p>
          <a:p>
            <a:endParaRPr lang="en-US" dirty="0"/>
          </a:p>
          <a:p>
            <a:r>
              <a:rPr lang="en-US" dirty="0"/>
              <a:t>The </a:t>
            </a:r>
            <a:r>
              <a:rPr lang="en-US" dirty="0" smtClean="0"/>
              <a:t>Court </a:t>
            </a:r>
            <a:r>
              <a:rPr lang="en-US" dirty="0"/>
              <a:t>of </a:t>
            </a:r>
            <a:r>
              <a:rPr lang="en-US" dirty="0" smtClean="0"/>
              <a:t>Appeals </a:t>
            </a:r>
            <a:r>
              <a:rPr lang="en-US" dirty="0"/>
              <a:t>affirmed the decision of the district court in favor of UPS.</a:t>
            </a:r>
          </a:p>
          <a:p>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682057" y="3733800"/>
            <a:ext cx="1779885" cy="1767694"/>
          </a:xfrm>
          <a:prstGeom prst="rect">
            <a:avLst/>
          </a:prstGeom>
        </p:spPr>
      </p:pic>
    </p:spTree>
    <p:extLst>
      <p:ext uri="{BB962C8B-B14F-4D97-AF65-F5344CB8AC3E}">
        <p14:creationId xmlns:p14="http://schemas.microsoft.com/office/powerpoint/2010/main" xmlns="" val="14289316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 </a:t>
            </a:r>
            <a:r>
              <a:rPr lang="en-US" sz="1800" dirty="0">
                <a:solidFill>
                  <a:schemeClr val="accent1"/>
                </a:solidFill>
              </a:rPr>
              <a:t>(continued)</a:t>
            </a:r>
            <a:endParaRPr lang="en-US" dirty="0"/>
          </a:p>
        </p:txBody>
      </p:sp>
      <p:sp>
        <p:nvSpPr>
          <p:cNvPr id="5" name="Content Placeholder 4"/>
          <p:cNvSpPr>
            <a:spLocks noGrp="1"/>
          </p:cNvSpPr>
          <p:nvPr>
            <p:ph idx="1"/>
          </p:nvPr>
        </p:nvSpPr>
        <p:spPr/>
        <p:txBody>
          <a:bodyPr/>
          <a:lstStyle/>
          <a:p>
            <a:r>
              <a:rPr lang="en-US" b="1" dirty="0"/>
              <a:t>The court </a:t>
            </a:r>
            <a:r>
              <a:rPr lang="en-US" b="1" dirty="0" smtClean="0"/>
              <a:t>noted:</a:t>
            </a:r>
          </a:p>
          <a:p>
            <a:pPr marL="804863" lvl="1" indent="-457200">
              <a:buFont typeface="+mj-lt"/>
              <a:buAutoNum type="arabicPeriod"/>
            </a:pPr>
            <a:r>
              <a:rPr lang="en-US" dirty="0" smtClean="0"/>
              <a:t>UPS’s </a:t>
            </a:r>
            <a:r>
              <a:rPr lang="en-US" dirty="0"/>
              <a:t>policy was pregnancy neutral or “pregnancy-blind</a:t>
            </a:r>
            <a:r>
              <a:rPr lang="en-US" dirty="0" smtClean="0"/>
              <a:t>.”</a:t>
            </a:r>
          </a:p>
          <a:p>
            <a:pPr marL="804863" lvl="1" indent="-457200">
              <a:buFont typeface="+mj-lt"/>
              <a:buAutoNum type="arabicPeriod"/>
            </a:pPr>
            <a:r>
              <a:rPr lang="en-US" dirty="0" smtClean="0"/>
              <a:t>Young </a:t>
            </a:r>
            <a:r>
              <a:rPr lang="en-US" dirty="0"/>
              <a:t>argued that the PDA created a new cause of action distinct from Title VII sex discrimination by compelling employers to treat pregnant employees more favorably than male and female (non-pregnant) employees with restrictions resulting from non work injuries.</a:t>
            </a:r>
          </a:p>
          <a:p>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flipH="1">
            <a:off x="3524050" y="4114800"/>
            <a:ext cx="2095500" cy="2181225"/>
          </a:xfrm>
          <a:prstGeom prst="rect">
            <a:avLst/>
          </a:prstGeom>
        </p:spPr>
      </p:pic>
    </p:spTree>
    <p:extLst>
      <p:ext uri="{BB962C8B-B14F-4D97-AF65-F5344CB8AC3E}">
        <p14:creationId xmlns:p14="http://schemas.microsoft.com/office/powerpoint/2010/main" xmlns="" val="14289316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 </a:t>
            </a:r>
            <a:r>
              <a:rPr lang="en-US" sz="1800" dirty="0">
                <a:solidFill>
                  <a:schemeClr val="accent1"/>
                </a:solidFill>
              </a:rPr>
              <a:t>(continued)</a:t>
            </a:r>
            <a:endParaRPr lang="en-US" dirty="0"/>
          </a:p>
        </p:txBody>
      </p:sp>
      <p:sp>
        <p:nvSpPr>
          <p:cNvPr id="6" name="Content Placeholder 5"/>
          <p:cNvSpPr>
            <a:spLocks noGrp="1"/>
          </p:cNvSpPr>
          <p:nvPr>
            <p:ph idx="1"/>
          </p:nvPr>
        </p:nvSpPr>
        <p:spPr/>
        <p:txBody>
          <a:bodyPr/>
          <a:lstStyle/>
          <a:p>
            <a:pPr marL="909638" lvl="8" indent="-457200">
              <a:buClr>
                <a:schemeClr val="accent1"/>
              </a:buClr>
              <a:buFont typeface="+mj-lt"/>
              <a:buAutoNum type="arabicPeriod" startAt="3"/>
            </a:pPr>
            <a:r>
              <a:rPr lang="en-US" dirty="0"/>
              <a:t>Congress placed the entirety of the PDA into the “Definitions” section of Title VII</a:t>
            </a:r>
            <a:r>
              <a:rPr lang="en-US" dirty="0" smtClean="0"/>
              <a:t>:</a:t>
            </a:r>
          </a:p>
          <a:p>
            <a:pPr marL="914400" lvl="8" indent="0">
              <a:buClr>
                <a:schemeClr val="accent1"/>
              </a:buClr>
              <a:buNone/>
            </a:pPr>
            <a:endParaRPr lang="en-US" dirty="0" smtClean="0"/>
          </a:p>
          <a:p>
            <a:pPr marL="914400" lvl="8" indent="0">
              <a:buClr>
                <a:schemeClr val="accent1"/>
              </a:buClr>
              <a:buNone/>
            </a:pPr>
            <a:r>
              <a:rPr lang="en-US" dirty="0" smtClean="0"/>
              <a:t>The </a:t>
            </a:r>
            <a:r>
              <a:rPr lang="en-US" dirty="0"/>
              <a:t>terms “because of sex” or “on the basis of sex” include, but are not limited to, because of or on the basis of pregnancy, childbirth, or related medical conditions; and women affected by pregnancy, childbirth, or related </a:t>
            </a:r>
            <a:r>
              <a:rPr lang="en-US" dirty="0" smtClean="0"/>
              <a:t/>
            </a:r>
            <a:br>
              <a:rPr lang="en-US" dirty="0" smtClean="0"/>
            </a:br>
            <a:r>
              <a:rPr lang="en-US" dirty="0" smtClean="0"/>
              <a:t>medical </a:t>
            </a:r>
            <a:r>
              <a:rPr lang="en-US" dirty="0"/>
              <a:t>conditions shall be treated </a:t>
            </a:r>
            <a:r>
              <a:rPr lang="en-US" dirty="0" smtClean="0"/>
              <a:t/>
            </a:r>
            <a:br>
              <a:rPr lang="en-US" dirty="0" smtClean="0"/>
            </a:br>
            <a:r>
              <a:rPr lang="en-US" dirty="0" smtClean="0"/>
              <a:t>the </a:t>
            </a:r>
            <a:r>
              <a:rPr lang="en-US" dirty="0"/>
              <a:t>same for all employment-related </a:t>
            </a:r>
            <a:r>
              <a:rPr lang="en-US" dirty="0" smtClean="0"/>
              <a:t/>
            </a:r>
            <a:br>
              <a:rPr lang="en-US" dirty="0" smtClean="0"/>
            </a:br>
            <a:r>
              <a:rPr lang="en-US" dirty="0" smtClean="0"/>
              <a:t>purposes</a:t>
            </a:r>
            <a:r>
              <a:rPr lang="en-US" dirty="0"/>
              <a:t>, including receipt of </a:t>
            </a:r>
            <a:r>
              <a:rPr lang="en-US" dirty="0" smtClean="0"/>
              <a:t/>
            </a:r>
            <a:br>
              <a:rPr lang="en-US" dirty="0" smtClean="0"/>
            </a:br>
            <a:r>
              <a:rPr lang="en-US" dirty="0" smtClean="0"/>
              <a:t>benefits </a:t>
            </a:r>
            <a:r>
              <a:rPr lang="en-US" dirty="0"/>
              <a:t>under fringe benefit </a:t>
            </a:r>
            <a:r>
              <a:rPr lang="en-US" dirty="0" smtClean="0"/>
              <a:t/>
            </a:r>
            <a:br>
              <a:rPr lang="en-US" dirty="0" smtClean="0"/>
            </a:br>
            <a:r>
              <a:rPr lang="en-US" dirty="0" smtClean="0"/>
              <a:t>programs</a:t>
            </a:r>
            <a:r>
              <a:rPr lang="en-US" dirty="0"/>
              <a:t>, as other persons </a:t>
            </a:r>
            <a:r>
              <a:rPr lang="en-US" dirty="0" smtClean="0"/>
              <a:t/>
            </a:r>
            <a:br>
              <a:rPr lang="en-US" dirty="0" smtClean="0"/>
            </a:br>
            <a:r>
              <a:rPr lang="en-US" dirty="0" smtClean="0"/>
              <a:t>not </a:t>
            </a:r>
            <a:r>
              <a:rPr lang="en-US" dirty="0"/>
              <a:t>so affected but similar in </a:t>
            </a:r>
            <a:r>
              <a:rPr lang="en-US" dirty="0" smtClean="0"/>
              <a:t/>
            </a:r>
            <a:br>
              <a:rPr lang="en-US" dirty="0" smtClean="0"/>
            </a:br>
            <a:r>
              <a:rPr lang="en-US" dirty="0" smtClean="0"/>
              <a:t>their </a:t>
            </a:r>
            <a:r>
              <a:rPr lang="en-US" dirty="0"/>
              <a:t>ability or inability to </a:t>
            </a:r>
            <a:r>
              <a:rPr lang="en-US" dirty="0" smtClean="0"/>
              <a:t>work…</a:t>
            </a:r>
            <a:endParaRPr lang="en-US" dirty="0"/>
          </a:p>
          <a:p>
            <a:pPr marL="457200" lvl="8" indent="-457200">
              <a:buFont typeface="+mj-lt"/>
              <a:buAutoNum type="arabicPeriod" startAt="3"/>
            </a:pPr>
            <a:endParaRPr lang="en-US" dirty="0"/>
          </a:p>
          <a:p>
            <a:pPr marL="1376363" lvl="8" indent="-461963">
              <a:buFont typeface="+mj-lt"/>
              <a:buAutoNum type="arabicPeriod" startAt="3"/>
            </a:pPr>
            <a:endParaRPr lang="en-US" dirty="0"/>
          </a:p>
          <a:p>
            <a:pPr marL="1828800" lvl="8" indent="0">
              <a:buNone/>
              <a:tabLst>
                <a:tab pos="6338888" algn="l"/>
              </a:tabLst>
            </a:pPr>
            <a:endParaRPr lang="en-US" dirty="0"/>
          </a:p>
          <a:p>
            <a:endParaRPr lang="en-US" dirty="0"/>
          </a:p>
        </p:txBody>
      </p:sp>
      <p:pic>
        <p:nvPicPr>
          <p:cNvPr id="15362"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r="6732" b="8944"/>
          <a:stretch/>
        </p:blipFill>
        <p:spPr bwMode="auto">
          <a:xfrm>
            <a:off x="5413978" y="3733800"/>
            <a:ext cx="3120422" cy="228731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289316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 </a:t>
            </a:r>
            <a:r>
              <a:rPr lang="en-US" sz="1800" dirty="0">
                <a:solidFill>
                  <a:schemeClr val="accent1"/>
                </a:solidFill>
              </a:rPr>
              <a:t>(continued)</a:t>
            </a:r>
            <a:endParaRPr lang="en-US" dirty="0"/>
          </a:p>
        </p:txBody>
      </p:sp>
      <p:sp>
        <p:nvSpPr>
          <p:cNvPr id="5" name="Content Placeholder 4"/>
          <p:cNvSpPr>
            <a:spLocks noGrp="1"/>
          </p:cNvSpPr>
          <p:nvPr>
            <p:ph idx="1"/>
          </p:nvPr>
        </p:nvSpPr>
        <p:spPr/>
        <p:txBody>
          <a:bodyPr/>
          <a:lstStyle/>
          <a:p>
            <a:pPr marL="919163" indent="-457200">
              <a:buFont typeface="+mj-lt"/>
              <a:buAutoNum type="arabicPeriod" startAt="4"/>
            </a:pPr>
            <a:r>
              <a:rPr lang="en-US" dirty="0" smtClean="0"/>
              <a:t>There </a:t>
            </a:r>
            <a:r>
              <a:rPr lang="en-US" dirty="0"/>
              <a:t>are two clauses in the above definition.</a:t>
            </a:r>
          </a:p>
          <a:p>
            <a:pPr marL="919163" indent="-457200">
              <a:buFont typeface="+mj-lt"/>
              <a:buAutoNum type="arabicPeriod" startAt="4"/>
            </a:pPr>
            <a:endParaRPr lang="en-US" dirty="0"/>
          </a:p>
          <a:p>
            <a:pPr marL="919163" indent="-457200">
              <a:buFont typeface="+mj-lt"/>
              <a:buAutoNum type="arabicPeriod" startAt="4"/>
            </a:pPr>
            <a:r>
              <a:rPr lang="en-US" dirty="0"/>
              <a:t>“Confusion arises when trying to reconcile language in the first clause suggesting the PDA simply expands the category of sex discrimination (without otherwise altering Title VII), and language in the second clause suggesting the statute requires different – perhaps even </a:t>
            </a:r>
            <a:r>
              <a:rPr lang="en-US" dirty="0" smtClean="0"/>
              <a:t>preferential-</a:t>
            </a:r>
            <a:br>
              <a:rPr lang="en-US" dirty="0" smtClean="0"/>
            </a:br>
            <a:r>
              <a:rPr lang="en-US" dirty="0" smtClean="0"/>
              <a:t>treatment </a:t>
            </a:r>
            <a:r>
              <a:rPr lang="en-US" dirty="0"/>
              <a:t>for pregnant workers</a:t>
            </a:r>
            <a:r>
              <a:rPr lang="en-US" dirty="0" smtClean="0"/>
              <a:t>.” </a:t>
            </a:r>
            <a:endParaRPr lang="en-US"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5329" r="6733" b="8944"/>
          <a:stretch/>
        </p:blipFill>
        <p:spPr bwMode="auto">
          <a:xfrm>
            <a:off x="5592278" y="3733800"/>
            <a:ext cx="2942122" cy="228731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2893168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 </a:t>
            </a:r>
            <a:r>
              <a:rPr lang="en-US" sz="1800" dirty="0">
                <a:solidFill>
                  <a:schemeClr val="accent1"/>
                </a:solidFill>
              </a:rPr>
              <a:t>(continued)</a:t>
            </a:r>
            <a:endParaRPr lang="en-US" dirty="0"/>
          </a:p>
        </p:txBody>
      </p:sp>
      <p:sp>
        <p:nvSpPr>
          <p:cNvPr id="5" name="Content Placeholder 4"/>
          <p:cNvSpPr>
            <a:spLocks noGrp="1"/>
          </p:cNvSpPr>
          <p:nvPr>
            <p:ph idx="1"/>
          </p:nvPr>
        </p:nvSpPr>
        <p:spPr/>
        <p:txBody>
          <a:bodyPr/>
          <a:lstStyle/>
          <a:p>
            <a:r>
              <a:rPr lang="en-US" b="1" dirty="0"/>
              <a:t>The Court held:</a:t>
            </a:r>
          </a:p>
          <a:p>
            <a:pPr lvl="1"/>
            <a:r>
              <a:rPr lang="en-US" dirty="0"/>
              <a:t>The PDA’s placement in the definitional section of Title VII, and grounding it within the confines of sex discrimination, make clear that it does not create a distinct and independent clause of action.</a:t>
            </a:r>
          </a:p>
          <a:p>
            <a:endParaRPr lang="en-US" dirty="0"/>
          </a:p>
        </p:txBody>
      </p:sp>
      <p:pic>
        <p:nvPicPr>
          <p:cNvPr id="1638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648200" y="3429000"/>
            <a:ext cx="3426309" cy="284897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5924508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 </a:t>
            </a:r>
            <a:r>
              <a:rPr lang="en-US" sz="1800" dirty="0">
                <a:solidFill>
                  <a:schemeClr val="accent1"/>
                </a:solidFill>
              </a:rPr>
              <a:t>(continued)</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869565320"/>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59245086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prstClr val="black"/>
                </a:solidFill>
              </a:rPr>
              <a:t>The Peggy Young Case </a:t>
            </a:r>
            <a:r>
              <a:rPr lang="en-US" sz="1800" dirty="0">
                <a:solidFill>
                  <a:schemeClr val="accent1"/>
                </a:solidFill>
              </a:rPr>
              <a:t>(continued)</a:t>
            </a:r>
            <a:endParaRPr lang="en-US" dirty="0"/>
          </a:p>
        </p:txBody>
      </p:sp>
      <p:sp>
        <p:nvSpPr>
          <p:cNvPr id="5" name="Content Placeholder 4"/>
          <p:cNvSpPr>
            <a:spLocks noGrp="1"/>
          </p:cNvSpPr>
          <p:nvPr>
            <p:ph idx="1"/>
          </p:nvPr>
        </p:nvSpPr>
        <p:spPr/>
        <p:txBody>
          <a:bodyPr/>
          <a:lstStyle/>
          <a:p>
            <a:r>
              <a:rPr lang="en-US" dirty="0"/>
              <a:t>Against this backdrop the Supreme Court has agreed to decide this case</a:t>
            </a:r>
            <a:r>
              <a:rPr lang="en-US" dirty="0" smtClean="0"/>
              <a:t>.</a:t>
            </a:r>
          </a:p>
          <a:p>
            <a:endParaRPr lang="en-US" dirty="0"/>
          </a:p>
          <a:p>
            <a:r>
              <a:rPr lang="en-US" dirty="0"/>
              <a:t>At issue are the EEOC’s Guidance which wholly endorses Young’s argument – that is, does the PDA affirmatively require employers to accommodate pregnant workers?</a:t>
            </a:r>
          </a:p>
          <a:p>
            <a:endParaRPr lang="en-US" dirty="0"/>
          </a:p>
          <a:p>
            <a:pPr marL="0" indent="0" algn="ctr">
              <a:buNone/>
            </a:pPr>
            <a:r>
              <a:rPr lang="en-US" dirty="0"/>
              <a:t>or</a:t>
            </a:r>
          </a:p>
          <a:p>
            <a:endParaRPr lang="en-US" dirty="0"/>
          </a:p>
          <a:p>
            <a:r>
              <a:rPr lang="en-US" dirty="0"/>
              <a:t>Will the Court affirm the rational of the Fourth Circuit or reach a different conclusion? </a:t>
            </a:r>
          </a:p>
        </p:txBody>
      </p:sp>
    </p:spTree>
    <p:extLst>
      <p:ext uri="{BB962C8B-B14F-4D97-AF65-F5344CB8AC3E}">
        <p14:creationId xmlns:p14="http://schemas.microsoft.com/office/powerpoint/2010/main" xmlns="" val="5924508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One Possible Solution for the Light Duty Dilemma</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xmlns="" val="2748224545"/>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6251431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xmlns="" val="1087028144"/>
              </p:ext>
            </p:extLst>
          </p:nvPr>
        </p:nvGraphicFramePr>
        <p:xfrm>
          <a:off x="45720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p:cNvSpPr>
            <a:spLocks noGrp="1"/>
          </p:cNvSpPr>
          <p:nvPr>
            <p:ph type="title"/>
          </p:nvPr>
        </p:nvSpPr>
        <p:spPr/>
        <p:txBody>
          <a:bodyPr/>
          <a:lstStyle/>
          <a:p>
            <a:r>
              <a:rPr lang="en-US" dirty="0" smtClean="0"/>
              <a:t>Employer Provides Equal Access to Light Duty</a:t>
            </a:r>
            <a:endParaRPr lang="en-US" sz="2800" dirty="0"/>
          </a:p>
        </p:txBody>
      </p:sp>
    </p:spTree>
    <p:extLst>
      <p:ext uri="{BB962C8B-B14F-4D97-AF65-F5344CB8AC3E}">
        <p14:creationId xmlns:p14="http://schemas.microsoft.com/office/powerpoint/2010/main" xmlns="" val="19483806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Employer Provides Equal Access to Light Duty </a:t>
            </a:r>
            <a:r>
              <a:rPr lang="en-US" sz="1600" dirty="0" smtClean="0">
                <a:solidFill>
                  <a:srgbClr val="D52B1E"/>
                </a:solidFill>
              </a:rPr>
              <a:t>(</a:t>
            </a:r>
            <a:r>
              <a:rPr lang="en-US" sz="1600" dirty="0">
                <a:solidFill>
                  <a:srgbClr val="D52B1E"/>
                </a:solidFill>
              </a:rPr>
              <a:t>continued)</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1859987215"/>
              </p:ext>
            </p:extLst>
          </p:nvPr>
        </p:nvGraphicFramePr>
        <p:xfrm>
          <a:off x="349250" y="16002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9483806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to Do </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1717581659"/>
              </p:ext>
            </p:extLst>
          </p:nvPr>
        </p:nvGraphicFramePr>
        <p:xfrm>
          <a:off x="457200" y="1905000"/>
          <a:ext cx="82296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p:cNvSpPr txBox="1"/>
          <p:nvPr/>
        </p:nvSpPr>
        <p:spPr>
          <a:xfrm>
            <a:off x="371375" y="1428690"/>
            <a:ext cx="5666936" cy="400110"/>
          </a:xfrm>
          <a:prstGeom prst="rect">
            <a:avLst/>
          </a:prstGeom>
          <a:noFill/>
        </p:spPr>
        <p:txBody>
          <a:bodyPr wrap="none" rtlCol="0">
            <a:spAutoFit/>
          </a:bodyPr>
          <a:lstStyle/>
          <a:p>
            <a:r>
              <a:rPr lang="en-US" sz="2000" b="1" dirty="0"/>
              <a:t>What should Employers do in the meantime</a:t>
            </a:r>
            <a:r>
              <a:rPr lang="en-US" sz="2000" b="1" dirty="0" smtClean="0"/>
              <a:t>?</a:t>
            </a:r>
            <a:endParaRPr lang="en-US" sz="2000" b="1" dirty="0"/>
          </a:p>
        </p:txBody>
      </p:sp>
      <p:sp>
        <p:nvSpPr>
          <p:cNvPr id="8" name="TextBox 7"/>
          <p:cNvSpPr txBox="1"/>
          <p:nvPr/>
        </p:nvSpPr>
        <p:spPr>
          <a:xfrm>
            <a:off x="714675" y="2249269"/>
            <a:ext cx="441146" cy="646331"/>
          </a:xfrm>
          <a:prstGeom prst="rect">
            <a:avLst/>
          </a:prstGeom>
          <a:noFill/>
        </p:spPr>
        <p:txBody>
          <a:bodyPr wrap="none" rtlCol="0">
            <a:spAutoFit/>
          </a:bodyPr>
          <a:lstStyle/>
          <a:p>
            <a:r>
              <a:rPr lang="en-US" sz="3600" b="1" dirty="0" smtClean="0">
                <a:solidFill>
                  <a:schemeClr val="bg2"/>
                </a:solidFill>
              </a:rPr>
              <a:t>1</a:t>
            </a:r>
            <a:endParaRPr lang="en-US" b="1" dirty="0">
              <a:solidFill>
                <a:schemeClr val="bg2"/>
              </a:solidFill>
            </a:endParaRPr>
          </a:p>
        </p:txBody>
      </p:sp>
      <p:sp>
        <p:nvSpPr>
          <p:cNvPr id="9" name="TextBox 8"/>
          <p:cNvSpPr txBox="1"/>
          <p:nvPr/>
        </p:nvSpPr>
        <p:spPr>
          <a:xfrm>
            <a:off x="1098860" y="3257350"/>
            <a:ext cx="441146" cy="646331"/>
          </a:xfrm>
          <a:prstGeom prst="rect">
            <a:avLst/>
          </a:prstGeom>
          <a:noFill/>
        </p:spPr>
        <p:txBody>
          <a:bodyPr wrap="none" rtlCol="0">
            <a:spAutoFit/>
          </a:bodyPr>
          <a:lstStyle/>
          <a:p>
            <a:r>
              <a:rPr lang="en-US" sz="3600" b="1" dirty="0">
                <a:solidFill>
                  <a:schemeClr val="accent3"/>
                </a:solidFill>
              </a:rPr>
              <a:t>2</a:t>
            </a:r>
            <a:endParaRPr lang="en-US" b="1" dirty="0">
              <a:solidFill>
                <a:schemeClr val="accent3"/>
              </a:solidFill>
            </a:endParaRPr>
          </a:p>
        </p:txBody>
      </p:sp>
      <p:sp>
        <p:nvSpPr>
          <p:cNvPr id="10" name="TextBox 9"/>
          <p:cNvSpPr txBox="1"/>
          <p:nvPr/>
        </p:nvSpPr>
        <p:spPr>
          <a:xfrm>
            <a:off x="1117284" y="4267200"/>
            <a:ext cx="441146" cy="646331"/>
          </a:xfrm>
          <a:prstGeom prst="rect">
            <a:avLst/>
          </a:prstGeom>
          <a:noFill/>
        </p:spPr>
        <p:txBody>
          <a:bodyPr wrap="none" rtlCol="0">
            <a:spAutoFit/>
          </a:bodyPr>
          <a:lstStyle/>
          <a:p>
            <a:r>
              <a:rPr lang="en-US" sz="3600" b="1" dirty="0">
                <a:solidFill>
                  <a:schemeClr val="accent4"/>
                </a:solidFill>
              </a:rPr>
              <a:t>3</a:t>
            </a:r>
            <a:endParaRPr lang="en-US" b="1" dirty="0">
              <a:solidFill>
                <a:schemeClr val="accent4"/>
              </a:solidFill>
            </a:endParaRPr>
          </a:p>
        </p:txBody>
      </p:sp>
      <p:sp>
        <p:nvSpPr>
          <p:cNvPr id="11" name="TextBox 10"/>
          <p:cNvSpPr txBox="1"/>
          <p:nvPr/>
        </p:nvSpPr>
        <p:spPr>
          <a:xfrm>
            <a:off x="714675" y="5257800"/>
            <a:ext cx="441146" cy="646331"/>
          </a:xfrm>
          <a:prstGeom prst="rect">
            <a:avLst/>
          </a:prstGeom>
          <a:noFill/>
        </p:spPr>
        <p:txBody>
          <a:bodyPr wrap="none" rtlCol="0">
            <a:spAutoFit/>
          </a:bodyPr>
          <a:lstStyle/>
          <a:p>
            <a:r>
              <a:rPr lang="en-US" sz="3600" b="1" dirty="0">
                <a:solidFill>
                  <a:schemeClr val="accent1"/>
                </a:solidFill>
              </a:rPr>
              <a:t>4</a:t>
            </a:r>
            <a:endParaRPr lang="en-US" b="1" dirty="0">
              <a:solidFill>
                <a:schemeClr val="accent1"/>
              </a:solidFill>
            </a:endParaRPr>
          </a:p>
        </p:txBody>
      </p:sp>
    </p:spTree>
    <p:extLst>
      <p:ext uri="{BB962C8B-B14F-4D97-AF65-F5344CB8AC3E}">
        <p14:creationId xmlns:p14="http://schemas.microsoft.com/office/powerpoint/2010/main" xmlns="" val="592450863"/>
      </p:ext>
    </p:extLst>
  </p:cSld>
  <p:clrMapOvr>
    <a:masterClrMapping/>
  </p:clrMapOvr>
  <p:timing>
    <p:tnLst>
      <p:par>
        <p:cTn id="1" dur="indefinite" restart="never" nodeType="tmRoot"/>
      </p:par>
    </p:tnLst>
  </p:timing>
</p:sld>
</file>

<file path=ppt/theme/theme1.xml><?xml version="1.0" encoding="utf-8"?>
<a:theme xmlns:a="http://schemas.openxmlformats.org/drawingml/2006/main" name="BD2013">
  <a:themeElements>
    <a:clrScheme name="Baker Donelson">
      <a:dk1>
        <a:srgbClr val="000000"/>
      </a:dk1>
      <a:lt1>
        <a:srgbClr val="FFFFFF"/>
      </a:lt1>
      <a:dk2>
        <a:srgbClr val="000000"/>
      </a:dk2>
      <a:lt2>
        <a:srgbClr val="6C6F70"/>
      </a:lt2>
      <a:accent1>
        <a:srgbClr val="D52B1E"/>
      </a:accent1>
      <a:accent2>
        <a:srgbClr val="6C6F70"/>
      </a:accent2>
      <a:accent3>
        <a:srgbClr val="006983"/>
      </a:accent3>
      <a:accent4>
        <a:srgbClr val="A2A4A3"/>
      </a:accent4>
      <a:accent5>
        <a:srgbClr val="FFFFFF"/>
      </a:accent5>
      <a:accent6>
        <a:srgbClr val="000000"/>
      </a:accent6>
      <a:hlink>
        <a:srgbClr val="D52B1E"/>
      </a:hlink>
      <a:folHlink>
        <a:srgbClr val="006983"/>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itle 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le 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le 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le 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le 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le 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le Mast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le 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le 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le 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le 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le 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BD2013</Template>
  <TotalTime>0</TotalTime>
  <Words>2139</Words>
  <Application>Microsoft Office PowerPoint</Application>
  <PresentationFormat>On-screen Show (4:3)</PresentationFormat>
  <Paragraphs>185</Paragraphs>
  <Slides>36</Slides>
  <Notes>36</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BD2013</vt:lpstr>
      <vt:lpstr>Pregnancy Discrimination &amp; the New EEOC Guidance with Young v. UPS, Inc. Looming</vt:lpstr>
      <vt:lpstr>History </vt:lpstr>
      <vt:lpstr>EEOC Takes a Position (albeit divided)</vt:lpstr>
      <vt:lpstr>Extent of PDA Coverage </vt:lpstr>
      <vt:lpstr>Current Pregnancy</vt:lpstr>
      <vt:lpstr>Common Mistakes – Stereotypes &amp; Assumptions </vt:lpstr>
      <vt:lpstr>Past Pregnancy – “The Fourth Trimester” </vt:lpstr>
      <vt:lpstr>Potential or Intended Pregnancy</vt:lpstr>
      <vt:lpstr>Medical Condition Related to Pregnancy &amp; Childbirth</vt:lpstr>
      <vt:lpstr>Breastfeeding </vt:lpstr>
      <vt:lpstr>Who is Similarly Situated?</vt:lpstr>
      <vt:lpstr>Disparate Treatment </vt:lpstr>
      <vt:lpstr>Disparate Impact </vt:lpstr>
      <vt:lpstr>Forced Leave? </vt:lpstr>
      <vt:lpstr>The EEOC’s Controversial Gambit</vt:lpstr>
      <vt:lpstr>The EEOC’s Controversial Gambit (continued)</vt:lpstr>
      <vt:lpstr>The EEOC’s Controversial Gambit (continued)</vt:lpstr>
      <vt:lpstr>The EEOC’s Controversial Gambit (continued)</vt:lpstr>
      <vt:lpstr>The EEOC’s Controversial Gambit (continued)</vt:lpstr>
      <vt:lpstr>The Peggy Young Case</vt:lpstr>
      <vt:lpstr>The Peggy Young Case (continued)</vt:lpstr>
      <vt:lpstr>The Peggy Young Case (continued)</vt:lpstr>
      <vt:lpstr>The Peggy Young Case (continued)</vt:lpstr>
      <vt:lpstr>The Peggy Young Case (continued)</vt:lpstr>
      <vt:lpstr>The Peggy Young Case (continued)</vt:lpstr>
      <vt:lpstr>The Peggy Young Case (continued)</vt:lpstr>
      <vt:lpstr>The Peggy Young Case (continued)</vt:lpstr>
      <vt:lpstr>The Peggy Young Case (continued)</vt:lpstr>
      <vt:lpstr>The Peggy Young Case (continued)</vt:lpstr>
      <vt:lpstr>The Peggy Young Case (continued)</vt:lpstr>
      <vt:lpstr>The Peggy Young Case (continued)</vt:lpstr>
      <vt:lpstr>The Peggy Young Case (continued)</vt:lpstr>
      <vt:lpstr>One Possible Solution for the Light Duty Dilemma</vt:lpstr>
      <vt:lpstr>Employer Provides Equal Access to Light Duty</vt:lpstr>
      <vt:lpstr>Employer Provides Equal Access to Light Duty (continued)</vt:lpstr>
      <vt:lpstr>What to Do </vt:lpstr>
    </vt:vector>
  </TitlesOfParts>
  <LinksUpToDate>false</LinksUpToDate>
  <SharedDoc>false</SharedDoc>
  <HyperlinkBase>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69</cp:revision>
  <cp:lastPrinted>2014-08-14T20:09:57Z</cp:lastPrinted>
  <dcterms:created xsi:type="dcterms:W3CDTF">2014-08-03T20:15:18Z</dcterms:created>
  <dcterms:modified xsi:type="dcterms:W3CDTF">2015-05-03T13:54:19Z</dcterms:modified>
</cp:coreProperties>
</file>