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52.xml" ContentType="application/vnd.openxmlformats-officedocument.presentationml.notesSlide+xml"/>
  <Override PartName="/docProps/custom.xml" ContentType="application/vnd.openxmlformats-officedocument.custom-properties+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notesSlides/notesSlide48.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46.xml" ContentType="application/vnd.openxmlformats-officedocument.presentationml.notesSlide+xml"/>
  <Default Extension="emf" ContentType="image/x-emf"/>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ppt/notesSlides/notesSlide53.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notesSlides/notesSlide51.xml" ContentType="application/vnd.openxmlformats-officedocument.presentationml.notesSlide+xml"/>
  <Default Extension="wdp" ContentType="image/vnd.ms-photo"/>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62"/>
  </p:notesMasterIdLst>
  <p:handoutMasterIdLst>
    <p:handoutMasterId r:id="rId63"/>
  </p:handoutMasterIdLst>
  <p:sldIdLst>
    <p:sldId id="256" r:id="rId2"/>
    <p:sldId id="257" r:id="rId3"/>
    <p:sldId id="258" r:id="rId4"/>
    <p:sldId id="270" r:id="rId5"/>
    <p:sldId id="271" r:id="rId6"/>
    <p:sldId id="272" r:id="rId7"/>
    <p:sldId id="277" r:id="rId8"/>
    <p:sldId id="279" r:id="rId9"/>
    <p:sldId id="283" r:id="rId10"/>
    <p:sldId id="284" r:id="rId11"/>
    <p:sldId id="286" r:id="rId12"/>
    <p:sldId id="287" r:id="rId13"/>
    <p:sldId id="288" r:id="rId14"/>
    <p:sldId id="289" r:id="rId15"/>
    <p:sldId id="291" r:id="rId16"/>
    <p:sldId id="293" r:id="rId17"/>
    <p:sldId id="336" r:id="rId18"/>
    <p:sldId id="295" r:id="rId19"/>
    <p:sldId id="296" r:id="rId20"/>
    <p:sldId id="297" r:id="rId21"/>
    <p:sldId id="346" r:id="rId22"/>
    <p:sldId id="298" r:id="rId23"/>
    <p:sldId id="299" r:id="rId24"/>
    <p:sldId id="337" r:id="rId25"/>
    <p:sldId id="301" r:id="rId26"/>
    <p:sldId id="303" r:id="rId27"/>
    <p:sldId id="304" r:id="rId28"/>
    <p:sldId id="305" r:id="rId29"/>
    <p:sldId id="306" r:id="rId30"/>
    <p:sldId id="307" r:id="rId31"/>
    <p:sldId id="308" r:id="rId32"/>
    <p:sldId id="309" r:id="rId33"/>
    <p:sldId id="338" r:id="rId34"/>
    <p:sldId id="311" r:id="rId35"/>
    <p:sldId id="312" r:id="rId36"/>
    <p:sldId id="313" r:id="rId37"/>
    <p:sldId id="345" r:id="rId38"/>
    <p:sldId id="314" r:id="rId39"/>
    <p:sldId id="315" r:id="rId40"/>
    <p:sldId id="316" r:id="rId41"/>
    <p:sldId id="317" r:id="rId42"/>
    <p:sldId id="318" r:id="rId43"/>
    <p:sldId id="319" r:id="rId44"/>
    <p:sldId id="320" r:id="rId45"/>
    <p:sldId id="321" r:id="rId46"/>
    <p:sldId id="322" r:id="rId47"/>
    <p:sldId id="323" r:id="rId48"/>
    <p:sldId id="324" r:id="rId49"/>
    <p:sldId id="325" r:id="rId50"/>
    <p:sldId id="326" r:id="rId51"/>
    <p:sldId id="327" r:id="rId52"/>
    <p:sldId id="328" r:id="rId53"/>
    <p:sldId id="329" r:id="rId54"/>
    <p:sldId id="330" r:id="rId55"/>
    <p:sldId id="331" r:id="rId56"/>
    <p:sldId id="332" r:id="rId57"/>
    <p:sldId id="333" r:id="rId58"/>
    <p:sldId id="334" r:id="rId59"/>
    <p:sldId id="335" r:id="rId60"/>
    <p:sldId id="266" r:id="rId61"/>
  </p:sldIdLst>
  <p:sldSz cx="9144000" cy="6858000" type="screen4x3"/>
  <p:notesSz cx="9296400" cy="7010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E20000"/>
    <a:srgbClr val="344410"/>
    <a:srgbClr val="000000"/>
    <a:srgbClr val="C4D0DA"/>
    <a:srgbClr val="6E89A2"/>
    <a:srgbClr val="7D95AB"/>
    <a:srgbClr val="8FA4B7"/>
    <a:srgbClr val="A6B7C6"/>
    <a:srgbClr val="D4DDE4"/>
    <a:srgbClr val="A8B9C8"/>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3787" autoAdjust="0"/>
    <p:restoredTop sz="94570" autoAdjust="0"/>
  </p:normalViewPr>
  <p:slideViewPr>
    <p:cSldViewPr>
      <p:cViewPr>
        <p:scale>
          <a:sx n="77" d="100"/>
          <a:sy n="77" d="100"/>
        </p:scale>
        <p:origin x="-366" y="210"/>
      </p:cViewPr>
      <p:guideLst>
        <p:guide orient="horz" pos="2160"/>
        <p:guide pos="2880"/>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p:scale>
        <a:sx n="100" d="100"/>
        <a:sy n="100" d="100"/>
      </p:scale>
      <p:origin x="0" y="9060"/>
    </p:cViewPr>
  </p:sorterViewPr>
  <p:notesViewPr>
    <p:cSldViewPr>
      <p:cViewPr varScale="1">
        <p:scale>
          <a:sx n="86" d="100"/>
          <a:sy n="86" d="100"/>
        </p:scale>
        <p:origin x="-2268" y="-90"/>
      </p:cViewPr>
      <p:guideLst>
        <p:guide orient="horz" pos="2209"/>
        <p:guide pos="2929"/>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s>
</file>

<file path=ppt/_rels/viewProps.xml.rels><?xml version="1.0" encoding="UTF-8" standalone="yes"?>
<Relationships xmlns="http://schemas.openxmlformats.org/package/2006/relationships"><Relationship Id="rId1" Type="http://schemas.openxmlformats.org/officeDocument/2006/relationships/slide" Target="slides/slide1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5" y="1"/>
            <a:ext cx="4029282" cy="350760"/>
          </a:xfrm>
          <a:prstGeom prst="rect">
            <a:avLst/>
          </a:prstGeom>
        </p:spPr>
        <p:txBody>
          <a:bodyPr vert="horz" lIns="93154" tIns="46577" rIns="93154" bIns="46577" rtlCol="0"/>
          <a:lstStyle>
            <a:lvl1pPr algn="l">
              <a:defRPr sz="1000"/>
            </a:lvl1pPr>
          </a:lstStyle>
          <a:p>
            <a:pPr>
              <a:defRPr/>
            </a:pPr>
            <a:endParaRPr lang="en-US"/>
          </a:p>
        </p:txBody>
      </p:sp>
      <p:sp>
        <p:nvSpPr>
          <p:cNvPr id="3" name="Date Placeholder 2"/>
          <p:cNvSpPr>
            <a:spLocks noGrp="1"/>
          </p:cNvSpPr>
          <p:nvPr>
            <p:ph type="dt" sz="quarter" idx="1"/>
          </p:nvPr>
        </p:nvSpPr>
        <p:spPr>
          <a:xfrm>
            <a:off x="5265017" y="1"/>
            <a:ext cx="4029282" cy="350760"/>
          </a:xfrm>
          <a:prstGeom prst="rect">
            <a:avLst/>
          </a:prstGeom>
        </p:spPr>
        <p:txBody>
          <a:bodyPr vert="horz" lIns="93154" tIns="46577" rIns="93154" bIns="46577" rtlCol="0"/>
          <a:lstStyle>
            <a:lvl1pPr algn="r">
              <a:defRPr sz="1000"/>
            </a:lvl1pPr>
          </a:lstStyle>
          <a:p>
            <a:pPr>
              <a:defRPr/>
            </a:pPr>
            <a:endParaRPr lang="en-US"/>
          </a:p>
        </p:txBody>
      </p:sp>
      <p:sp>
        <p:nvSpPr>
          <p:cNvPr id="4" name="Footer Placeholder 3"/>
          <p:cNvSpPr>
            <a:spLocks noGrp="1"/>
          </p:cNvSpPr>
          <p:nvPr>
            <p:ph type="ftr" sz="quarter" idx="2"/>
          </p:nvPr>
        </p:nvSpPr>
        <p:spPr>
          <a:xfrm>
            <a:off x="5" y="6658444"/>
            <a:ext cx="4029282" cy="350760"/>
          </a:xfrm>
          <a:prstGeom prst="rect">
            <a:avLst/>
          </a:prstGeom>
        </p:spPr>
        <p:txBody>
          <a:bodyPr vert="horz" lIns="93154" tIns="46577" rIns="93154" bIns="46577" rtlCol="0" anchor="b"/>
          <a:lstStyle>
            <a:lvl1pPr algn="l">
              <a:defRPr sz="1200"/>
            </a:lvl1pPr>
          </a:lstStyle>
          <a:p>
            <a:pPr>
              <a:defRPr/>
            </a:pPr>
            <a:endParaRPr lang="en-US"/>
          </a:p>
        </p:txBody>
      </p:sp>
      <p:sp>
        <p:nvSpPr>
          <p:cNvPr id="5" name="Slide Number Placeholder 4"/>
          <p:cNvSpPr>
            <a:spLocks noGrp="1"/>
          </p:cNvSpPr>
          <p:nvPr>
            <p:ph type="sldNum" sz="quarter" idx="3"/>
          </p:nvPr>
        </p:nvSpPr>
        <p:spPr>
          <a:xfrm>
            <a:off x="5265017" y="6658444"/>
            <a:ext cx="4029282" cy="350760"/>
          </a:xfrm>
          <a:prstGeom prst="rect">
            <a:avLst/>
          </a:prstGeom>
        </p:spPr>
        <p:txBody>
          <a:bodyPr vert="horz" lIns="93154" tIns="46577" rIns="93154" bIns="46577" rtlCol="0" anchor="b"/>
          <a:lstStyle>
            <a:lvl1pPr algn="r">
              <a:defRPr sz="1000"/>
            </a:lvl1pPr>
          </a:lstStyle>
          <a:p>
            <a:pPr>
              <a:defRPr/>
            </a:pPr>
            <a:fld id="{834FA73C-8E46-4BB9-A223-07EA257ED123}" type="slidenum">
              <a:rPr lang="en-US"/>
              <a:pPr>
                <a:defRPr/>
              </a:pPr>
              <a:t>‹#›</a:t>
            </a:fld>
            <a:endParaRPr lang="en-US" dirty="0"/>
          </a:p>
        </p:txBody>
      </p:sp>
    </p:spTree>
    <p:extLst>
      <p:ext uri="{BB962C8B-B14F-4D97-AF65-F5344CB8AC3E}">
        <p14:creationId xmlns:p14="http://schemas.microsoft.com/office/powerpoint/2010/main" xmlns="" val="83265898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5" y="1"/>
            <a:ext cx="4029282" cy="350760"/>
          </a:xfrm>
          <a:prstGeom prst="rect">
            <a:avLst/>
          </a:prstGeom>
        </p:spPr>
        <p:txBody>
          <a:bodyPr vert="horz" lIns="93154" tIns="46577" rIns="93154" bIns="46577"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5265017" y="1"/>
            <a:ext cx="4029282" cy="350760"/>
          </a:xfrm>
          <a:prstGeom prst="rect">
            <a:avLst/>
          </a:prstGeom>
        </p:spPr>
        <p:txBody>
          <a:bodyPr vert="horz" lIns="93154" tIns="46577" rIns="93154" bIns="46577" rtlCol="0"/>
          <a:lstStyle>
            <a:lvl1pPr algn="r" fontAlgn="auto">
              <a:spcBef>
                <a:spcPts val="0"/>
              </a:spcBef>
              <a:spcAft>
                <a:spcPts val="0"/>
              </a:spcAft>
              <a:defRPr sz="1200">
                <a:latin typeface="+mn-lt"/>
              </a:defRPr>
            </a:lvl1pPr>
          </a:lstStyle>
          <a:p>
            <a:pPr>
              <a:defRPr/>
            </a:pPr>
            <a:endParaRPr lang="en-US"/>
          </a:p>
        </p:txBody>
      </p:sp>
      <p:sp>
        <p:nvSpPr>
          <p:cNvPr id="4" name="Slide Image Placeholder 3"/>
          <p:cNvSpPr>
            <a:spLocks noGrp="1" noRot="1" noChangeAspect="1"/>
          </p:cNvSpPr>
          <p:nvPr>
            <p:ph type="sldImg" idx="2"/>
          </p:nvPr>
        </p:nvSpPr>
        <p:spPr>
          <a:xfrm>
            <a:off x="2895600" y="527050"/>
            <a:ext cx="3505200" cy="2628900"/>
          </a:xfrm>
          <a:prstGeom prst="rect">
            <a:avLst/>
          </a:prstGeom>
          <a:noFill/>
          <a:ln w="12700">
            <a:solidFill>
              <a:prstClr val="black"/>
            </a:solidFill>
          </a:ln>
        </p:spPr>
        <p:txBody>
          <a:bodyPr vert="horz" lIns="93154" tIns="46577" rIns="93154" bIns="46577" rtlCol="0" anchor="ctr"/>
          <a:lstStyle/>
          <a:p>
            <a:pPr lvl="0"/>
            <a:endParaRPr lang="en-US" noProof="0" dirty="0" smtClean="0"/>
          </a:p>
        </p:txBody>
      </p:sp>
      <p:sp>
        <p:nvSpPr>
          <p:cNvPr id="5" name="Notes Placeholder 4"/>
          <p:cNvSpPr>
            <a:spLocks noGrp="1"/>
          </p:cNvSpPr>
          <p:nvPr>
            <p:ph type="body" sz="quarter" idx="3"/>
          </p:nvPr>
        </p:nvSpPr>
        <p:spPr>
          <a:xfrm>
            <a:off x="930484" y="3330419"/>
            <a:ext cx="7435434" cy="3154441"/>
          </a:xfrm>
          <a:prstGeom prst="rect">
            <a:avLst/>
          </a:prstGeom>
        </p:spPr>
        <p:txBody>
          <a:bodyPr vert="horz" lIns="93154" tIns="46577" rIns="93154" bIns="46577"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5" y="6658444"/>
            <a:ext cx="4029282" cy="350760"/>
          </a:xfrm>
          <a:prstGeom prst="rect">
            <a:avLst/>
          </a:prstGeom>
        </p:spPr>
        <p:txBody>
          <a:bodyPr vert="horz" lIns="93154" tIns="46577" rIns="93154" bIns="46577"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5265017" y="6658444"/>
            <a:ext cx="4029282" cy="350760"/>
          </a:xfrm>
          <a:prstGeom prst="rect">
            <a:avLst/>
          </a:prstGeom>
        </p:spPr>
        <p:txBody>
          <a:bodyPr vert="horz" lIns="93154" tIns="46577" rIns="93154" bIns="46577" rtlCol="0" anchor="b"/>
          <a:lstStyle>
            <a:lvl1pPr algn="r" fontAlgn="auto">
              <a:spcBef>
                <a:spcPts val="0"/>
              </a:spcBef>
              <a:spcAft>
                <a:spcPts val="0"/>
              </a:spcAft>
              <a:defRPr sz="1200">
                <a:latin typeface="+mn-lt"/>
              </a:defRPr>
            </a:lvl1pPr>
          </a:lstStyle>
          <a:p>
            <a:pPr>
              <a:defRPr/>
            </a:pPr>
            <a:fld id="{263F11EE-8138-4586-B356-DD6CA0FBC767}" type="slidenum">
              <a:rPr lang="en-US"/>
              <a:pPr>
                <a:defRPr/>
              </a:pPr>
              <a:t>‹#›</a:t>
            </a:fld>
            <a:endParaRPr lang="en-US" dirty="0"/>
          </a:p>
        </p:txBody>
      </p:sp>
    </p:spTree>
    <p:extLst>
      <p:ext uri="{BB962C8B-B14F-4D97-AF65-F5344CB8AC3E}">
        <p14:creationId xmlns:p14="http://schemas.microsoft.com/office/powerpoint/2010/main" xmlns="" val="3215410245"/>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5" name="Slide Number Placeholder 4"/>
          <p:cNvSpPr>
            <a:spLocks noGrp="1"/>
          </p:cNvSpPr>
          <p:nvPr>
            <p:ph type="sldNum" sz="quarter" idx="11"/>
          </p:nvPr>
        </p:nvSpPr>
        <p:spPr/>
        <p:txBody>
          <a:bodyPr/>
          <a:lstStyle/>
          <a:p>
            <a:pPr>
              <a:defRPr/>
            </a:pPr>
            <a:fld id="{263F11EE-8138-4586-B356-DD6CA0FBC767}" type="slidenum">
              <a:rPr lang="en-US" smtClean="0"/>
              <a:pPr>
                <a:defRPr/>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63F11EE-8138-4586-B356-DD6CA0FBC767}" type="slidenum">
              <a:rPr lang="en-US" smtClean="0"/>
              <a:pPr>
                <a:defRPr/>
              </a:pPr>
              <a:t>2</a:t>
            </a:fld>
            <a:endParaRPr lang="en-US" dirty="0"/>
          </a:p>
        </p:txBody>
      </p:sp>
    </p:spTree>
    <p:extLst>
      <p:ext uri="{BB962C8B-B14F-4D97-AF65-F5344CB8AC3E}">
        <p14:creationId xmlns:p14="http://schemas.microsoft.com/office/powerpoint/2010/main" xmlns="" val="15113824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7"/>
          <p:cNvSpPr>
            <a:spLocks noGrp="1" noChangeArrowheads="1"/>
          </p:cNvSpPr>
          <p:nvPr>
            <p:ph type="sldNum" sz="quarter" idx="5"/>
          </p:nvPr>
        </p:nvSpPr>
        <p:spPr>
          <a:noFill/>
        </p:spPr>
        <p:txBody>
          <a:bodyPr/>
          <a:lstStyle/>
          <a:p>
            <a:endParaRPr lang="en-US" dirty="0" smtClean="0"/>
          </a:p>
        </p:txBody>
      </p:sp>
      <p:sp>
        <p:nvSpPr>
          <p:cNvPr id="159747" name="Rectangle 2"/>
          <p:cNvSpPr>
            <a:spLocks noGrp="1" noRot="1" noChangeAspect="1" noChangeArrowheads="1" noTextEdit="1"/>
          </p:cNvSpPr>
          <p:nvPr>
            <p:ph type="sldImg"/>
          </p:nvPr>
        </p:nvSpPr>
        <p:spPr>
          <a:xfrm>
            <a:off x="2908300" y="541338"/>
            <a:ext cx="3479800" cy="2609850"/>
          </a:xfrm>
          <a:ln/>
        </p:spPr>
      </p:sp>
      <p:sp>
        <p:nvSpPr>
          <p:cNvPr id="159748" name="Rectangle 3"/>
          <p:cNvSpPr>
            <a:spLocks noGrp="1" noChangeArrowheads="1"/>
          </p:cNvSpPr>
          <p:nvPr>
            <p:ph type="body" idx="1"/>
          </p:nvPr>
        </p:nvSpPr>
        <p:spPr>
          <a:noFill/>
          <a:ln/>
        </p:spPr>
        <p:txBody>
          <a:bodyPr/>
          <a:lstStyle/>
          <a:p>
            <a:pPr eaLnBrk="1" hangingPunct="1">
              <a:spcBef>
                <a:spcPct val="0"/>
              </a:spcBef>
            </a:pPr>
            <a:endParaRPr lang="en-US"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endParaRPr lang="en-US" dirty="0" smtClean="0"/>
          </a:p>
        </p:txBody>
      </p:sp>
      <p:sp>
        <p:nvSpPr>
          <p:cNvPr id="41987" name="Rectangle 2"/>
          <p:cNvSpPr>
            <a:spLocks noGrp="1" noRot="1" noChangeAspect="1" noChangeArrowheads="1" noTextEdit="1"/>
          </p:cNvSpPr>
          <p:nvPr>
            <p:ph type="sldImg"/>
          </p:nvPr>
        </p:nvSpPr>
        <p:spPr>
          <a:ln/>
        </p:spPr>
      </p:sp>
      <p:sp>
        <p:nvSpPr>
          <p:cNvPr id="41988" name="Rectangle 9"/>
          <p:cNvSpPr>
            <a:spLocks noGrp="1" noChangeArrowheads="1"/>
          </p:cNvSpPr>
          <p:nvPr>
            <p:ph type="body" idx="1"/>
          </p:nvPr>
        </p:nvSpPr>
        <p:spPr>
          <a:xfrm>
            <a:off x="1446109" y="3387882"/>
            <a:ext cx="6610773" cy="3155637"/>
          </a:xfrm>
          <a:noFill/>
          <a:ln/>
        </p:spPr>
        <p:txBody>
          <a:bodyPr/>
          <a:lstStyle/>
          <a:p>
            <a:pPr marL="285972" indent="-285972" defTabSz="285972"/>
            <a:endParaRPr lang="en-US"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pPr>
              <a:spcBef>
                <a:spcPts val="0"/>
              </a:spcBef>
            </a:pPr>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62500" lnSpcReduction="20000"/>
          </a:bodyPr>
          <a:lstStyle/>
          <a:p>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endParaRPr lang="en-US" dirty="0" smtClean="0"/>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xfrm>
            <a:off x="1446109" y="3387882"/>
            <a:ext cx="6610773" cy="3155637"/>
          </a:xfrm>
          <a:noFill/>
          <a:ln/>
        </p:spPr>
        <p:txBody>
          <a:bodyPr/>
          <a:lstStyle/>
          <a:p>
            <a:pPr marL="285972" indent="-285972" defTabSz="285972"/>
            <a:endParaRPr lang="en-US" dirty="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endParaRPr lang="en-US" dirty="0" smtClean="0"/>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xfrm>
            <a:off x="1446109" y="3387882"/>
            <a:ext cx="6610773" cy="3155637"/>
          </a:xfrm>
          <a:noFill/>
          <a:ln/>
        </p:spPr>
        <p:txBody>
          <a:bodyPr/>
          <a:lstStyle/>
          <a:p>
            <a:pPr marL="285972" indent="-285972" defTabSz="285972"/>
            <a:endParaRPr lang="en-US" dirty="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7"/>
          <p:cNvSpPr>
            <a:spLocks noGrp="1" noChangeArrowheads="1"/>
          </p:cNvSpPr>
          <p:nvPr>
            <p:ph type="sldNum" sz="quarter" idx="5"/>
          </p:nvPr>
        </p:nvSpPr>
        <p:spPr>
          <a:noFill/>
        </p:spPr>
        <p:txBody>
          <a:bodyPr/>
          <a:lstStyle/>
          <a:p>
            <a:endParaRPr lang="en-US" dirty="0" smtClean="0"/>
          </a:p>
        </p:txBody>
      </p:sp>
      <p:sp>
        <p:nvSpPr>
          <p:cNvPr id="161795" name="Rectangle 2"/>
          <p:cNvSpPr>
            <a:spLocks noGrp="1" noRot="1" noChangeAspect="1" noChangeArrowheads="1" noTextEdit="1"/>
          </p:cNvSpPr>
          <p:nvPr>
            <p:ph type="sldImg"/>
          </p:nvPr>
        </p:nvSpPr>
        <p:spPr>
          <a:xfrm>
            <a:off x="2908300" y="541338"/>
            <a:ext cx="3479800" cy="2609850"/>
          </a:xfrm>
          <a:ln/>
        </p:spPr>
      </p:sp>
      <p:sp>
        <p:nvSpPr>
          <p:cNvPr id="161796" name="Rectangle 3"/>
          <p:cNvSpPr>
            <a:spLocks noGrp="1" noChangeArrowheads="1"/>
          </p:cNvSpPr>
          <p:nvPr>
            <p:ph type="body" idx="1"/>
          </p:nvPr>
        </p:nvSpPr>
        <p:spPr>
          <a:noFill/>
          <a:ln/>
        </p:spPr>
        <p:txBody>
          <a:bodyPr/>
          <a:lstStyle/>
          <a:p>
            <a:endParaRPr lang="en-US" dirty="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endParaRPr lang="en-US" dirty="0" smtClean="0"/>
          </a:p>
        </p:txBody>
      </p:sp>
      <p:sp>
        <p:nvSpPr>
          <p:cNvPr id="50179" name="Rectangle 2"/>
          <p:cNvSpPr>
            <a:spLocks noGrp="1" noRot="1" noChangeAspect="1" noChangeArrowheads="1" noTextEdit="1"/>
          </p:cNvSpPr>
          <p:nvPr>
            <p:ph type="sldImg"/>
          </p:nvPr>
        </p:nvSpPr>
        <p:spPr>
          <a:ln/>
        </p:spPr>
      </p:sp>
      <p:sp>
        <p:nvSpPr>
          <p:cNvPr id="50180" name="Rectangle 10"/>
          <p:cNvSpPr>
            <a:spLocks noGrp="1" noChangeArrowheads="1"/>
          </p:cNvSpPr>
          <p:nvPr>
            <p:ph type="body" idx="1"/>
          </p:nvPr>
        </p:nvSpPr>
        <p:spPr>
          <a:xfrm>
            <a:off x="1446109" y="3387882"/>
            <a:ext cx="6610773" cy="3155637"/>
          </a:xfrm>
          <a:noFill/>
          <a:ln/>
        </p:spPr>
        <p:txBody>
          <a:bodyPr/>
          <a:lstStyle/>
          <a:p>
            <a:endParaRPr lang="en-US" dirty="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55000" lnSpcReduction="20000"/>
          </a:bodyPr>
          <a:lstStyle/>
          <a:p>
            <a:pPr eaLnBrk="1" hangingPunct="1">
              <a:spcBef>
                <a:spcPts val="0"/>
              </a:spcBef>
            </a:pPr>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7"/>
          <p:cNvSpPr>
            <a:spLocks noGrp="1" noChangeArrowheads="1"/>
          </p:cNvSpPr>
          <p:nvPr>
            <p:ph type="sldNum" sz="quarter" idx="5"/>
          </p:nvPr>
        </p:nvSpPr>
        <p:spPr>
          <a:noFill/>
        </p:spPr>
        <p:txBody>
          <a:bodyPr/>
          <a:lstStyle/>
          <a:p>
            <a:endParaRPr lang="en-US" dirty="0" smtClean="0"/>
          </a:p>
        </p:txBody>
      </p:sp>
      <p:sp>
        <p:nvSpPr>
          <p:cNvPr id="165891" name="Rectangle 2"/>
          <p:cNvSpPr>
            <a:spLocks noGrp="1" noRot="1" noChangeAspect="1" noChangeArrowheads="1" noTextEdit="1"/>
          </p:cNvSpPr>
          <p:nvPr>
            <p:ph type="sldImg"/>
          </p:nvPr>
        </p:nvSpPr>
        <p:spPr>
          <a:xfrm>
            <a:off x="2908300" y="541338"/>
            <a:ext cx="3479800" cy="2609850"/>
          </a:xfrm>
          <a:solidFill>
            <a:srgbClr val="FFFFFF"/>
          </a:solidFill>
          <a:ln/>
        </p:spPr>
      </p:sp>
      <p:sp>
        <p:nvSpPr>
          <p:cNvPr id="165892" name="Rectangle 3"/>
          <p:cNvSpPr>
            <a:spLocks noGrp="1" noChangeArrowheads="1"/>
          </p:cNvSpPr>
          <p:nvPr>
            <p:ph type="body" idx="1"/>
          </p:nvPr>
        </p:nvSpPr>
        <p:spPr>
          <a:xfrm>
            <a:off x="1239947" y="3330421"/>
            <a:ext cx="6816517" cy="3142470"/>
          </a:xfrm>
          <a:solidFill>
            <a:srgbClr val="FFFFFF"/>
          </a:solidFill>
          <a:ln>
            <a:solidFill>
              <a:srgbClr val="000000"/>
            </a:solidFill>
          </a:ln>
        </p:spPr>
        <p:txBody>
          <a:bodyPr/>
          <a:lstStyle/>
          <a:p>
            <a:pPr eaLnBrk="1" hangingPunct="1">
              <a:spcBef>
                <a:spcPct val="0"/>
              </a:spcBef>
            </a:pPr>
            <a:endParaRPr lang="en-US" dirty="0"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bwMode="auto">
          <a:noFill/>
          <a:ln>
            <a:solidFill>
              <a:srgbClr val="000000"/>
            </a:solidFill>
            <a:miter lim="800000"/>
            <a:headEnd/>
            <a:tailEnd/>
          </a:ln>
        </p:spPr>
      </p:sp>
      <p:sp>
        <p:nvSpPr>
          <p:cNvPr id="8397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p>
        </p:txBody>
      </p:sp>
      <p:sp>
        <p:nvSpPr>
          <p:cNvPr id="74755" name="Slide Number Placeholder 3"/>
          <p:cNvSpPr>
            <a:spLocks noGrp="1"/>
          </p:cNvSpPr>
          <p:nvPr>
            <p:ph type="sldNum" sz="quarter" idx="5"/>
          </p:nvPr>
        </p:nvSpPr>
        <p:spPr bwMode="auto">
          <a:ln>
            <a:miter lim="800000"/>
            <a:headEnd/>
            <a:tailEnd/>
          </a:ln>
        </p:spPr>
        <p:txBody>
          <a:bodyPr/>
          <a:lstStyle/>
          <a:p>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7"/>
          <p:cNvSpPr>
            <a:spLocks noGrp="1" noChangeArrowheads="1"/>
          </p:cNvSpPr>
          <p:nvPr>
            <p:ph type="sldNum" sz="quarter" idx="5"/>
          </p:nvPr>
        </p:nvSpPr>
        <p:spPr>
          <a:noFill/>
        </p:spPr>
        <p:txBody>
          <a:bodyPr/>
          <a:lstStyle/>
          <a:p>
            <a:endParaRPr lang="en-US" dirty="0" smtClean="0"/>
          </a:p>
        </p:txBody>
      </p:sp>
      <p:sp>
        <p:nvSpPr>
          <p:cNvPr id="180227" name="Rectangle 2"/>
          <p:cNvSpPr>
            <a:spLocks noGrp="1" noRot="1" noChangeAspect="1" noChangeArrowheads="1" noTextEdit="1"/>
          </p:cNvSpPr>
          <p:nvPr>
            <p:ph type="sldImg"/>
          </p:nvPr>
        </p:nvSpPr>
        <p:spPr>
          <a:xfrm>
            <a:off x="2908300" y="541338"/>
            <a:ext cx="3479800" cy="2609850"/>
          </a:xfrm>
          <a:ln/>
        </p:spPr>
      </p:sp>
      <p:sp>
        <p:nvSpPr>
          <p:cNvPr id="180228" name="Rectangle 3"/>
          <p:cNvSpPr>
            <a:spLocks noGrp="1" noChangeArrowheads="1"/>
          </p:cNvSpPr>
          <p:nvPr>
            <p:ph type="body" idx="1"/>
          </p:nvPr>
        </p:nvSpPr>
        <p:spPr>
          <a:noFill/>
          <a:ln/>
        </p:spPr>
        <p:txBody>
          <a:bodyPr/>
          <a:lstStyle/>
          <a:p>
            <a:pPr eaLnBrk="1" hangingPunct="1">
              <a:spcBef>
                <a:spcPct val="0"/>
              </a:spcBef>
            </a:pPr>
            <a:endParaRPr lang="en-US" dirty="0"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ts val="0"/>
              </a:spcBef>
            </a:pPr>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7"/>
          <p:cNvSpPr>
            <a:spLocks noGrp="1" noChangeArrowheads="1"/>
          </p:cNvSpPr>
          <p:nvPr>
            <p:ph type="sldNum" sz="quarter" idx="5"/>
          </p:nvPr>
        </p:nvSpPr>
        <p:spPr>
          <a:noFill/>
        </p:spPr>
        <p:txBody>
          <a:bodyPr/>
          <a:lstStyle/>
          <a:p>
            <a:endParaRPr lang="en-US" dirty="0" smtClean="0"/>
          </a:p>
        </p:txBody>
      </p:sp>
      <p:sp>
        <p:nvSpPr>
          <p:cNvPr id="180227" name="Rectangle 2"/>
          <p:cNvSpPr>
            <a:spLocks noGrp="1" noRot="1" noChangeAspect="1" noChangeArrowheads="1" noTextEdit="1"/>
          </p:cNvSpPr>
          <p:nvPr>
            <p:ph type="sldImg"/>
          </p:nvPr>
        </p:nvSpPr>
        <p:spPr>
          <a:xfrm>
            <a:off x="2908300" y="541338"/>
            <a:ext cx="3479800" cy="2609850"/>
          </a:xfrm>
          <a:ln/>
        </p:spPr>
      </p:sp>
      <p:sp>
        <p:nvSpPr>
          <p:cNvPr id="180228" name="Rectangle 3"/>
          <p:cNvSpPr>
            <a:spLocks noGrp="1" noChangeArrowheads="1"/>
          </p:cNvSpPr>
          <p:nvPr>
            <p:ph type="body" idx="1"/>
          </p:nvPr>
        </p:nvSpPr>
        <p:spPr>
          <a:noFill/>
          <a:ln/>
        </p:spPr>
        <p:txBody>
          <a:bodyPr/>
          <a:lstStyle/>
          <a:p>
            <a:pPr eaLnBrk="1" hangingPunct="1">
              <a:spcBef>
                <a:spcPct val="0"/>
              </a:spcBef>
            </a:pPr>
            <a:endParaRPr lang="en-US" dirty="0" smtClean="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7"/>
          <p:cNvSpPr>
            <a:spLocks noGrp="1" noChangeArrowheads="1"/>
          </p:cNvSpPr>
          <p:nvPr>
            <p:ph type="sldNum" sz="quarter" idx="5"/>
          </p:nvPr>
        </p:nvSpPr>
        <p:spPr>
          <a:noFill/>
        </p:spPr>
        <p:txBody>
          <a:bodyPr/>
          <a:lstStyle/>
          <a:p>
            <a:endParaRPr lang="en-US" dirty="0" smtClean="0"/>
          </a:p>
        </p:txBody>
      </p:sp>
      <p:sp>
        <p:nvSpPr>
          <p:cNvPr id="182275" name="Rectangle 2"/>
          <p:cNvSpPr>
            <a:spLocks noGrp="1" noRot="1" noChangeAspect="1" noChangeArrowheads="1" noTextEdit="1"/>
          </p:cNvSpPr>
          <p:nvPr>
            <p:ph type="sldImg"/>
          </p:nvPr>
        </p:nvSpPr>
        <p:spPr>
          <a:xfrm>
            <a:off x="2908300" y="541338"/>
            <a:ext cx="3479800" cy="2609850"/>
          </a:xfrm>
          <a:ln/>
        </p:spPr>
      </p:sp>
      <p:sp>
        <p:nvSpPr>
          <p:cNvPr id="182276" name="Rectangle 3"/>
          <p:cNvSpPr>
            <a:spLocks noGrp="1" noChangeArrowheads="1"/>
          </p:cNvSpPr>
          <p:nvPr>
            <p:ph type="body" idx="1"/>
          </p:nvPr>
        </p:nvSpPr>
        <p:spPr>
          <a:noFill/>
          <a:ln/>
        </p:spPr>
        <p:txBody>
          <a:bodyPr/>
          <a:lstStyle/>
          <a:p>
            <a:pPr eaLnBrk="1" hangingPunct="1">
              <a:spcBef>
                <a:spcPct val="0"/>
              </a:spcBef>
            </a:pPr>
            <a:endParaRPr lang="en-US" dirty="0" smtClean="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extLst>
      <p:ext uri="{BB962C8B-B14F-4D97-AF65-F5344CB8AC3E}">
        <p14:creationId xmlns:p14="http://schemas.microsoft.com/office/powerpoint/2010/main" xmlns="" val="372293485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p>
            <a:endParaRPr lang="en-US" dirty="0" smtClean="0"/>
          </a:p>
        </p:txBody>
      </p:sp>
      <p:sp>
        <p:nvSpPr>
          <p:cNvPr id="66563" name="Rectangle 2"/>
          <p:cNvSpPr>
            <a:spLocks noGrp="1" noRot="1" noChangeAspect="1" noChangeArrowheads="1" noTextEdit="1"/>
          </p:cNvSpPr>
          <p:nvPr>
            <p:ph type="sldImg"/>
          </p:nvPr>
        </p:nvSpPr>
        <p:spPr>
          <a:ln/>
        </p:spPr>
      </p:sp>
      <p:sp>
        <p:nvSpPr>
          <p:cNvPr id="66564" name="Rectangle 6"/>
          <p:cNvSpPr>
            <a:spLocks noGrp="1" noChangeArrowheads="1"/>
          </p:cNvSpPr>
          <p:nvPr>
            <p:ph type="body" idx="1"/>
          </p:nvPr>
        </p:nvSpPr>
        <p:spPr>
          <a:xfrm>
            <a:off x="1446109" y="3387882"/>
            <a:ext cx="6610773" cy="3155637"/>
          </a:xfrm>
          <a:noFill/>
          <a:ln/>
        </p:spPr>
        <p:txBody>
          <a:bodyPr/>
          <a:lstStyle/>
          <a:p>
            <a:pPr marL="285972" indent="-285972" defTabSz="285972"/>
            <a:endParaRPr lang="en-US" dirty="0" smtClean="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scansource.com/en" TargetMode="Externa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3" name="AutoShape 2"/>
          <p:cNvSpPr>
            <a:spLocks noChangeArrowheads="1"/>
          </p:cNvSpPr>
          <p:nvPr userDrawn="1"/>
        </p:nvSpPr>
        <p:spPr bwMode="auto">
          <a:xfrm>
            <a:off x="228600" y="228600"/>
            <a:ext cx="8686800" cy="6400800"/>
          </a:xfrm>
          <a:prstGeom prst="roundRect">
            <a:avLst>
              <a:gd name="adj" fmla="val 3463"/>
            </a:avLst>
          </a:prstGeom>
          <a:gradFill flip="none" rotWithShape="1">
            <a:gsLst>
              <a:gs pos="0">
                <a:schemeClr val="accent1">
                  <a:lumMod val="40000"/>
                  <a:lumOff val="60000"/>
                </a:schemeClr>
              </a:gs>
              <a:gs pos="0">
                <a:srgbClr val="A8B5D4"/>
              </a:gs>
              <a:gs pos="54000">
                <a:schemeClr val="bg1"/>
              </a:gs>
            </a:gsLst>
            <a:lin ang="16200000" scaled="1"/>
            <a:tileRect/>
          </a:gradFill>
          <a:ln w="12700">
            <a:solidFill>
              <a:srgbClr val="5E7B94"/>
            </a:solidFill>
            <a:round/>
            <a:headEnd/>
            <a:tailEnd/>
          </a:ln>
        </p:spPr>
        <p:txBody>
          <a:bodyPr vert="horz" wrap="square" lIns="91440" tIns="45720" rIns="91440" bIns="45720" numCol="1" anchor="t" anchorCtr="0" compatLnSpc="1">
            <a:prstTxWarp prst="textNoShape">
              <a:avLst/>
            </a:prstTxWarp>
          </a:bodyPr>
          <a:lstStyle/>
          <a:p>
            <a:endParaRPr lang="en-US"/>
          </a:p>
        </p:txBody>
      </p:sp>
      <p:pic>
        <p:nvPicPr>
          <p:cNvPr id="14" name="Picture 13" descr="boxes.png"/>
          <p:cNvPicPr>
            <a:picLocks noChangeAspect="1"/>
          </p:cNvPicPr>
          <p:nvPr userDrawn="1"/>
        </p:nvPicPr>
        <p:blipFill>
          <a:blip r:embed="rId2" cstate="screen">
            <a:lum contrast="20000"/>
            <a:extLst>
              <a:ext uri="{28A0092B-C50C-407E-A947-70E740481C1C}">
                <a14:useLocalDpi xmlns:a14="http://schemas.microsoft.com/office/drawing/2010/main" xmlns="" val="0"/>
              </a:ext>
            </a:extLst>
          </a:blip>
          <a:srcRect/>
          <a:stretch>
            <a:fillRect/>
          </a:stretch>
        </p:blipFill>
        <p:spPr>
          <a:xfrm rot="16200000">
            <a:off x="5257800" y="609600"/>
            <a:ext cx="4038600" cy="3276600"/>
          </a:xfrm>
          <a:prstGeom prst="roundRect">
            <a:avLst>
              <a:gd name="adj" fmla="val 6165"/>
            </a:avLst>
          </a:prstGeom>
        </p:spPr>
      </p:pic>
      <p:sp>
        <p:nvSpPr>
          <p:cNvPr id="4" name="Date Placeholder 3"/>
          <p:cNvSpPr>
            <a:spLocks noGrp="1"/>
          </p:cNvSpPr>
          <p:nvPr>
            <p:ph type="dt" sz="half" idx="10"/>
          </p:nvPr>
        </p:nvSpPr>
        <p:spPr>
          <a:xfrm>
            <a:off x="457200" y="6172200"/>
            <a:ext cx="2133600" cy="365125"/>
          </a:xfrm>
          <a:prstGeom prst="rect">
            <a:avLst/>
          </a:prstGeom>
        </p:spPr>
        <p:txBody>
          <a:bodyPr/>
          <a:lstStyle>
            <a:lvl1pPr>
              <a:defRPr/>
            </a:lvl1pPr>
          </a:lstStyle>
          <a:p>
            <a:pPr>
              <a:defRPr/>
            </a:pPr>
            <a:fld id="{BCEE9F0A-658A-418B-B733-C20E95976495}" type="datetime1">
              <a:rPr lang="en-US" smtClean="0"/>
              <a:pPr>
                <a:defRPr/>
              </a:pPr>
              <a:t>5/3/2015</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a:xfrm>
            <a:off x="6553200" y="6172200"/>
            <a:ext cx="2133600" cy="365125"/>
          </a:xfrm>
          <a:prstGeom prst="rect">
            <a:avLst/>
          </a:prstGeom>
        </p:spPr>
        <p:txBody>
          <a:bodyPr/>
          <a:lstStyle>
            <a:lvl1pPr>
              <a:defRPr/>
            </a:lvl1pPr>
          </a:lstStyle>
          <a:p>
            <a:pPr>
              <a:defRPr/>
            </a:pPr>
            <a:fld id="{253810AD-EEFA-4497-900C-7389E2D50B3E}" type="slidenum">
              <a:rPr lang="en-US"/>
              <a:pPr>
                <a:defRPr/>
              </a:pPr>
              <a:t>‹#›</a:t>
            </a:fld>
            <a:endParaRPr lang="en-US" dirty="0"/>
          </a:p>
        </p:txBody>
      </p:sp>
      <p:pic>
        <p:nvPicPr>
          <p:cNvPr id="11" name="Picture 10" descr="JL web logo.jpg"/>
          <p:cNvPicPr>
            <a:picLocks noChangeAspect="1"/>
          </p:cNvPicPr>
          <p:nvPr userDrawn="1"/>
        </p:nvPicPr>
        <p:blipFill>
          <a:blip r:embed="rId3" cstate="screen">
            <a:clrChange>
              <a:clrFrom>
                <a:srgbClr val="FDFDFD"/>
              </a:clrFrom>
              <a:clrTo>
                <a:srgbClr val="FDFDFD">
                  <a:alpha val="0"/>
                </a:srgbClr>
              </a:clrTo>
            </a:clrChange>
            <a:extLst>
              <a:ext uri="{28A0092B-C50C-407E-A947-70E740481C1C}">
                <a14:useLocalDpi xmlns:a14="http://schemas.microsoft.com/office/drawing/2010/main" xmlns="" val="0"/>
              </a:ext>
            </a:extLst>
          </a:blip>
          <a:stretch>
            <a:fillRect/>
          </a:stretch>
        </p:blipFill>
        <p:spPr>
          <a:xfrm>
            <a:off x="3962400" y="838200"/>
            <a:ext cx="3810000" cy="885544"/>
          </a:xfrm>
          <a:prstGeom prst="rect">
            <a:avLst/>
          </a:prstGeom>
          <a:effectLst>
            <a:glow rad="228600">
              <a:schemeClr val="bg1">
                <a:alpha val="40000"/>
              </a:schemeClr>
            </a:glow>
          </a:effectLst>
        </p:spPr>
      </p:pic>
      <p:sp>
        <p:nvSpPr>
          <p:cNvPr id="15" name="Round Same Side Corner Rectangle 14"/>
          <p:cNvSpPr/>
          <p:nvPr userDrawn="1"/>
        </p:nvSpPr>
        <p:spPr>
          <a:xfrm rot="10800000">
            <a:off x="228600" y="4267200"/>
            <a:ext cx="8686800" cy="2362200"/>
          </a:xfrm>
          <a:prstGeom prst="round2SameRect">
            <a:avLst>
              <a:gd name="adj1" fmla="val 9015"/>
              <a:gd name="adj2" fmla="val 0"/>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57200" y="4495800"/>
            <a:ext cx="8229600" cy="1828799"/>
          </a:xfrm>
        </p:spPr>
        <p:txBody>
          <a:bodyPr/>
          <a:lstStyle>
            <a:lvl1pPr>
              <a:defRPr sz="4800" b="1" cap="none" spc="0" baseline="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mj-lt"/>
              </a:defRPr>
            </a:lvl1pPr>
          </a:lstStyle>
          <a:p>
            <a:endParaRPr lang="en-US" dirty="0"/>
          </a:p>
        </p:txBody>
      </p:sp>
      <p:pic>
        <p:nvPicPr>
          <p:cNvPr id="16" name="Picture 3"/>
          <p:cNvPicPr>
            <a:picLocks noChangeAspect="1" noChangeArrowheads="1"/>
          </p:cNvPicPr>
          <p:nvPr userDrawn="1"/>
        </p:nvPicPr>
        <p:blipFill>
          <a:blip r:embed="rId4" cstate="screen">
            <a:duotone>
              <a:schemeClr val="accent1">
                <a:shade val="45000"/>
                <a:satMod val="135000"/>
              </a:schemeClr>
              <a:prstClr val="white"/>
            </a:duotone>
            <a:lum bright="-20000" contrast="30000"/>
            <a:extLst>
              <a:ext uri="{28A0092B-C50C-407E-A947-70E740481C1C}">
                <a14:useLocalDpi xmlns:a14="http://schemas.microsoft.com/office/drawing/2010/main" xmlns="" val="0"/>
              </a:ext>
            </a:extLst>
          </a:blip>
          <a:srcRect/>
          <a:stretch>
            <a:fillRect/>
          </a:stretch>
        </p:blipFill>
        <p:spPr bwMode="auto">
          <a:xfrm flipH="1">
            <a:off x="228599" y="228600"/>
            <a:ext cx="3352800" cy="3962400"/>
          </a:xfrm>
          <a:prstGeom prst="round1Rect">
            <a:avLst>
              <a:gd name="adj" fmla="val 6498"/>
            </a:avLst>
          </a:prstGeom>
          <a:noFill/>
          <a:ln w="9525">
            <a:noFill/>
            <a:miter lim="800000"/>
            <a:headEnd/>
            <a:tailEnd/>
          </a:ln>
          <a:effectLst>
            <a:outerShdw blurRad="215900" dist="38100" dir="2700000" sx="101000" sy="101000" algn="tl" rotWithShape="0">
              <a:prstClr val="black">
                <a:alpha val="40000"/>
              </a:prstClr>
            </a:outerShdw>
          </a:effectLst>
        </p:spPr>
      </p:pic>
      <p:sp>
        <p:nvSpPr>
          <p:cNvPr id="2050" name="Rectangle 2"/>
          <p:cNvSpPr>
            <a:spLocks noChangeArrowheads="1"/>
          </p:cNvSpPr>
          <p:nvPr userDrawn="1"/>
        </p:nvSpPr>
        <p:spPr bwMode="auto">
          <a:xfrm>
            <a:off x="228600" y="4114800"/>
            <a:ext cx="8686800" cy="152400"/>
          </a:xfrm>
          <a:prstGeom prst="rect">
            <a:avLst/>
          </a:prstGeom>
          <a:gradFill rotWithShape="0">
            <a:gsLst>
              <a:gs pos="0">
                <a:srgbClr val="6C8D23"/>
              </a:gs>
              <a:gs pos="50000">
                <a:srgbClr val="87B33A"/>
              </a:gs>
              <a:gs pos="100000">
                <a:srgbClr val="6C8D23"/>
              </a:gs>
            </a:gsLst>
            <a:lin ang="5400000" scaled="1"/>
          </a:gradFill>
          <a:ln w="9525">
            <a:solidFill>
              <a:srgbClr val="7A9E27"/>
            </a:solidFill>
            <a:miter lim="800000"/>
            <a:headEnd/>
            <a:tailEnd/>
          </a:ln>
          <a:effectLst/>
        </p:spPr>
        <p:txBody>
          <a:bodyPr vert="horz" wrap="square" lIns="91440" tIns="45720" rIns="91440" bIns="45720" numCol="1" anchor="t" anchorCtr="0" compatLnSpc="1">
            <a:prstTxWarp prst="textNoShape">
              <a:avLst/>
            </a:prstTxWarp>
          </a:bodyPr>
          <a:lstStyle/>
          <a:p>
            <a:endParaRPr lang="en-US"/>
          </a:p>
        </p:txBody>
      </p:sp>
      <p:sp>
        <p:nvSpPr>
          <p:cNvPr id="8" name="AutoShape 2"/>
          <p:cNvSpPr>
            <a:spLocks noChangeArrowheads="1"/>
          </p:cNvSpPr>
          <p:nvPr userDrawn="1"/>
        </p:nvSpPr>
        <p:spPr bwMode="auto">
          <a:xfrm>
            <a:off x="228600" y="228600"/>
            <a:ext cx="8686800" cy="6400800"/>
          </a:xfrm>
          <a:prstGeom prst="roundRect">
            <a:avLst>
              <a:gd name="adj" fmla="val 3463"/>
            </a:avLst>
          </a:prstGeom>
          <a:noFill/>
          <a:ln w="19050">
            <a:solidFill>
              <a:srgbClr val="5E7B94"/>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Text Placeholder 19"/>
          <p:cNvSpPr>
            <a:spLocks noGrp="1"/>
          </p:cNvSpPr>
          <p:nvPr>
            <p:ph type="body" sz="quarter" idx="13"/>
          </p:nvPr>
        </p:nvSpPr>
        <p:spPr>
          <a:xfrm>
            <a:off x="3962400" y="2286000"/>
            <a:ext cx="4724400" cy="1676400"/>
          </a:xfrm>
        </p:spPr>
        <p:txBody>
          <a:bodyPr anchor="ctr"/>
          <a:lstStyle>
            <a:lvl1pPr marL="0" indent="0" algn="l">
              <a:buFont typeface="Arial" pitchFamily="34" charset="0"/>
              <a:buNone/>
              <a:defRPr sz="1800" b="1" cap="none" spc="0">
                <a:ln w="1905"/>
                <a:gradFill flip="none" rotWithShape="1">
                  <a:gsLst>
                    <a:gs pos="0">
                      <a:schemeClr val="accent2">
                        <a:lumMod val="50000"/>
                      </a:schemeClr>
                    </a:gs>
                    <a:gs pos="78000">
                      <a:schemeClr val="accent4"/>
                    </a:gs>
                    <a:gs pos="100000">
                      <a:schemeClr val="accent2">
                        <a:lumMod val="40000"/>
                        <a:lumOff val="60000"/>
                      </a:schemeClr>
                    </a:gs>
                  </a:gsLst>
                  <a:lin ang="5400000" scaled="1"/>
                  <a:tileRect/>
                </a:gradFill>
                <a:effectLst>
                  <a:innerShdw blurRad="69850" dist="43180" dir="5400000">
                    <a:srgbClr val="000000">
                      <a:alpha val="65000"/>
                    </a:srgbClr>
                  </a:innerShdw>
                </a:effectLst>
              </a:defRPr>
            </a:lvl1pPr>
            <a:lvl2pPr>
              <a:buNone/>
              <a:defRPr/>
            </a:lvl2pPr>
            <a:lvl3pPr>
              <a:buNone/>
              <a:defRPr/>
            </a:lvl3pPr>
            <a:lvl4pPr>
              <a:buNone/>
              <a:defRPr/>
            </a:lvl4pPr>
            <a:lvl5pPr>
              <a:buNone/>
              <a:defRPr/>
            </a:lvl5pPr>
          </a:lstStyle>
          <a:p>
            <a:pPr lvl="0"/>
            <a:r>
              <a:rPr lang="en-US" dirty="0" smtClean="0"/>
              <a:t>Click to edit Master text styles</a:t>
            </a:r>
            <a:endParaRPr lang="en-US" dirty="0"/>
          </a:p>
        </p:txBody>
      </p:sp>
    </p:spTree>
  </p:cSld>
  <p:clrMapOvr>
    <a:masterClrMapping/>
  </p:clrMapOvr>
  <p:transition>
    <p:fad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spcBef>
                <a:spcPts val="800"/>
              </a:spcBef>
              <a:defRPr/>
            </a:lvl1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transition>
    <p:fad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NO REFLEC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nSpc>
                <a:spcPct val="85000"/>
              </a:lnSpc>
              <a:defRPr>
                <a:effectLst>
                  <a:innerShdw blurRad="101600" dist="76200" dir="5400000">
                    <a:schemeClr val="accent1">
                      <a:satMod val="190000"/>
                      <a:tint val="100000"/>
                      <a:alpha val="74000"/>
                    </a:schemeClr>
                  </a:innerShdw>
                </a:effectLst>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spcBef>
                <a:spcPts val="800"/>
              </a:spcBef>
              <a:defRPr/>
            </a:lvl1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828801"/>
            <a:ext cx="4038600" cy="4419600"/>
          </a:xfrm>
        </p:spPr>
        <p:txBody>
          <a:bodyPr/>
          <a:lstStyle>
            <a:lvl1pPr>
              <a:spcAft>
                <a:spcPts val="800"/>
              </a:spcAft>
              <a:defRPr sz="2400"/>
            </a:lvl1pPr>
            <a:lvl2pPr>
              <a:spcAft>
                <a:spcPts val="800"/>
              </a:spcAft>
              <a:defRPr sz="2000"/>
            </a:lvl2pPr>
            <a:lvl3pPr>
              <a:spcAft>
                <a:spcPts val="800"/>
              </a:spcAft>
              <a:defRPr sz="1800"/>
            </a:lvl3pPr>
            <a:lvl4pPr>
              <a:spcAft>
                <a:spcPts val="800"/>
              </a:spcAft>
              <a:defRPr sz="1600"/>
            </a:lvl4pPr>
            <a:lvl5pPr>
              <a:spcAft>
                <a:spcPts val="800"/>
              </a:spcAft>
              <a:defRPr sz="16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48200" y="1828801"/>
            <a:ext cx="4038600" cy="4419600"/>
          </a:xfrm>
        </p:spPr>
        <p:txBody>
          <a:bodyPr/>
          <a:lstStyle>
            <a:lvl1pPr>
              <a:spcAft>
                <a:spcPts val="800"/>
              </a:spcAft>
              <a:defRPr sz="2400"/>
            </a:lvl1pPr>
            <a:lvl2pPr>
              <a:spcAft>
                <a:spcPts val="800"/>
              </a:spcAft>
              <a:defRPr sz="2000"/>
            </a:lvl2pPr>
            <a:lvl3pPr>
              <a:spcAft>
                <a:spcPts val="800"/>
              </a:spcAft>
              <a:defRPr sz="1800"/>
            </a:lvl3pPr>
            <a:lvl4pPr>
              <a:spcAft>
                <a:spcPts val="800"/>
              </a:spcAft>
              <a:defRPr sz="1600"/>
            </a:lvl4pPr>
            <a:lvl5pPr>
              <a:spcAft>
                <a:spcPts val="800"/>
              </a:spcAft>
              <a:defRPr sz="16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Round Same Side Corner Rectangle 5"/>
          <p:cNvSpPr/>
          <p:nvPr userDrawn="1"/>
        </p:nvSpPr>
        <p:spPr>
          <a:xfrm>
            <a:off x="228600" y="228600"/>
            <a:ext cx="8686800" cy="1371600"/>
          </a:xfrm>
          <a:prstGeom prst="round2SameRect">
            <a:avLst>
              <a:gd name="adj1" fmla="val 16667"/>
              <a:gd name="adj2" fmla="val 0"/>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a:xfrm>
            <a:off x="457200" y="6172200"/>
            <a:ext cx="2133600" cy="365125"/>
          </a:xfrm>
          <a:prstGeom prst="rect">
            <a:avLst/>
          </a:prstGeom>
        </p:spPr>
        <p:txBody>
          <a:bodyPr/>
          <a:lstStyle>
            <a:lvl1pPr>
              <a:defRPr/>
            </a:lvl1pPr>
          </a:lstStyle>
          <a:p>
            <a:pPr>
              <a:defRPr/>
            </a:pPr>
            <a:fld id="{25315DBB-D0F9-4641-97F3-A3C3837736BC}" type="datetime1">
              <a:rPr lang="en-US" smtClean="0"/>
              <a:pPr>
                <a:defRPr/>
              </a:pPr>
              <a:t>5/3/2015</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grpSp>
        <p:nvGrpSpPr>
          <p:cNvPr id="8" name="Group 7"/>
          <p:cNvGrpSpPr/>
          <p:nvPr userDrawn="1"/>
        </p:nvGrpSpPr>
        <p:grpSpPr>
          <a:xfrm>
            <a:off x="228600" y="228600"/>
            <a:ext cx="8686800" cy="6400800"/>
            <a:chOff x="228600" y="228600"/>
            <a:chExt cx="8686800" cy="6400800"/>
          </a:xfrm>
        </p:grpSpPr>
        <p:sp>
          <p:nvSpPr>
            <p:cNvPr id="5" name="AutoShape 2"/>
            <p:cNvSpPr>
              <a:spLocks noChangeArrowheads="1"/>
            </p:cNvSpPr>
            <p:nvPr userDrawn="1"/>
          </p:nvSpPr>
          <p:spPr bwMode="auto">
            <a:xfrm rot="10800000">
              <a:off x="228600" y="228600"/>
              <a:ext cx="8686800" cy="6400800"/>
            </a:xfrm>
            <a:prstGeom prst="roundRect">
              <a:avLst>
                <a:gd name="adj" fmla="val 3463"/>
              </a:avLst>
            </a:prstGeom>
            <a:gradFill flip="none" rotWithShape="1">
              <a:gsLst>
                <a:gs pos="0">
                  <a:srgbClr val="BCC6DE"/>
                </a:gs>
                <a:gs pos="54000">
                  <a:schemeClr val="bg1"/>
                </a:gs>
              </a:gsLst>
              <a:lin ang="16200000" scaled="1"/>
              <a:tileRect/>
            </a:gradFill>
            <a:ln w="12700">
              <a:solidFill>
                <a:srgbClr val="5E7B94"/>
              </a:solidFill>
              <a:round/>
              <a:headEnd/>
              <a:tailEnd/>
            </a:ln>
          </p:spPr>
          <p:txBody>
            <a:bodyPr vert="horz" wrap="square" lIns="91440" tIns="45720" rIns="91440" bIns="45720" numCol="1" anchor="t" anchorCtr="0" compatLnSpc="1">
              <a:prstTxWarp prst="textNoShape">
                <a:avLst/>
              </a:prstTxWarp>
            </a:bodyPr>
            <a:lstStyle/>
            <a:p>
              <a:endParaRPr lang="en-US"/>
            </a:p>
          </p:txBody>
        </p:sp>
        <p:pic>
          <p:nvPicPr>
            <p:cNvPr id="7" name="Picture 6" descr="boxes.png"/>
            <p:cNvPicPr>
              <a:picLocks noChangeAspect="1"/>
            </p:cNvPicPr>
            <p:nvPr userDrawn="1"/>
          </p:nvPicPr>
          <p:blipFill>
            <a:blip r:embed="rId2" cstate="print">
              <a:extLst>
                <a:ext uri="{28A0092B-C50C-407E-A947-70E740481C1C}">
                  <a14:useLocalDpi xmlns:a14="http://schemas.microsoft.com/office/drawing/2010/main" xmlns="" val="0"/>
                </a:ext>
              </a:extLst>
            </a:blip>
            <a:srcRect r="5000"/>
            <a:stretch>
              <a:fillRect/>
            </a:stretch>
          </p:blipFill>
          <p:spPr>
            <a:xfrm>
              <a:off x="228600" y="4267200"/>
              <a:ext cx="8686800" cy="2362200"/>
            </a:xfrm>
            <a:prstGeom prst="roundRect">
              <a:avLst>
                <a:gd name="adj" fmla="val 9646"/>
              </a:avLst>
            </a:prstGeom>
          </p:spPr>
        </p:pic>
      </p:grpSp>
      <p:sp>
        <p:nvSpPr>
          <p:cNvPr id="6" name="AutoShape 2"/>
          <p:cNvSpPr>
            <a:spLocks noChangeArrowheads="1"/>
          </p:cNvSpPr>
          <p:nvPr userDrawn="1"/>
        </p:nvSpPr>
        <p:spPr bwMode="auto">
          <a:xfrm>
            <a:off x="228600" y="228600"/>
            <a:ext cx="8686800" cy="6400800"/>
          </a:xfrm>
          <a:prstGeom prst="roundRect">
            <a:avLst>
              <a:gd name="adj" fmla="val 3463"/>
            </a:avLst>
          </a:prstGeom>
          <a:noFill/>
          <a:ln w="12700">
            <a:solidFill>
              <a:srgbClr val="5E7B94"/>
            </a:solidFill>
            <a:round/>
            <a:headEnd/>
            <a:tailEnd/>
          </a:ln>
        </p:spPr>
        <p:txBody>
          <a:bodyPr vert="horz" wrap="square" lIns="91440" tIns="45720" rIns="91440" bIns="45720" numCol="1" anchor="t" anchorCtr="0" compatLnSpc="1">
            <a:prstTxWarp prst="textNoShape">
              <a:avLst/>
            </a:prstTxWarp>
          </a:bodyPr>
          <a:lstStyle/>
          <a:p>
            <a:endParaRPr lang="en-US">
              <a:ln w="19050">
                <a:solidFill>
                  <a:schemeClr val="tx1"/>
                </a:solidFill>
              </a:ln>
            </a:endParaRPr>
          </a:p>
        </p:txBody>
      </p:sp>
      <p:sp>
        <p:nvSpPr>
          <p:cNvPr id="9" name="TextBox 8"/>
          <p:cNvSpPr txBox="1"/>
          <p:nvPr userDrawn="1"/>
        </p:nvSpPr>
        <p:spPr>
          <a:xfrm>
            <a:off x="8502069" y="6248400"/>
            <a:ext cx="794331" cy="369332"/>
          </a:xfrm>
          <a:prstGeom prst="rect">
            <a:avLst/>
          </a:prstGeom>
          <a:noFill/>
        </p:spPr>
        <p:txBody>
          <a:bodyPr wrap="square" rtlCol="0">
            <a:spAutoFit/>
          </a:bodyPr>
          <a:lstStyle/>
          <a:p>
            <a:fld id="{40036E26-D048-4F68-8672-D516CE5D3E4E}" type="slidenum">
              <a:rPr lang="en-US" smtClean="0"/>
              <a:pPr/>
              <a:t>‹#›</a:t>
            </a:fld>
            <a:endParaRPr lang="en-US" dirty="0"/>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533400" y="1870097"/>
            <a:ext cx="8229600" cy="43434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7" name="Picture 9" descr="http://s7d5.scene7.com/is/image/ScanSource/scansource-logo?wid=227&amp;fmt=png-alpha,rgb&amp;qlt=85,1&amp;op_sharpen=0&amp;resMode=sharp2&amp;op_usm=1,1,6,0&amp;icc=sRGB%20IEC61966-2.1&amp;iccEmbed=0&amp;printRes=72">
            <a:hlinkClick r:id="rId2"/>
          </p:cNvPr>
          <p:cNvPicPr>
            <a:picLocks noChangeAspect="1" noChangeArrowheads="1"/>
          </p:cNvPicPr>
          <p:nvPr userDrawn="1"/>
        </p:nvPicPr>
        <p:blipFill>
          <a:blip r:embed="rId3">
            <a:extLst>
              <a:ext uri="{28A0092B-C50C-407E-A947-70E740481C1C}">
                <a14:useLocalDpi xmlns:a14="http://schemas.microsoft.com/office/drawing/2010/main" xmlns="" val="0"/>
              </a:ext>
            </a:extLst>
          </a:blip>
          <a:srcRect/>
          <a:stretch>
            <a:fillRect/>
          </a:stretch>
        </p:blipFill>
        <p:spPr bwMode="auto">
          <a:xfrm>
            <a:off x="6934200" y="6237701"/>
            <a:ext cx="1828800" cy="362538"/>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689100" y="260350"/>
            <a:ext cx="7054850" cy="6858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1695450" y="1571625"/>
            <a:ext cx="3448050" cy="40941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295900" y="1571625"/>
            <a:ext cx="3448050" cy="40941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advClick="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AutoShape 2"/>
          <p:cNvSpPr>
            <a:spLocks noChangeArrowheads="1"/>
          </p:cNvSpPr>
          <p:nvPr/>
        </p:nvSpPr>
        <p:spPr bwMode="auto">
          <a:xfrm rot="10800000">
            <a:off x="228600" y="228600"/>
            <a:ext cx="8686800" cy="6400800"/>
          </a:xfrm>
          <a:prstGeom prst="roundRect">
            <a:avLst>
              <a:gd name="adj" fmla="val 3463"/>
            </a:avLst>
          </a:prstGeom>
          <a:gradFill flip="none" rotWithShape="1">
            <a:gsLst>
              <a:gs pos="0">
                <a:srgbClr val="BCC6DE"/>
              </a:gs>
              <a:gs pos="54000">
                <a:schemeClr val="bg1"/>
              </a:gs>
            </a:gsLst>
            <a:lin ang="16200000" scaled="1"/>
            <a:tileRect/>
          </a:gradFill>
          <a:ln w="12700">
            <a:solidFill>
              <a:srgbClr val="5E7B94"/>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Round Same Side Corner Rectangle 12"/>
          <p:cNvSpPr/>
          <p:nvPr/>
        </p:nvSpPr>
        <p:spPr>
          <a:xfrm>
            <a:off x="228600" y="228600"/>
            <a:ext cx="8686800" cy="1371600"/>
          </a:xfrm>
          <a:prstGeom prst="round2SameRect">
            <a:avLst>
              <a:gd name="adj1" fmla="val 16667"/>
              <a:gd name="adj2" fmla="val 0"/>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boxes.png"/>
          <p:cNvPicPr>
            <a:picLocks noChangeAspect="1"/>
          </p:cNvPicPr>
          <p:nvPr/>
        </p:nvPicPr>
        <p:blipFill>
          <a:blip r:embed="rId13" cstate="print">
            <a:extLst>
              <a:ext uri="{BEBA8EAE-BF5A-486C-A8C5-ECC9F3942E4B}">
                <a14:imgProps xmlns:a14="http://schemas.microsoft.com/office/drawing/2010/main" xmlns="">
                  <a14:imgLayer r:embed="rId14">
                    <a14:imgEffect>
                      <a14:brightnessContrast bright="20000" contrast="15000"/>
                    </a14:imgEffect>
                  </a14:imgLayer>
                </a14:imgProps>
              </a:ext>
              <a:ext uri="{28A0092B-C50C-407E-A947-70E740481C1C}">
                <a14:useLocalDpi xmlns:a14="http://schemas.microsoft.com/office/drawing/2010/main" xmlns="" val="0"/>
              </a:ext>
            </a:extLst>
          </a:blip>
          <a:srcRect/>
          <a:stretch>
            <a:fillRect/>
          </a:stretch>
        </p:blipFill>
        <p:spPr>
          <a:xfrm>
            <a:off x="228600" y="4267200"/>
            <a:ext cx="8686800" cy="2362200"/>
          </a:xfrm>
          <a:prstGeom prst="roundRect">
            <a:avLst>
              <a:gd name="adj" fmla="val 9646"/>
            </a:avLst>
          </a:prstGeom>
        </p:spPr>
      </p:pic>
      <p:sp>
        <p:nvSpPr>
          <p:cNvPr id="1027" name="Title Placeholder 1"/>
          <p:cNvSpPr>
            <a:spLocks noGrp="1"/>
          </p:cNvSpPr>
          <p:nvPr>
            <p:ph type="title"/>
          </p:nvPr>
        </p:nvSpPr>
        <p:spPr bwMode="auto">
          <a:xfrm>
            <a:off x="457200" y="304800"/>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dirty="0" smtClean="0"/>
              <a:t>Click to edit Master title style</a:t>
            </a:r>
          </a:p>
        </p:txBody>
      </p:sp>
      <p:sp>
        <p:nvSpPr>
          <p:cNvPr id="1028" name="Text Placeholder 2"/>
          <p:cNvSpPr>
            <a:spLocks noGrp="1"/>
          </p:cNvSpPr>
          <p:nvPr>
            <p:ph type="body" idx="1"/>
          </p:nvPr>
        </p:nvSpPr>
        <p:spPr bwMode="auto">
          <a:xfrm>
            <a:off x="457200" y="1828800"/>
            <a:ext cx="8229600" cy="434340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5" name="Footer Placeholder 4"/>
          <p:cNvSpPr>
            <a:spLocks noGrp="1"/>
          </p:cNvSpPr>
          <p:nvPr>
            <p:ph type="ftr" sz="quarter" idx="3"/>
          </p:nvPr>
        </p:nvSpPr>
        <p:spPr>
          <a:xfrm>
            <a:off x="3124200" y="617220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12" name="AutoShape 2"/>
          <p:cNvSpPr>
            <a:spLocks noChangeArrowheads="1"/>
          </p:cNvSpPr>
          <p:nvPr/>
        </p:nvSpPr>
        <p:spPr bwMode="auto">
          <a:xfrm>
            <a:off x="228600" y="228600"/>
            <a:ext cx="8686800" cy="6400800"/>
          </a:xfrm>
          <a:prstGeom prst="roundRect">
            <a:avLst>
              <a:gd name="adj" fmla="val 3463"/>
            </a:avLst>
          </a:prstGeom>
          <a:noFill/>
          <a:ln w="12700">
            <a:solidFill>
              <a:srgbClr val="5E7B94"/>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Rectangle 2"/>
          <p:cNvSpPr>
            <a:spLocks noChangeArrowheads="1"/>
          </p:cNvSpPr>
          <p:nvPr/>
        </p:nvSpPr>
        <p:spPr bwMode="auto">
          <a:xfrm>
            <a:off x="228600" y="1524000"/>
            <a:ext cx="8686800" cy="76200"/>
          </a:xfrm>
          <a:prstGeom prst="rect">
            <a:avLst/>
          </a:prstGeom>
          <a:gradFill rotWithShape="0">
            <a:gsLst>
              <a:gs pos="0">
                <a:srgbClr val="6C8D23"/>
              </a:gs>
              <a:gs pos="50000">
                <a:srgbClr val="87B33A"/>
              </a:gs>
              <a:gs pos="100000">
                <a:srgbClr val="6C8D23"/>
              </a:gs>
            </a:gsLst>
            <a:lin ang="5400000" scaled="1"/>
          </a:gradFill>
          <a:ln w="9525">
            <a:solidFill>
              <a:srgbClr val="7A9E27"/>
            </a:solidFill>
            <a:miter lim="800000"/>
            <a:headEnd/>
            <a:tailEnd/>
          </a:ln>
          <a:effectLst/>
        </p:spPr>
        <p:txBody>
          <a:bodyPr vert="horz" wrap="square" lIns="91440" tIns="45720" rIns="91440" bIns="45720" numCol="1" anchor="t" anchorCtr="0" compatLnSpc="1">
            <a:prstTxWarp prst="textNoShape">
              <a:avLst/>
            </a:prstTxWarp>
          </a:bodyPr>
          <a:lstStyle/>
          <a:p>
            <a:endParaRPr lang="en-US"/>
          </a:p>
        </p:txBody>
      </p:sp>
      <p:pic>
        <p:nvPicPr>
          <p:cNvPr id="16" name="Picture 15" descr="JL-Logo (AWD Tagline).jpg"/>
          <p:cNvPicPr>
            <a:picLocks noChangeAspect="1"/>
          </p:cNvPicPr>
          <p:nvPr/>
        </p:nvPicPr>
        <p:blipFill>
          <a:blip r:embed="rId15" cstate="print">
            <a:clrChange>
              <a:clrFrom>
                <a:srgbClr val="FDFDFD"/>
              </a:clrFrom>
              <a:clrTo>
                <a:srgbClr val="FDFDFD">
                  <a:alpha val="0"/>
                </a:srgbClr>
              </a:clrTo>
            </a:clrChange>
            <a:extLst>
              <a:ext uri="{28A0092B-C50C-407E-A947-70E740481C1C}">
                <a14:useLocalDpi xmlns:a14="http://schemas.microsoft.com/office/drawing/2010/main" xmlns="" val="0"/>
              </a:ext>
            </a:extLst>
          </a:blip>
          <a:srcRect b="18944"/>
          <a:stretch>
            <a:fillRect/>
          </a:stretch>
        </p:blipFill>
        <p:spPr>
          <a:xfrm>
            <a:off x="439685" y="6324600"/>
            <a:ext cx="1541515" cy="228600"/>
          </a:xfrm>
          <a:prstGeom prst="rect">
            <a:avLst/>
          </a:prstGeom>
          <a:effectLst/>
        </p:spPr>
      </p:pic>
      <p:sp>
        <p:nvSpPr>
          <p:cNvPr id="3" name="TextBox 2"/>
          <p:cNvSpPr txBox="1"/>
          <p:nvPr userDrawn="1"/>
        </p:nvSpPr>
        <p:spPr>
          <a:xfrm>
            <a:off x="8458200" y="6248400"/>
            <a:ext cx="677042" cy="369332"/>
          </a:xfrm>
          <a:prstGeom prst="rect">
            <a:avLst/>
          </a:prstGeom>
          <a:noFill/>
        </p:spPr>
        <p:txBody>
          <a:bodyPr wrap="square" rtlCol="0">
            <a:spAutoFit/>
          </a:bodyPr>
          <a:lstStyle/>
          <a:p>
            <a:fld id="{3E8EC1EB-C9E5-4E38-88AB-1D9D5489DFA2}"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85" r:id="rId3"/>
    <p:sldLayoutId id="2147483676" r:id="rId4"/>
    <p:sldLayoutId id="2147483678" r:id="rId5"/>
    <p:sldLayoutId id="2147483679" r:id="rId6"/>
    <p:sldLayoutId id="2147483680" r:id="rId7"/>
    <p:sldLayoutId id="2147483681" r:id="rId8"/>
    <p:sldLayoutId id="2147483682" r:id="rId9"/>
    <p:sldLayoutId id="2147483683" r:id="rId10"/>
    <p:sldLayoutId id="2147483684" r:id="rId11"/>
  </p:sldLayoutIdLst>
  <p:transition>
    <p:fade/>
  </p:transition>
  <p:timing>
    <p:tnLst>
      <p:par>
        <p:cTn id="1" dur="indefinite" restart="never" nodeType="tmRoot"/>
      </p:par>
    </p:tnLst>
  </p:timing>
  <p:hf hdr="0" ftr="0" dt="0"/>
  <p:txStyles>
    <p:titleStyle>
      <a:lvl1pPr algn="ctr" rtl="0" eaLnBrk="0" fontAlgn="base" hangingPunct="0">
        <a:spcBef>
          <a:spcPct val="0"/>
        </a:spcBef>
        <a:spcAft>
          <a:spcPct val="0"/>
        </a:spcAft>
        <a:defRPr sz="4400" b="1" kern="1200" cap="none" spc="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reflection blurRad="6350" stA="30000" endPos="45500" dir="5400000" sy="-100000" algn="bl" rotWithShape="0"/>
          </a:effectLst>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ts val="1200"/>
        </a:spcBef>
        <a:spcAft>
          <a:spcPts val="600"/>
        </a:spcAft>
        <a:buSzPct val="100000"/>
        <a:buFontTx/>
        <a:buBlip>
          <a:blip r:embed="rId16"/>
        </a:buBlip>
        <a:defRPr sz="2400" kern="1200">
          <a:solidFill>
            <a:schemeClr val="bg2">
              <a:lumMod val="10000"/>
            </a:schemeClr>
          </a:solidFill>
          <a:latin typeface="+mn-lt"/>
          <a:ea typeface="+mn-ea"/>
          <a:cs typeface="+mn-cs"/>
        </a:defRPr>
      </a:lvl1pPr>
      <a:lvl2pPr marL="742950" indent="-285750" algn="l" rtl="0" eaLnBrk="0" fontAlgn="base" hangingPunct="0">
        <a:spcBef>
          <a:spcPct val="20000"/>
        </a:spcBef>
        <a:spcAft>
          <a:spcPts val="600"/>
        </a:spcAft>
        <a:buClr>
          <a:schemeClr val="accent6">
            <a:lumMod val="50000"/>
          </a:schemeClr>
        </a:buClr>
        <a:buFont typeface="Courier New" pitchFamily="49" charset="0"/>
        <a:buChar char="o"/>
        <a:defRPr sz="2000" kern="1200">
          <a:solidFill>
            <a:schemeClr val="bg2">
              <a:lumMod val="10000"/>
            </a:schemeClr>
          </a:solidFill>
          <a:latin typeface="+mn-lt"/>
          <a:ea typeface="+mn-ea"/>
          <a:cs typeface="+mn-cs"/>
        </a:defRPr>
      </a:lvl2pPr>
      <a:lvl3pPr marL="1143000" indent="-228600" algn="l" rtl="0" eaLnBrk="0" fontAlgn="base" hangingPunct="0">
        <a:spcBef>
          <a:spcPct val="20000"/>
        </a:spcBef>
        <a:spcAft>
          <a:spcPts val="600"/>
        </a:spcAft>
        <a:buClr>
          <a:schemeClr val="accent6">
            <a:lumMod val="50000"/>
          </a:schemeClr>
        </a:buClr>
        <a:buFont typeface="Arial" charset="0"/>
        <a:buChar char="•"/>
        <a:defRPr sz="1800" kern="1200">
          <a:solidFill>
            <a:schemeClr val="bg2">
              <a:lumMod val="10000"/>
            </a:schemeClr>
          </a:solidFill>
          <a:latin typeface="+mn-lt"/>
          <a:ea typeface="+mn-ea"/>
          <a:cs typeface="+mn-cs"/>
        </a:defRPr>
      </a:lvl3pPr>
      <a:lvl4pPr marL="1600200" indent="-228600" algn="l" rtl="0" eaLnBrk="0" fontAlgn="base" hangingPunct="0">
        <a:spcBef>
          <a:spcPct val="20000"/>
        </a:spcBef>
        <a:spcAft>
          <a:spcPts val="600"/>
        </a:spcAft>
        <a:buClr>
          <a:schemeClr val="accent6">
            <a:lumMod val="50000"/>
          </a:schemeClr>
        </a:buClr>
        <a:buFont typeface="Arial" charset="0"/>
        <a:buChar char="–"/>
        <a:defRPr sz="1600" kern="1200">
          <a:solidFill>
            <a:schemeClr val="bg2">
              <a:lumMod val="10000"/>
            </a:schemeClr>
          </a:solidFill>
          <a:latin typeface="+mn-lt"/>
          <a:ea typeface="+mn-ea"/>
          <a:cs typeface="+mn-cs"/>
        </a:defRPr>
      </a:lvl4pPr>
      <a:lvl5pPr marL="2057400" indent="-228600" algn="l" rtl="0" eaLnBrk="0" fontAlgn="base" hangingPunct="0">
        <a:spcBef>
          <a:spcPct val="20000"/>
        </a:spcBef>
        <a:spcAft>
          <a:spcPts val="600"/>
        </a:spcAft>
        <a:buClr>
          <a:schemeClr val="accent6">
            <a:lumMod val="50000"/>
          </a:schemeClr>
        </a:buClr>
        <a:buFont typeface="Arial" charset="0"/>
        <a:buChar char="»"/>
        <a:defRPr sz="1600" kern="1200">
          <a:solidFill>
            <a:schemeClr val="bg2">
              <a:lumMod val="10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6.xml.rels><?xml version="1.0" encoding="UTF-8" standalone="yes"?>
<Relationships xmlns="http://schemas.openxmlformats.org/package/2006/relationships"><Relationship Id="rId3" Type="http://schemas.openxmlformats.org/officeDocument/2006/relationships/hyperlink" Target="http://www.presentermedia.com/sendcontent.php?contentid=8497&amp;fullpath=tp/V4bLfAGh/steaming_mad_ears_anim.gif"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http://www.presentermedia.com/tp/V4bLfAGh/steaming_mad_ears_anim.gif" TargetMode="External"/><Relationship Id="rId4" Type="http://schemas.openxmlformats.org/officeDocument/2006/relationships/image" Target="../media/image16.gif"/></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www.presentermedia.com/sendcontent.php?contentid=6287&amp;fullpath=tp/d2LCOrM0/telling_a_secret_pc.png"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http://www.presentermedia.com/tp/d2LCOrM0/telling_a_secret_pc.png" TargetMode="Externa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http://www.presentermedia.com/tp/wHu8U74U/three_way_hand_shake_political.gif"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http://www.presentermedia.com/tp/yKyWmUx5/figure_behind_bars_anim.gif" TargetMode="External"/><Relationship Id="rId5" Type="http://schemas.openxmlformats.org/officeDocument/2006/relationships/image" Target="../media/image20.gif"/><Relationship Id="rId4" Type="http://schemas.openxmlformats.org/officeDocument/2006/relationships/hyperlink" Target="http://www.presentermedia.com/sendcontent.php?contentid=3524&amp;fullpath=tp/yKyWmUx5/figure_behind_bars_anim.gif"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www.google.com/imgres?q=privilege&amp;um=1&amp;hl=en&amp;rlz=1T4TSNA_enUS369US369&amp;biw=1311&amp;bih=593&amp;tbm=isch&amp;tbnid=Mi7DhntVGBCT7M:&amp;imgrefurl=http://www.blacklava.net/item/got_privilege_vinyl_stickers&amp;imgurl=http://images.uptilo.com/blacklava/B42EFA18-D884-4DEA-AA4C-0260FFB72D52.jpg&amp;w=350&amp;h=350&amp;ei=rbI-UJqvNof3rAGax4HYAw&amp;zoom=1&amp;iact=hc&amp;vpx=507&amp;vpy=254&amp;dur=1664&amp;hovh=225&amp;hovw=225&amp;tx=114&amp;ty=129&amp;sig=108755481919357361488&amp;page=1&amp;tbnh=114&amp;tbnw=114&amp;start=0&amp;ndsp=24&amp;ved=1t:429,r:11,s:0,i:172"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www.presentermedia.com/sendcontent.php?contentid=6687&amp;fullpath=tp/QtmrdA2L/office_cabinet_pull_out_files.png"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hyperlink" Target="http://www.presentermedia.com/sendcontent.php?contentid=6687&amp;fullpath=tp/QtmrdA2L/office_cabinet_pull_out_files.png"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2.xml.rels><?xml version="1.0" encoding="UTF-8" standalone="yes"?>
<Relationships xmlns="http://schemas.openxmlformats.org/package/2006/relationships"><Relationship Id="rId3" Type="http://schemas.openxmlformats.org/officeDocument/2006/relationships/hyperlink" Target="http://www.presentermedia.com/sendcontent.php?contentid=7934&amp;fullpath=tp/WUMFX3My/check_it_off_your_list.gif"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http://www.presentermedia.com/tp/WUMFX3My/check_it_off_your_list.gif" TargetMode="External"/><Relationship Id="rId4" Type="http://schemas.openxmlformats.org/officeDocument/2006/relationships/image" Target="../media/image24.gif"/></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http://www.presentermedia.com/tp/tzo2EiFG/stick_figure_reading_open_folder.gif" TargetMode="Externa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www.presentermedia.com/sendcontent.php?contentid=6701&amp;fullpath=tp/OQncSgQn/stick_figure_write_with_pen.gif"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26.gif"/></Relationships>
</file>

<file path=ppt/slides/_rels/slide30.xml.rels><?xml version="1.0" encoding="UTF-8" standalone="yes"?>
<Relationships xmlns="http://schemas.openxmlformats.org/package/2006/relationships"><Relationship Id="rId3" Type="http://schemas.openxmlformats.org/officeDocument/2006/relationships/hyperlink" Target="http://www.presentermedia.com/sendcontent.php?contentid=6701&amp;fullpath=tp/OQncSgQn/stick_figure_write_with_pen.gif" TargetMode="External"/><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26.gif"/></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http://www.presentermedia.com/tp/rO1QOdTl/stick_figure_stuck_door.gif" TargetMode="Externa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hyperlink" Target="http://www.presentermedia.com/sendcontent.php?contentid=2459&amp;fullpath=tp/7bzTPjjc/stick_figure_choose_direction_anim.gif" TargetMode="External"/><Relationship Id="rId2" Type="http://schemas.openxmlformats.org/officeDocument/2006/relationships/notesSlide" Target="../notesSlides/notesSlide43.xml"/><Relationship Id="rId1" Type="http://schemas.openxmlformats.org/officeDocument/2006/relationships/slideLayout" Target="../slideLayouts/slideLayout2.xml"/><Relationship Id="rId5" Type="http://schemas.openxmlformats.org/officeDocument/2006/relationships/image" Target="http://www.presentermedia.com/tp/7bzTPjjc/stick_figure_choose_direction_anim.gif" TargetMode="External"/><Relationship Id="rId4" Type="http://schemas.openxmlformats.org/officeDocument/2006/relationships/image" Target="../media/image31.gif"/></Relationships>
</file>

<file path=ppt/slides/_rels/slide49.xml.rels><?xml version="1.0" encoding="UTF-8" standalone="yes"?>
<Relationships xmlns="http://schemas.openxmlformats.org/package/2006/relationships"><Relationship Id="rId3" Type="http://schemas.openxmlformats.org/officeDocument/2006/relationships/hyperlink" Target="http://www.presentermedia.com/sendcontent.php?contentid=5653&amp;fullpath=tp/DlacO9gK/who_has_the_answer.png" TargetMode="External"/><Relationship Id="rId2" Type="http://schemas.openxmlformats.org/officeDocument/2006/relationships/notesSlide" Target="../notesSlides/notesSlide44.xml"/><Relationship Id="rId1" Type="http://schemas.openxmlformats.org/officeDocument/2006/relationships/slideLayout" Target="../slideLayouts/slideLayout2.xml"/><Relationship Id="rId5" Type="http://schemas.openxmlformats.org/officeDocument/2006/relationships/image" Target="http://www.presentermedia.com/tp/DlacO9gK/who_has_the_answer.png" TargetMode="External"/><Relationship Id="rId4" Type="http://schemas.openxmlformats.org/officeDocument/2006/relationships/image" Target="../media/image32.png"/></Relationships>
</file>

<file path=ppt/slides/_rels/slide50.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notesSlide" Target="../notesSlides/notesSlide45.xml"/><Relationship Id="rId1" Type="http://schemas.openxmlformats.org/officeDocument/2006/relationships/slideLayout" Target="../slideLayouts/slideLayout2.xml"/><Relationship Id="rId4" Type="http://schemas.openxmlformats.org/officeDocument/2006/relationships/image" Target="http://www.presentermedia.com/tp/xvKccfGk/figure_check_mark_celebrate_anim.gif" TargetMode="External"/></Relationships>
</file>

<file path=ppt/slides/_rels/slide51.xml.rels><?xml version="1.0" encoding="UTF-8" standalone="yes"?>
<Relationships xmlns="http://schemas.openxmlformats.org/package/2006/relationships"><Relationship Id="rId3" Type="http://schemas.openxmlformats.org/officeDocument/2006/relationships/image" Target="../media/image33.gif"/><Relationship Id="rId7" Type="http://schemas.openxmlformats.org/officeDocument/2006/relationships/image" Target="http://www.presentermedia.com/tp/QJp8cZ2K/sitting_on_x_thumbs_down.png" TargetMode="External"/><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hyperlink" Target="http://www.presentermedia.com/sendcontent.php?contentid=6708&amp;fullpath=tp/QJp8cZ2K/sitting_on_x_thumbs_down.png" TargetMode="External"/><Relationship Id="rId4" Type="http://schemas.openxmlformats.org/officeDocument/2006/relationships/image" Target="http://www.presentermedia.com/tp/xvKccfGk/figure_check_mark_celebrate_anim.gif" TargetMode="External"/></Relationships>
</file>

<file path=ppt/slides/_rels/slide52.xml.rels><?xml version="1.0" encoding="UTF-8" standalone="yes"?>
<Relationships xmlns="http://schemas.openxmlformats.org/package/2006/relationships"><Relationship Id="rId3" Type="http://schemas.openxmlformats.org/officeDocument/2006/relationships/hyperlink" Target="http://www.presentermedia.com/sendcontent.php?contentid=6708&amp;fullpath=tp/QJp8cZ2K/sitting_on_x_thumbs_down.png" TargetMode="External"/><Relationship Id="rId7" Type="http://schemas.openxmlformats.org/officeDocument/2006/relationships/image" Target="http://www.presentermedia.com/tp/xvKccfGk/figure_check_mark_celebrate_anim.gif" TargetMode="External"/><Relationship Id="rId2" Type="http://schemas.openxmlformats.org/officeDocument/2006/relationships/notesSlide" Target="../notesSlides/notesSlide47.xml"/><Relationship Id="rId1" Type="http://schemas.openxmlformats.org/officeDocument/2006/relationships/slideLayout" Target="../slideLayouts/slideLayout2.xml"/><Relationship Id="rId6" Type="http://schemas.openxmlformats.org/officeDocument/2006/relationships/image" Target="../media/image33.gif"/><Relationship Id="rId5" Type="http://schemas.openxmlformats.org/officeDocument/2006/relationships/image" Target="http://www.presentermedia.com/tp/QJp8cZ2K/sitting_on_x_thumbs_down.png" TargetMode="External"/><Relationship Id="rId4" Type="http://schemas.openxmlformats.org/officeDocument/2006/relationships/image" Target="../media/image34.png"/></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hyperlink" Target="http://www.presentermedia.com/sendcontent.php?contentid=1729&amp;fullpath=tp/3ZI4w1K4/magnifing_glass_search_folders.png" TargetMode="External"/><Relationship Id="rId2" Type="http://schemas.openxmlformats.org/officeDocument/2006/relationships/notesSlide" Target="../notesSlides/notesSlide49.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hyperlink" Target="http://www.presentermedia.com/sendcontent.php?contentid=9238&amp;fullpath=tp/HbDp1h1t/pressure_sign_paper.gif" TargetMode="External"/><Relationship Id="rId2" Type="http://schemas.openxmlformats.org/officeDocument/2006/relationships/notesSlide" Target="../notesSlides/notesSlide51.xml"/><Relationship Id="rId1" Type="http://schemas.openxmlformats.org/officeDocument/2006/relationships/slideLayout" Target="../slideLayouts/slideLayout2.xml"/><Relationship Id="rId4" Type="http://schemas.openxmlformats.org/officeDocument/2006/relationships/image" Target="../media/image36.gif"/></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54.xml"/><Relationship Id="rId1" Type="http://schemas.openxmlformats.org/officeDocument/2006/relationships/slideLayout" Target="../slideLayouts/slideLayout2.xml"/><Relationship Id="rId4" Type="http://schemas.openxmlformats.org/officeDocument/2006/relationships/image" Target="http://www.presentermedia.com/tp/hB6JG5i3/question_one_red_dice.png" TargetMode="External"/></Relationships>
</file>

<file path=ppt/slides/_rels/slide6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emf"/><Relationship Id="rId1" Type="http://schemas.openxmlformats.org/officeDocument/2006/relationships/slideLayout" Target="../slideLayouts/slideLayout5.xml"/><Relationship Id="rId4" Type="http://schemas.openxmlformats.org/officeDocument/2006/relationships/image" Target="../media/image4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n-US" sz="4000" smtClean="0"/>
              <a:t>Conducting Effective</a:t>
            </a:r>
            <a:r>
              <a:rPr lang="en-US" sz="4000" dirty="0" smtClean="0"/>
              <a:t/>
            </a:r>
            <a:br>
              <a:rPr lang="en-US" sz="4000" dirty="0" smtClean="0"/>
            </a:br>
            <a:r>
              <a:rPr lang="en-US" sz="4000" smtClean="0"/>
              <a:t>Workplace Investigations</a:t>
            </a:r>
            <a:endParaRPr lang="en-US" sz="4000" dirty="0"/>
          </a:p>
        </p:txBody>
      </p:sp>
      <p:sp>
        <p:nvSpPr>
          <p:cNvPr id="4" name="Text Placeholder 3"/>
          <p:cNvSpPr>
            <a:spLocks noGrp="1"/>
          </p:cNvSpPr>
          <p:nvPr>
            <p:ph type="body" sz="quarter" idx="13"/>
          </p:nvPr>
        </p:nvSpPr>
        <p:spPr>
          <a:xfrm>
            <a:off x="3886200" y="1752600"/>
            <a:ext cx="4724400" cy="2209800"/>
          </a:xfrm>
        </p:spPr>
        <p:txBody>
          <a:bodyPr/>
          <a:lstStyle/>
          <a:p>
            <a:pPr>
              <a:spcBef>
                <a:spcPts val="0"/>
              </a:spcBef>
              <a:spcAft>
                <a:spcPts val="0"/>
              </a:spcAft>
            </a:pPr>
            <a:r>
              <a:rPr lang="en-US" dirty="0" smtClean="0">
                <a:gradFill flip="none" rotWithShape="1">
                  <a:gsLst>
                    <a:gs pos="0">
                      <a:srgbClr val="344410"/>
                    </a:gs>
                    <a:gs pos="78000">
                      <a:schemeClr val="accent6">
                        <a:lumMod val="50000"/>
                      </a:schemeClr>
                    </a:gs>
                    <a:gs pos="100000">
                      <a:schemeClr val="accent2"/>
                    </a:gs>
                  </a:gsLst>
                  <a:lin ang="5400000" scaled="1"/>
                  <a:tileRect/>
                </a:gradFill>
              </a:rPr>
              <a:t>Richard </a:t>
            </a:r>
            <a:r>
              <a:rPr lang="en-US" dirty="0">
                <a:gradFill flip="none" rotWithShape="1">
                  <a:gsLst>
                    <a:gs pos="0">
                      <a:srgbClr val="344410"/>
                    </a:gs>
                    <a:gs pos="78000">
                      <a:schemeClr val="accent6">
                        <a:lumMod val="50000"/>
                      </a:schemeClr>
                    </a:gs>
                    <a:gs pos="100000">
                      <a:schemeClr val="accent2"/>
                    </a:gs>
                  </a:gsLst>
                  <a:lin ang="5400000" scaled="1"/>
                  <a:tileRect/>
                </a:gradFill>
              </a:rPr>
              <a:t>Paul </a:t>
            </a:r>
            <a:r>
              <a:rPr lang="en-US" dirty="0" smtClean="0">
                <a:gradFill flip="none" rotWithShape="1">
                  <a:gsLst>
                    <a:gs pos="0">
                      <a:srgbClr val="344410"/>
                    </a:gs>
                    <a:gs pos="78000">
                      <a:schemeClr val="accent6">
                        <a:lumMod val="50000"/>
                      </a:schemeClr>
                    </a:gs>
                    <a:gs pos="100000">
                      <a:schemeClr val="accent2"/>
                    </a:gs>
                  </a:gsLst>
                  <a:lin ang="5400000" scaled="1"/>
                  <a:tileRect/>
                </a:gradFill>
              </a:rPr>
              <a:t>    </a:t>
            </a:r>
          </a:p>
          <a:p>
            <a:pPr>
              <a:spcBef>
                <a:spcPts val="0"/>
              </a:spcBef>
              <a:spcAft>
                <a:spcPts val="0"/>
              </a:spcAft>
            </a:pPr>
            <a:r>
              <a:rPr lang="en-US" dirty="0" smtClean="0">
                <a:gradFill flip="none" rotWithShape="1">
                  <a:gsLst>
                    <a:gs pos="0">
                      <a:srgbClr val="344410"/>
                    </a:gs>
                    <a:gs pos="78000">
                      <a:schemeClr val="accent6">
                        <a:lumMod val="50000"/>
                      </a:schemeClr>
                    </a:gs>
                    <a:gs pos="100000">
                      <a:schemeClr val="accent2"/>
                    </a:gs>
                  </a:gsLst>
                  <a:lin ang="5400000" scaled="1"/>
                  <a:tileRect/>
                </a:gradFill>
              </a:rPr>
              <a:t>   </a:t>
            </a:r>
            <a:r>
              <a:rPr lang="en-US" b="0" dirty="0" smtClean="0">
                <a:gradFill flip="none" rotWithShape="1">
                  <a:gsLst>
                    <a:gs pos="0">
                      <a:srgbClr val="344410"/>
                    </a:gs>
                    <a:gs pos="78000">
                      <a:schemeClr val="accent6">
                        <a:lumMod val="50000"/>
                      </a:schemeClr>
                    </a:gs>
                    <a:gs pos="100000">
                      <a:schemeClr val="accent2"/>
                    </a:gs>
                  </a:gsLst>
                  <a:lin ang="5400000" scaled="1"/>
                  <a:tileRect/>
                </a:gradFill>
              </a:rPr>
              <a:t>richard.paul@jacksonlewis.com</a:t>
            </a:r>
            <a:endParaRPr lang="en-US" b="0" dirty="0">
              <a:gradFill flip="none" rotWithShape="1">
                <a:gsLst>
                  <a:gs pos="0">
                    <a:srgbClr val="344410"/>
                  </a:gs>
                  <a:gs pos="78000">
                    <a:schemeClr val="accent6">
                      <a:lumMod val="50000"/>
                    </a:schemeClr>
                  </a:gs>
                  <a:gs pos="100000">
                    <a:schemeClr val="accent2"/>
                  </a:gs>
                </a:gsLst>
                <a:lin ang="5400000" scaled="1"/>
                <a:tileRect/>
              </a:gradFill>
            </a:endParaRPr>
          </a:p>
          <a:p>
            <a:pPr algn="l">
              <a:spcBef>
                <a:spcPts val="0"/>
              </a:spcBef>
              <a:spcAft>
                <a:spcPts val="0"/>
              </a:spcAft>
            </a:pPr>
            <a:r>
              <a:rPr lang="en-US" sz="1800" dirty="0" smtClean="0">
                <a:gradFill flip="none" rotWithShape="1">
                  <a:gsLst>
                    <a:gs pos="0">
                      <a:srgbClr val="344410"/>
                    </a:gs>
                    <a:gs pos="78000">
                      <a:schemeClr val="accent6">
                        <a:lumMod val="50000"/>
                      </a:schemeClr>
                    </a:gs>
                    <a:gs pos="100000">
                      <a:schemeClr val="accent2"/>
                    </a:gs>
                  </a:gsLst>
                  <a:lin ang="5400000" scaled="1"/>
                  <a:tileRect/>
                </a:gradFill>
              </a:rPr>
              <a:t>Eileen Kuo </a:t>
            </a:r>
          </a:p>
          <a:p>
            <a:pPr algn="l">
              <a:spcBef>
                <a:spcPts val="0"/>
              </a:spcBef>
              <a:spcAft>
                <a:spcPts val="0"/>
              </a:spcAft>
            </a:pPr>
            <a:r>
              <a:rPr lang="en-US" dirty="0">
                <a:gradFill flip="none" rotWithShape="1">
                  <a:gsLst>
                    <a:gs pos="0">
                      <a:srgbClr val="344410"/>
                    </a:gs>
                    <a:gs pos="78000">
                      <a:schemeClr val="accent6">
                        <a:lumMod val="50000"/>
                      </a:schemeClr>
                    </a:gs>
                    <a:gs pos="100000">
                      <a:schemeClr val="accent2"/>
                    </a:gs>
                  </a:gsLst>
                  <a:lin ang="5400000" scaled="1"/>
                  <a:tileRect/>
                </a:gradFill>
              </a:rPr>
              <a:t> </a:t>
            </a:r>
            <a:r>
              <a:rPr lang="en-US" dirty="0" smtClean="0">
                <a:gradFill flip="none" rotWithShape="1">
                  <a:gsLst>
                    <a:gs pos="0">
                      <a:srgbClr val="344410"/>
                    </a:gs>
                    <a:gs pos="78000">
                      <a:schemeClr val="accent6">
                        <a:lumMod val="50000"/>
                      </a:schemeClr>
                    </a:gs>
                    <a:gs pos="100000">
                      <a:schemeClr val="accent2"/>
                    </a:gs>
                  </a:gsLst>
                  <a:lin ang="5400000" scaled="1"/>
                  <a:tileRect/>
                </a:gradFill>
              </a:rPr>
              <a:t>  </a:t>
            </a:r>
            <a:r>
              <a:rPr lang="en-US" b="0" dirty="0" smtClean="0">
                <a:gradFill flip="none" rotWithShape="1">
                  <a:gsLst>
                    <a:gs pos="0">
                      <a:srgbClr val="344410"/>
                    </a:gs>
                    <a:gs pos="78000">
                      <a:schemeClr val="accent6">
                        <a:lumMod val="50000"/>
                      </a:schemeClr>
                    </a:gs>
                    <a:gs pos="100000">
                      <a:schemeClr val="accent2"/>
                    </a:gs>
                  </a:gsLst>
                  <a:lin ang="5400000" scaled="1"/>
                  <a:tileRect/>
                </a:gradFill>
              </a:rPr>
              <a:t>eileen.kuo@jacksonlewis.com</a:t>
            </a:r>
            <a:r>
              <a:rPr lang="en-US" sz="1800" dirty="0" smtClean="0">
                <a:gradFill flip="none" rotWithShape="1">
                  <a:gsLst>
                    <a:gs pos="0">
                      <a:srgbClr val="344410"/>
                    </a:gs>
                    <a:gs pos="78000">
                      <a:schemeClr val="accent6">
                        <a:lumMod val="50000"/>
                      </a:schemeClr>
                    </a:gs>
                    <a:gs pos="100000">
                      <a:schemeClr val="accent2"/>
                    </a:gs>
                  </a:gsLst>
                  <a:lin ang="5400000" scaled="1"/>
                  <a:tileRect/>
                </a:gradFill>
              </a:rPr>
              <a:t> </a:t>
            </a:r>
          </a:p>
          <a:p>
            <a:pPr algn="l">
              <a:spcBef>
                <a:spcPts val="0"/>
              </a:spcBef>
              <a:spcAft>
                <a:spcPts val="0"/>
              </a:spcAft>
            </a:pPr>
            <a:endParaRPr lang="en-US" sz="1800" dirty="0" smtClean="0">
              <a:gradFill flip="none" rotWithShape="1">
                <a:gsLst>
                  <a:gs pos="0">
                    <a:srgbClr val="344410"/>
                  </a:gs>
                  <a:gs pos="78000">
                    <a:schemeClr val="accent6">
                      <a:lumMod val="50000"/>
                    </a:schemeClr>
                  </a:gs>
                  <a:gs pos="100000">
                    <a:schemeClr val="accent2"/>
                  </a:gs>
                </a:gsLst>
                <a:lin ang="5400000" scaled="1"/>
                <a:tileRect/>
              </a:gradFill>
            </a:endParaRPr>
          </a:p>
          <a:p>
            <a:pPr algn="ctr">
              <a:spcBef>
                <a:spcPts val="0"/>
              </a:spcBef>
              <a:spcAft>
                <a:spcPts val="0"/>
              </a:spcAft>
            </a:pPr>
            <a:r>
              <a:rPr lang="en-US" dirty="0" smtClean="0">
                <a:gradFill flip="none" rotWithShape="1">
                  <a:gsLst>
                    <a:gs pos="0">
                      <a:srgbClr val="344410"/>
                    </a:gs>
                    <a:gs pos="78000">
                      <a:schemeClr val="accent6">
                        <a:lumMod val="50000"/>
                      </a:schemeClr>
                    </a:gs>
                    <a:gs pos="100000">
                      <a:schemeClr val="accent2"/>
                    </a:gs>
                  </a:gsLst>
                  <a:lin ang="5400000" scaled="1"/>
                  <a:tileRect/>
                </a:gradFill>
              </a:rPr>
              <a:t>Jackson Lewis P.C.-Memphis Office</a:t>
            </a:r>
          </a:p>
          <a:p>
            <a:pPr algn="ctr">
              <a:spcBef>
                <a:spcPts val="0"/>
              </a:spcBef>
              <a:spcAft>
                <a:spcPts val="0"/>
              </a:spcAft>
            </a:pPr>
            <a:r>
              <a:rPr lang="en-US" sz="1800" dirty="0" smtClean="0">
                <a:gradFill flip="none" rotWithShape="1">
                  <a:gsLst>
                    <a:gs pos="0">
                      <a:srgbClr val="344410"/>
                    </a:gs>
                    <a:gs pos="78000">
                      <a:schemeClr val="accent6">
                        <a:lumMod val="50000"/>
                      </a:schemeClr>
                    </a:gs>
                    <a:gs pos="100000">
                      <a:schemeClr val="accent2"/>
                    </a:gs>
                  </a:gsLst>
                  <a:lin ang="5400000" scaled="1"/>
                  <a:tileRect/>
                </a:gradFill>
              </a:rPr>
              <a:t>(901) </a:t>
            </a:r>
            <a:r>
              <a:rPr lang="en-US" dirty="0" smtClean="0">
                <a:gradFill flip="none" rotWithShape="1">
                  <a:gsLst>
                    <a:gs pos="0">
                      <a:srgbClr val="344410"/>
                    </a:gs>
                    <a:gs pos="78000">
                      <a:schemeClr val="accent6">
                        <a:lumMod val="50000"/>
                      </a:schemeClr>
                    </a:gs>
                    <a:gs pos="100000">
                      <a:schemeClr val="accent2"/>
                    </a:gs>
                  </a:gsLst>
                  <a:lin ang="5400000" scaled="1"/>
                  <a:tileRect/>
                </a:gradFill>
              </a:rPr>
              <a:t>462-2600</a:t>
            </a:r>
            <a:endParaRPr lang="en-US" sz="1800" dirty="0" smtClean="0">
              <a:gradFill flip="none" rotWithShape="1">
                <a:gsLst>
                  <a:gs pos="0">
                    <a:srgbClr val="344410"/>
                  </a:gs>
                  <a:gs pos="78000">
                    <a:schemeClr val="accent6">
                      <a:lumMod val="50000"/>
                    </a:schemeClr>
                  </a:gs>
                  <a:gs pos="100000">
                    <a:schemeClr val="accent2"/>
                  </a:gs>
                </a:gsLst>
                <a:lin ang="5400000" scaled="1"/>
                <a:tileRect/>
              </a:gradFill>
            </a:endParaRPr>
          </a:p>
        </p:txBody>
      </p:sp>
      <p:pic>
        <p:nvPicPr>
          <p:cNvPr id="5" name="Picture 4" descr="http://www.smsmithassociates.co.uk/wp-content/uploads/2010/07/AccidentInvestigation.png"/>
          <p:cNvPicPr>
            <a:picLocks noChangeAspect="1" noChangeArrowheads="1"/>
          </p:cNvPicPr>
          <p:nvPr/>
        </p:nvPicPr>
        <p:blipFill>
          <a:blip r:embed="rId3" cstate="print"/>
          <a:srcRect/>
          <a:stretch>
            <a:fillRect/>
          </a:stretch>
        </p:blipFill>
        <p:spPr bwMode="auto">
          <a:xfrm>
            <a:off x="381001" y="4467227"/>
            <a:ext cx="914400" cy="975360"/>
          </a:xfrm>
          <a:prstGeom prst="rect">
            <a:avLst/>
          </a:prstGeom>
          <a:noFill/>
        </p:spPr>
      </p:pic>
      <p:pic>
        <p:nvPicPr>
          <p:cNvPr id="6" name="Picture 6" descr="http://www.d-tect.net/images/accident_investigations.jpg"/>
          <p:cNvPicPr>
            <a:picLocks noChangeAspect="1" noChangeArrowheads="1"/>
          </p:cNvPicPr>
          <p:nvPr/>
        </p:nvPicPr>
        <p:blipFill>
          <a:blip r:embed="rId4" cstate="print"/>
          <a:srcRect/>
          <a:stretch>
            <a:fillRect/>
          </a:stretch>
        </p:blipFill>
        <p:spPr bwMode="auto">
          <a:xfrm>
            <a:off x="7772400" y="5418392"/>
            <a:ext cx="983848" cy="1147229"/>
          </a:xfrm>
          <a:prstGeom prst="rect">
            <a:avLst/>
          </a:prstGeom>
          <a:noFill/>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About the Firm</a:t>
            </a:r>
            <a:endParaRPr lang="en-US" dirty="0"/>
          </a:p>
        </p:txBody>
      </p:sp>
      <p:sp>
        <p:nvSpPr>
          <p:cNvPr id="3" name="Content Placeholder 2"/>
          <p:cNvSpPr>
            <a:spLocks noGrp="1"/>
          </p:cNvSpPr>
          <p:nvPr>
            <p:ph idx="1"/>
          </p:nvPr>
        </p:nvSpPr>
        <p:spPr>
          <a:xfrm>
            <a:off x="457200" y="1981200"/>
            <a:ext cx="8229600" cy="4191001"/>
          </a:xfrm>
        </p:spPr>
        <p:txBody>
          <a:bodyPr/>
          <a:lstStyle/>
          <a:p>
            <a:pPr>
              <a:spcAft>
                <a:spcPts val="2200"/>
              </a:spcAft>
              <a:buSzPct val="100000"/>
            </a:pPr>
            <a:r>
              <a:rPr lang="en-US" dirty="0" smtClean="0"/>
              <a:t>Represents management exclusively in every aspect of employment, benefits, labor, and immigration law and related litigation</a:t>
            </a:r>
          </a:p>
          <a:p>
            <a:pPr>
              <a:spcAft>
                <a:spcPts val="2200"/>
              </a:spcAft>
              <a:buSzPct val="100000"/>
            </a:pPr>
            <a:r>
              <a:rPr lang="en-US" dirty="0" smtClean="0"/>
              <a:t>Over 800 attorneys in 55 locations nationwide</a:t>
            </a:r>
          </a:p>
          <a:p>
            <a:pPr>
              <a:spcAft>
                <a:spcPts val="2200"/>
              </a:spcAft>
              <a:buSzPct val="100000"/>
            </a:pPr>
            <a:r>
              <a:rPr lang="en-US" dirty="0" smtClean="0"/>
              <a:t>Founding member of L&amp;E Global</a:t>
            </a:r>
          </a:p>
          <a:p>
            <a:pPr>
              <a:spcAft>
                <a:spcPts val="1800"/>
              </a:spcAft>
            </a:pPr>
            <a:endParaRPr lang="en-US" dirty="0"/>
          </a:p>
        </p:txBody>
      </p:sp>
      <p:pic>
        <p:nvPicPr>
          <p:cNvPr id="6" name="Picture 2" descr="C:\Rhodena H Drive\Logos\L&amp; E Logo-1.jpg"/>
          <p:cNvPicPr>
            <a:picLocks noChangeAspect="1" noChangeArrowheads="1"/>
          </p:cNvPicPr>
          <p:nvPr/>
        </p:nvPicPr>
        <p:blipFill>
          <a:blip r:embed="rId3" cstate="print">
            <a:clrChange>
              <a:clrFrom>
                <a:srgbClr val="FDFDFD"/>
              </a:clrFrom>
              <a:clrTo>
                <a:srgbClr val="FDFDFD">
                  <a:alpha val="0"/>
                </a:srgbClr>
              </a:clrTo>
            </a:clrChange>
            <a:lum contrast="40000"/>
            <a:extLst>
              <a:ext uri="{28A0092B-C50C-407E-A947-70E740481C1C}">
                <a14:useLocalDpi xmlns:a14="http://schemas.microsoft.com/office/drawing/2010/main" xmlns="" val="0"/>
              </a:ext>
            </a:extLst>
          </a:blip>
          <a:srcRect/>
          <a:stretch>
            <a:fillRect/>
          </a:stretch>
        </p:blipFill>
        <p:spPr bwMode="auto">
          <a:xfrm>
            <a:off x="5715000" y="4814719"/>
            <a:ext cx="2824199" cy="900281"/>
          </a:xfrm>
          <a:prstGeom prst="rect">
            <a:avLst/>
          </a:prstGeom>
          <a:noFill/>
          <a:effectLst>
            <a:glow rad="228600">
              <a:schemeClr val="bg1">
                <a:alpha val="40000"/>
              </a:schemeClr>
            </a:glow>
          </a:effectLst>
        </p:spPr>
      </p:pic>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About the Firm</a:t>
            </a:r>
            <a:endParaRPr lang="en-US" dirty="0"/>
          </a:p>
        </p:txBody>
      </p:sp>
      <p:sp>
        <p:nvSpPr>
          <p:cNvPr id="3" name="Content Placeholder 2"/>
          <p:cNvSpPr>
            <a:spLocks noGrp="1"/>
          </p:cNvSpPr>
          <p:nvPr>
            <p:ph idx="1"/>
          </p:nvPr>
        </p:nvSpPr>
        <p:spPr>
          <a:xfrm>
            <a:off x="457200" y="1905000"/>
            <a:ext cx="8229600" cy="4495800"/>
          </a:xfrm>
        </p:spPr>
        <p:txBody>
          <a:bodyPr/>
          <a:lstStyle/>
          <a:p>
            <a:pPr>
              <a:spcBef>
                <a:spcPts val="400"/>
              </a:spcBef>
              <a:spcAft>
                <a:spcPts val="400"/>
              </a:spcAft>
            </a:pPr>
            <a:r>
              <a:rPr lang="en-US" sz="1800" i="1" spc="-30" dirty="0"/>
              <a:t>U.S. News - Best </a:t>
            </a:r>
            <a:r>
              <a:rPr lang="en-US" sz="1800" i="1" spc="-30" dirty="0" smtClean="0"/>
              <a:t>Lawyers</a:t>
            </a:r>
            <a:r>
              <a:rPr lang="en-US" sz="1800" i="1" spc="-30" baseline="30000" dirty="0" smtClean="0"/>
              <a:t>®</a:t>
            </a:r>
            <a:r>
              <a:rPr lang="en-US" sz="1800" spc="-30" dirty="0" smtClean="0"/>
              <a:t> </a:t>
            </a:r>
            <a:r>
              <a:rPr lang="en-US" sz="1800" i="1" spc="-30" dirty="0"/>
              <a:t>"Best Law Firms" </a:t>
            </a:r>
            <a:r>
              <a:rPr lang="en-US" sz="1800" spc="-30" dirty="0"/>
              <a:t>named Jackson Lewis </a:t>
            </a:r>
            <a:r>
              <a:rPr lang="en-US" sz="1800" spc="-30" dirty="0" smtClean="0"/>
              <a:t>the </a:t>
            </a:r>
            <a:r>
              <a:rPr lang="en-US" sz="1800" b="1" spc="-30" dirty="0"/>
              <a:t>2014 "Law Firm of the Year"</a:t>
            </a:r>
            <a:r>
              <a:rPr lang="en-US" sz="1800" spc="-30" dirty="0"/>
              <a:t> in the Litigation-Labor and Employment category</a:t>
            </a:r>
          </a:p>
          <a:p>
            <a:pPr lvl="0">
              <a:spcBef>
                <a:spcPts val="400"/>
              </a:spcBef>
              <a:spcAft>
                <a:spcPts val="400"/>
              </a:spcAft>
            </a:pPr>
            <a:r>
              <a:rPr lang="en-US" sz="1800" spc="-30" dirty="0" smtClean="0"/>
              <a:t>Ranked in the </a:t>
            </a:r>
            <a:r>
              <a:rPr lang="en-US" sz="1800" b="1" spc="-30" dirty="0" smtClean="0"/>
              <a:t>First Tier</a:t>
            </a:r>
            <a:r>
              <a:rPr lang="en-US" sz="1800" spc="-30" dirty="0" smtClean="0"/>
              <a:t> nationally in the category of Labor and      Employment Litigation, as well as in both Employment Law and Labor Law on behalf of Management, in the </a:t>
            </a:r>
            <a:r>
              <a:rPr lang="en-US" sz="1800" i="1" spc="-30" dirty="0" smtClean="0"/>
              <a:t>U.S. News - Best Lawyers</a:t>
            </a:r>
            <a:r>
              <a:rPr lang="en-US" sz="1800" i="1" spc="-30" baseline="30000" dirty="0" smtClean="0"/>
              <a:t>®</a:t>
            </a:r>
            <a:r>
              <a:rPr lang="en-US" sz="1800" i="1" spc="-30" dirty="0" smtClean="0"/>
              <a:t> “Best Law Firms</a:t>
            </a:r>
            <a:r>
              <a:rPr lang="en-US" sz="1800" spc="-30" dirty="0" smtClean="0"/>
              <a:t>” </a:t>
            </a:r>
          </a:p>
          <a:p>
            <a:pPr>
              <a:spcBef>
                <a:spcPts val="400"/>
              </a:spcBef>
              <a:spcAft>
                <a:spcPts val="400"/>
              </a:spcAft>
            </a:pPr>
            <a:r>
              <a:rPr lang="en-US" sz="1800" spc="-30" dirty="0" smtClean="0"/>
              <a:t>Recommended in U.S. </a:t>
            </a:r>
            <a:r>
              <a:rPr lang="en-US" sz="1800" i="1" spc="-30" dirty="0" smtClean="0"/>
              <a:t>Legal 500</a:t>
            </a:r>
            <a:r>
              <a:rPr lang="en-US" sz="1800" spc="-30" dirty="0" smtClean="0"/>
              <a:t> for Labor and Employment Litigation, Labor-Management Relations and Workplace and Employment Counseling  </a:t>
            </a:r>
          </a:p>
          <a:p>
            <a:r>
              <a:rPr lang="en-US" sz="1800" spc="-30" dirty="0" smtClean="0"/>
              <a:t>Recognized as a firm that “</a:t>
            </a:r>
            <a:r>
              <a:rPr lang="en-US" sz="1800" u="sng" spc="-30" dirty="0" smtClean="0"/>
              <a:t>corporate counsel would most like to have by their side in head-to-head competition</a:t>
            </a:r>
            <a:r>
              <a:rPr lang="en-US" sz="1800" spc="-30" dirty="0" smtClean="0"/>
              <a:t>” in the </a:t>
            </a:r>
            <a:r>
              <a:rPr lang="en-US" sz="1800" i="1" spc="-30" dirty="0" smtClean="0"/>
              <a:t>BTI Litigation Outlook Report 2013</a:t>
            </a:r>
          </a:p>
        </p:txBody>
      </p:sp>
      <p:pic>
        <p:nvPicPr>
          <p:cNvPr id="5" name="Picture 5"/>
          <p:cNvPicPr>
            <a:picLocks noChangeAspect="1" noChangeArrowheads="1"/>
          </p:cNvPicPr>
          <p:nvPr/>
        </p:nvPicPr>
        <p:blipFill>
          <a:blip r:embed="rId2" cstate="print">
            <a:extLst>
              <a:ext uri="{28A0092B-C50C-407E-A947-70E740481C1C}">
                <a14:useLocalDpi xmlns:a14="http://schemas.microsoft.com/office/drawing/2010/main" xmlns="" val="0"/>
              </a:ext>
            </a:extLst>
          </a:blip>
          <a:stretch>
            <a:fillRect/>
          </a:stretch>
        </p:blipFill>
        <p:spPr bwMode="auto">
          <a:xfrm>
            <a:off x="7086600" y="228600"/>
            <a:ext cx="1574799" cy="1599357"/>
          </a:xfrm>
          <a:prstGeom prst="rect">
            <a:avLst/>
          </a:prstGeom>
          <a:ln>
            <a:noFill/>
          </a:ln>
          <a:effectLst>
            <a:outerShdw blurRad="50800" dist="38100" dir="2700000" algn="tl" rotWithShape="0">
              <a:prstClr val="black">
                <a:alpha val="40000"/>
              </a:prstClr>
            </a:outerShdw>
          </a:effectLst>
        </p:spPr>
      </p:pic>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Objectives </a:t>
            </a:r>
            <a:endParaRPr lang="en-US" dirty="0"/>
          </a:p>
        </p:txBody>
      </p:sp>
      <p:sp>
        <p:nvSpPr>
          <p:cNvPr id="3" name="Content Placeholder 2"/>
          <p:cNvSpPr>
            <a:spLocks noGrp="1"/>
          </p:cNvSpPr>
          <p:nvPr>
            <p:ph idx="1"/>
          </p:nvPr>
        </p:nvSpPr>
        <p:spPr>
          <a:xfrm>
            <a:off x="3048000" y="1905000"/>
            <a:ext cx="5638800" cy="4495800"/>
          </a:xfrm>
        </p:spPr>
        <p:txBody>
          <a:bodyPr/>
          <a:lstStyle/>
          <a:p>
            <a:r>
              <a:rPr lang="en-US" sz="2300" dirty="0" smtClean="0"/>
              <a:t>Identify the type of complaints that require an investigation</a:t>
            </a:r>
          </a:p>
          <a:p>
            <a:r>
              <a:rPr lang="en-US" sz="2300" dirty="0" smtClean="0"/>
              <a:t>Identify the types of complaints that indicate legal exposure for FM Global</a:t>
            </a:r>
          </a:p>
          <a:p>
            <a:r>
              <a:rPr lang="en-US" sz="2300" dirty="0" smtClean="0"/>
              <a:t>Identify strategies to ensure an objective and fair investigation</a:t>
            </a:r>
          </a:p>
          <a:p>
            <a:r>
              <a:rPr lang="en-US" sz="2300" dirty="0" smtClean="0"/>
              <a:t>Resolve complaints in a way that minimize legal exposure and foster better relationships within the workplace</a:t>
            </a:r>
          </a:p>
        </p:txBody>
      </p:sp>
      <p:pic>
        <p:nvPicPr>
          <p:cNvPr id="4" name="il_fi" descr="http://toolkit.smallbiz.nsw.gov.au/media/useruploads/images/Marketing_Ch1_Pt3_Marketing_Objectives.jpg"/>
          <p:cNvPicPr/>
          <p:nvPr/>
        </p:nvPicPr>
        <p:blipFill>
          <a:blip r:embed="rId2"/>
          <a:srcRect/>
          <a:stretch>
            <a:fillRect/>
          </a:stretch>
        </p:blipFill>
        <p:spPr bwMode="auto">
          <a:xfrm>
            <a:off x="457200" y="2384121"/>
            <a:ext cx="2590800" cy="2438400"/>
          </a:xfrm>
          <a:prstGeom prst="rect">
            <a:avLst/>
          </a:prstGeom>
          <a:noFill/>
          <a:ln w="19050">
            <a:solidFill>
              <a:schemeClr val="accent1"/>
            </a:solidFill>
            <a:miter lim="800000"/>
            <a:headEnd/>
            <a:tailEnd/>
          </a:ln>
        </p:spPr>
      </p:pic>
    </p:spTree>
    <p:extLst>
      <p:ext uri="{BB962C8B-B14F-4D97-AF65-F5344CB8AC3E}">
        <p14:creationId xmlns:p14="http://schemas.microsoft.com/office/powerpoint/2010/main" xmlns="" val="175013107"/>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48889" cy="990600"/>
          </a:xfrm>
        </p:spPr>
        <p:txBody>
          <a:bodyPr/>
          <a:lstStyle/>
          <a:p>
            <a:pPr lvl="0"/>
            <a:r>
              <a:rPr lang="en-US" sz="4000" dirty="0" smtClean="0">
                <a:latin typeface="+mj-lt"/>
              </a:rPr>
              <a:t>Your HR Role:  Non-delegable</a:t>
            </a:r>
            <a:endParaRPr lang="en-US" sz="4000" dirty="0">
              <a:latin typeface="+mj-lt"/>
            </a:endParaRPr>
          </a:p>
        </p:txBody>
      </p:sp>
      <p:pic>
        <p:nvPicPr>
          <p:cNvPr id="569346" name="Picture 2" descr="http://www.clker.com/cliparts/S/d/o/R/I/0/independence-day-flag-hi.png"/>
          <p:cNvPicPr>
            <a:picLocks noChangeAspect="1" noChangeArrowheads="1"/>
          </p:cNvPicPr>
          <p:nvPr/>
        </p:nvPicPr>
        <p:blipFill>
          <a:blip r:embed="rId3"/>
          <a:srcRect/>
          <a:stretch>
            <a:fillRect/>
          </a:stretch>
        </p:blipFill>
        <p:spPr bwMode="auto">
          <a:xfrm>
            <a:off x="3399773" y="1676400"/>
            <a:ext cx="5715000" cy="4714876"/>
          </a:xfrm>
          <a:prstGeom prst="rect">
            <a:avLst/>
          </a:prstGeom>
          <a:noFill/>
        </p:spPr>
      </p:pic>
      <p:sp>
        <p:nvSpPr>
          <p:cNvPr id="5" name="Content Placeholder 2"/>
          <p:cNvSpPr txBox="1">
            <a:spLocks/>
          </p:cNvSpPr>
          <p:nvPr/>
        </p:nvSpPr>
        <p:spPr bwMode="auto">
          <a:xfrm rot="20408289">
            <a:off x="4431846" y="1904711"/>
            <a:ext cx="2787740" cy="560176"/>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Autofit/>
          </a:bodyPr>
          <a:lstStyle/>
          <a:p>
            <a:pPr marR="0" lvl="0" algn="l" defTabSz="457200" rtl="0" eaLnBrk="0" fontAlgn="base" latinLnBrk="0" hangingPunct="0">
              <a:lnSpc>
                <a:spcPct val="100000"/>
              </a:lnSpc>
              <a:spcBef>
                <a:spcPts val="0"/>
              </a:spcBef>
              <a:spcAft>
                <a:spcPts val="0"/>
              </a:spcAft>
              <a:buClrTx/>
              <a:buSzTx/>
              <a:tabLst/>
              <a:defRPr/>
            </a:pPr>
            <a:r>
              <a:rPr kumimoji="0" lang="en-US" sz="1400" b="1" i="0" u="none" strike="noStrike" kern="1200" cap="none" spc="0" normalizeH="0" baseline="0" noProof="0" dirty="0" smtClean="0">
                <a:ln>
                  <a:noFill/>
                </a:ln>
                <a:solidFill>
                  <a:schemeClr val="bg1"/>
                </a:solidFill>
                <a:effectLst/>
                <a:uLnTx/>
                <a:uFillTx/>
                <a:latin typeface="+mn-lt"/>
                <a:ea typeface="+mn-ea"/>
                <a:cs typeface="+mn-cs"/>
              </a:rPr>
              <a:t>To ensure adherence to the Company’s policies</a:t>
            </a:r>
          </a:p>
        </p:txBody>
      </p:sp>
      <p:sp>
        <p:nvSpPr>
          <p:cNvPr id="6" name="Content Placeholder 2"/>
          <p:cNvSpPr txBox="1">
            <a:spLocks/>
          </p:cNvSpPr>
          <p:nvPr/>
        </p:nvSpPr>
        <p:spPr bwMode="auto">
          <a:xfrm rot="20001716">
            <a:off x="4139839" y="3084393"/>
            <a:ext cx="2995483" cy="480928"/>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Autofit/>
          </a:bodyPr>
          <a:lstStyle/>
          <a:p>
            <a:pPr marL="342900" marR="0" lvl="0" indent="-342900" algn="l" defTabSz="457200" rtl="0" eaLnBrk="0" fontAlgn="base" latinLnBrk="0" hangingPunct="0">
              <a:lnSpc>
                <a:spcPct val="100000"/>
              </a:lnSpc>
              <a:spcBef>
                <a:spcPts val="0"/>
              </a:spcBef>
              <a:spcAft>
                <a:spcPts val="0"/>
              </a:spcAft>
              <a:buClrTx/>
              <a:buSzTx/>
              <a:tabLst/>
              <a:defRPr/>
            </a:pPr>
            <a:r>
              <a:rPr kumimoji="0" lang="en-US" sz="1400" b="1" i="0" u="none" strike="noStrike" kern="1200" cap="none" spc="0" normalizeH="0" baseline="0" noProof="0" dirty="0" smtClean="0">
                <a:ln>
                  <a:noFill/>
                </a:ln>
                <a:solidFill>
                  <a:schemeClr val="bg1"/>
                </a:solidFill>
                <a:effectLst/>
                <a:uLnTx/>
                <a:uFillTx/>
                <a:latin typeface="+mn-lt"/>
                <a:ea typeface="+mn-ea"/>
                <a:cs typeface="+mn-cs"/>
              </a:rPr>
              <a:t>To </a:t>
            </a:r>
            <a:r>
              <a:rPr lang="en-US" sz="1400" b="1" dirty="0" smtClean="0">
                <a:solidFill>
                  <a:schemeClr val="bg1"/>
                </a:solidFill>
                <a:latin typeface="+mn-lt"/>
                <a:ea typeface="+mn-ea"/>
              </a:rPr>
              <a:t>impartially &amp; </a:t>
            </a:r>
            <a:r>
              <a:rPr kumimoji="0" lang="en-US" sz="1400" b="1" i="0" u="none" strike="noStrike" kern="1200" cap="none" spc="0" normalizeH="0" baseline="0" noProof="0" dirty="0" smtClean="0">
                <a:ln>
                  <a:noFill/>
                </a:ln>
                <a:solidFill>
                  <a:schemeClr val="bg1"/>
                </a:solidFill>
                <a:effectLst/>
                <a:uLnTx/>
                <a:uFillTx/>
                <a:latin typeface="+mn-lt"/>
                <a:ea typeface="+mn-ea"/>
                <a:cs typeface="+mn-cs"/>
              </a:rPr>
              <a:t>thoroughly investigate </a:t>
            </a:r>
            <a:r>
              <a:rPr kumimoji="0" lang="en-US" sz="1400" b="1" i="0" u="none" strike="noStrike" kern="1200" cap="none" spc="0" normalizeH="0" noProof="0" dirty="0" smtClean="0">
                <a:ln>
                  <a:noFill/>
                </a:ln>
                <a:solidFill>
                  <a:schemeClr val="bg1"/>
                </a:solidFill>
                <a:effectLst/>
                <a:uLnTx/>
                <a:uFillTx/>
                <a:latin typeface="+mn-lt"/>
                <a:ea typeface="+mn-ea"/>
                <a:cs typeface="+mn-cs"/>
              </a:rPr>
              <a:t>complaints</a:t>
            </a:r>
            <a:endParaRPr kumimoji="0" lang="en-US" sz="1400" b="1" i="0" u="none" strike="noStrike" kern="1200" cap="none" spc="0" normalizeH="0" baseline="0" noProof="0" dirty="0" smtClean="0">
              <a:ln>
                <a:noFill/>
              </a:ln>
              <a:solidFill>
                <a:schemeClr val="bg1"/>
              </a:solidFill>
              <a:effectLst/>
              <a:uLnTx/>
              <a:uFillTx/>
              <a:latin typeface="+mn-lt"/>
              <a:ea typeface="+mn-ea"/>
              <a:cs typeface="+mn-cs"/>
            </a:endParaRPr>
          </a:p>
        </p:txBody>
      </p:sp>
      <p:sp>
        <p:nvSpPr>
          <p:cNvPr id="7" name="Content Placeholder 2"/>
          <p:cNvSpPr txBox="1">
            <a:spLocks/>
          </p:cNvSpPr>
          <p:nvPr/>
        </p:nvSpPr>
        <p:spPr bwMode="auto">
          <a:xfrm rot="20015210">
            <a:off x="3836880" y="4298488"/>
            <a:ext cx="2994286" cy="480928"/>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Autofit/>
          </a:bodyPr>
          <a:lstStyle/>
          <a:p>
            <a:pPr marL="342900" marR="0" lvl="0" indent="-342900" algn="l" defTabSz="457200" rtl="0" eaLnBrk="0" fontAlgn="base" latinLnBrk="0" hangingPunct="0">
              <a:lnSpc>
                <a:spcPct val="100000"/>
              </a:lnSpc>
              <a:spcBef>
                <a:spcPts val="0"/>
              </a:spcBef>
              <a:spcAft>
                <a:spcPts val="0"/>
              </a:spcAft>
              <a:buClrTx/>
              <a:buSzTx/>
              <a:tabLst/>
              <a:defRPr/>
            </a:pPr>
            <a:r>
              <a:rPr kumimoji="0" lang="en-US" sz="1600" b="1" i="0" u="none" strike="noStrike" kern="1200" cap="none" spc="0" normalizeH="0" baseline="0" noProof="0" dirty="0" smtClean="0">
                <a:ln>
                  <a:noFill/>
                </a:ln>
                <a:solidFill>
                  <a:schemeClr val="bg1"/>
                </a:solidFill>
                <a:effectLst/>
                <a:uLnTx/>
                <a:uFillTx/>
                <a:latin typeface="+mn-lt"/>
                <a:ea typeface="+mn-ea"/>
                <a:cs typeface="+mn-cs"/>
              </a:rPr>
              <a:t>To monitor for retaliation after a complaint is made</a:t>
            </a:r>
          </a:p>
        </p:txBody>
      </p:sp>
      <p:sp>
        <p:nvSpPr>
          <p:cNvPr id="10" name="Rectangle 9"/>
          <p:cNvSpPr/>
          <p:nvPr/>
        </p:nvSpPr>
        <p:spPr>
          <a:xfrm>
            <a:off x="7391400" y="3048000"/>
            <a:ext cx="990600" cy="584775"/>
          </a:xfrm>
          <a:prstGeom prst="rect">
            <a:avLst/>
          </a:prstGeom>
        </p:spPr>
        <p:txBody>
          <a:bodyPr wrap="square">
            <a:spAutoFit/>
          </a:bodyPr>
          <a:lstStyle/>
          <a:p>
            <a:r>
              <a:rPr lang="en-US" sz="3200" dirty="0" smtClean="0">
                <a:solidFill>
                  <a:srgbClr val="CF1915"/>
                </a:solidFill>
                <a:latin typeface="Arial Black" pitchFamily="34" charset="0"/>
              </a:rPr>
              <a:t>HR</a:t>
            </a:r>
            <a:endParaRPr lang="en-US" sz="3200" dirty="0">
              <a:latin typeface="Arial Black" pitchFamily="34" charset="0"/>
            </a:endParaRPr>
          </a:p>
        </p:txBody>
      </p:sp>
      <p:pic>
        <p:nvPicPr>
          <p:cNvPr id="11" name="il_fi" descr="http://everitas.univmiami.net/wp-content/uploads/2010/09/Swearing-in-Ceremony-374x249.jpg"/>
          <p:cNvPicPr/>
          <p:nvPr/>
        </p:nvPicPr>
        <p:blipFill>
          <a:blip r:embed="rId4" cstate="print"/>
          <a:srcRect/>
          <a:stretch>
            <a:fillRect/>
          </a:stretch>
        </p:blipFill>
        <p:spPr bwMode="auto">
          <a:xfrm>
            <a:off x="381000" y="2590800"/>
            <a:ext cx="2819400" cy="2075681"/>
          </a:xfrm>
          <a:prstGeom prst="rect">
            <a:avLst/>
          </a:prstGeom>
          <a:noFill/>
          <a:ln w="9525">
            <a:noFill/>
            <a:miter lim="800000"/>
            <a:headEnd/>
            <a:tailEnd/>
          </a:ln>
        </p:spPr>
      </p:pic>
    </p:spTree>
    <p:extLst>
      <p:ext uri="{BB962C8B-B14F-4D97-AF65-F5344CB8AC3E}">
        <p14:creationId xmlns:p14="http://schemas.microsoft.com/office/powerpoint/2010/main" xmlns="" val="3069236411"/>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200" y="381000"/>
            <a:ext cx="8376417" cy="914400"/>
          </a:xfrm>
        </p:spPr>
        <p:txBody>
          <a:bodyPr/>
          <a:lstStyle/>
          <a:p>
            <a:r>
              <a:rPr lang="en-US" sz="4000" dirty="0" smtClean="0">
                <a:latin typeface="+mj-lt"/>
              </a:rPr>
              <a:t>What Constitutes a Complaint?</a:t>
            </a:r>
            <a:endParaRPr lang="en-US" sz="4000" dirty="0">
              <a:latin typeface="+mj-lt"/>
            </a:endParaRPr>
          </a:p>
        </p:txBody>
      </p:sp>
      <p:sp>
        <p:nvSpPr>
          <p:cNvPr id="73731" name="Rectangle 3"/>
          <p:cNvSpPr>
            <a:spLocks noGrp="1" noChangeArrowheads="1"/>
          </p:cNvSpPr>
          <p:nvPr>
            <p:ph idx="1"/>
          </p:nvPr>
        </p:nvSpPr>
        <p:spPr>
          <a:xfrm>
            <a:off x="3428999" y="2411261"/>
            <a:ext cx="5351745" cy="2438400"/>
          </a:xfrm>
        </p:spPr>
        <p:txBody>
          <a:bodyPr>
            <a:noAutofit/>
          </a:bodyPr>
          <a:lstStyle/>
          <a:p>
            <a:pPr>
              <a:lnSpc>
                <a:spcPct val="90000"/>
              </a:lnSpc>
              <a:spcAft>
                <a:spcPts val="1200"/>
              </a:spcAft>
              <a:buFont typeface="Wingdings" pitchFamily="2" charset="2"/>
              <a:buChar char="§"/>
            </a:pPr>
            <a:r>
              <a:rPr lang="en-US" dirty="0" smtClean="0"/>
              <a:t>Any expression of dissatisfaction with any aspect of the workplace?</a:t>
            </a:r>
          </a:p>
          <a:p>
            <a:pPr>
              <a:lnSpc>
                <a:spcPct val="90000"/>
              </a:lnSpc>
              <a:spcAft>
                <a:spcPts val="1200"/>
              </a:spcAft>
              <a:buNone/>
            </a:pPr>
            <a:endParaRPr lang="en-US" dirty="0" smtClean="0"/>
          </a:p>
          <a:p>
            <a:pPr>
              <a:lnSpc>
                <a:spcPct val="90000"/>
              </a:lnSpc>
              <a:spcAft>
                <a:spcPts val="1200"/>
              </a:spcAft>
              <a:buFont typeface="Wingdings" pitchFamily="2" charset="2"/>
              <a:buChar char="§"/>
            </a:pPr>
            <a:r>
              <a:rPr lang="en-US" dirty="0" smtClean="0"/>
              <a:t>An allegation indicating a violation of Company policies?</a:t>
            </a:r>
          </a:p>
        </p:txBody>
      </p:sp>
      <p:pic>
        <p:nvPicPr>
          <p:cNvPr id="2129921" name="Picture 1" descr="http://www.presentermedia.com/tp/V4bLfAGh/steaming_mad_ears_anim.gif">
            <a:hlinkClick r:id="rId3"/>
          </p:cNvPr>
          <p:cNvPicPr>
            <a:picLocks noChangeAspect="1" noChangeArrowheads="1"/>
          </p:cNvPicPr>
          <p:nvPr/>
        </p:nvPicPr>
        <p:blipFill>
          <a:blip r:embed="rId4" r:link="rId5"/>
          <a:srcRect/>
          <a:stretch>
            <a:fillRect/>
          </a:stretch>
        </p:blipFill>
        <p:spPr bwMode="auto">
          <a:xfrm>
            <a:off x="369518" y="2209800"/>
            <a:ext cx="2895600" cy="2895600"/>
          </a:xfrm>
          <a:prstGeom prst="rect">
            <a:avLst/>
          </a:prstGeom>
          <a:noFill/>
          <a:ln w="25400">
            <a:solidFill>
              <a:schemeClr val="accent1"/>
            </a:solidFill>
            <a:miter lim="800000"/>
            <a:headEnd/>
            <a:tailEnd/>
          </a:ln>
        </p:spPr>
      </p:pic>
    </p:spTree>
    <p:extLst>
      <p:ext uri="{BB962C8B-B14F-4D97-AF65-F5344CB8AC3E}">
        <p14:creationId xmlns:p14="http://schemas.microsoft.com/office/powerpoint/2010/main" xmlns="" val="1882409103"/>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1208" y="381000"/>
            <a:ext cx="8332940" cy="990600"/>
          </a:xfrm>
        </p:spPr>
        <p:txBody>
          <a:bodyPr/>
          <a:lstStyle/>
          <a:p>
            <a:r>
              <a:rPr lang="en-US" sz="4000" dirty="0" smtClean="0">
                <a:latin typeface="+mj-lt"/>
              </a:rPr>
              <a:t>Why Investigate</a:t>
            </a:r>
            <a:br>
              <a:rPr lang="en-US" sz="4000" dirty="0" smtClean="0">
                <a:latin typeface="+mj-lt"/>
              </a:rPr>
            </a:br>
            <a:r>
              <a:rPr lang="en-US" sz="4000" dirty="0" smtClean="0">
                <a:latin typeface="+mj-lt"/>
              </a:rPr>
              <a:t>Employee Complaints?</a:t>
            </a:r>
            <a:endParaRPr lang="en-US" sz="4000" dirty="0">
              <a:latin typeface="+mj-lt"/>
            </a:endParaRPr>
          </a:p>
        </p:txBody>
      </p:sp>
      <p:sp>
        <p:nvSpPr>
          <p:cNvPr id="6" name="WordArt 142"/>
          <p:cNvSpPr>
            <a:spLocks noChangeArrowheads="1" noChangeShapeType="1" noTextEdit="1"/>
          </p:cNvSpPr>
          <p:nvPr/>
        </p:nvSpPr>
        <p:spPr bwMode="auto">
          <a:xfrm>
            <a:off x="152400" y="4343400"/>
            <a:ext cx="838200" cy="990600"/>
          </a:xfrm>
          <a:prstGeom prst="rect">
            <a:avLst/>
          </a:prstGeom>
        </p:spPr>
        <p:txBody>
          <a:bodyPr wrap="none" fromWordArt="1">
            <a:prstTxWarp prst="textPlain">
              <a:avLst>
                <a:gd name="adj" fmla="val 50000"/>
              </a:avLst>
            </a:prstTxWarp>
          </a:bodyPr>
          <a:lstStyle/>
          <a:p>
            <a:r>
              <a:rPr lang="en-US" sz="3200" kern="10" dirty="0">
                <a:ln w="9525">
                  <a:noFill/>
                  <a:round/>
                  <a:headEnd/>
                  <a:tailEnd/>
                </a:ln>
                <a:solidFill>
                  <a:srgbClr val="FFF3F3"/>
                </a:solidFill>
                <a:latin typeface="Modern"/>
              </a:rPr>
              <a:t>?</a:t>
            </a:r>
          </a:p>
        </p:txBody>
      </p:sp>
      <p:sp>
        <p:nvSpPr>
          <p:cNvPr id="7" name="Rectangle 143"/>
          <p:cNvSpPr>
            <a:spLocks noChangeArrowheads="1"/>
          </p:cNvSpPr>
          <p:nvPr/>
        </p:nvSpPr>
        <p:spPr bwMode="auto">
          <a:xfrm>
            <a:off x="5291138" y="2879725"/>
            <a:ext cx="1587" cy="6350"/>
          </a:xfrm>
          <a:prstGeom prst="rect">
            <a:avLst/>
          </a:prstGeom>
          <a:solidFill>
            <a:srgbClr val="000000"/>
          </a:solidFill>
          <a:ln w="9525">
            <a:noFill/>
            <a:miter lim="800000"/>
            <a:headEnd/>
            <a:tailEnd/>
          </a:ln>
        </p:spPr>
        <p:txBody>
          <a:bodyPr/>
          <a:lstStyle/>
          <a:p>
            <a:endParaRPr lang="en-US" dirty="0"/>
          </a:p>
        </p:txBody>
      </p:sp>
      <p:sp>
        <p:nvSpPr>
          <p:cNvPr id="8" name="WordArt 144"/>
          <p:cNvSpPr>
            <a:spLocks noChangeArrowheads="1" noChangeShapeType="1" noTextEdit="1"/>
          </p:cNvSpPr>
          <p:nvPr/>
        </p:nvSpPr>
        <p:spPr bwMode="auto">
          <a:xfrm>
            <a:off x="405008" y="1713567"/>
            <a:ext cx="381000" cy="609600"/>
          </a:xfrm>
          <a:prstGeom prst="rect">
            <a:avLst/>
          </a:prstGeom>
        </p:spPr>
        <p:txBody>
          <a:bodyPr wrap="none" fromWordArt="1">
            <a:prstTxWarp prst="textPlain">
              <a:avLst>
                <a:gd name="adj" fmla="val 50000"/>
              </a:avLst>
            </a:prstTxWarp>
          </a:bodyPr>
          <a:lstStyle/>
          <a:p>
            <a:r>
              <a:rPr lang="en-US" sz="3600" kern="10" dirty="0">
                <a:ln w="9525">
                  <a:noFill/>
                  <a:round/>
                  <a:headEnd/>
                  <a:tailEnd/>
                </a:ln>
                <a:solidFill>
                  <a:srgbClr val="FF5F5F"/>
                </a:solidFill>
                <a:latin typeface="Book Antiqua"/>
              </a:rPr>
              <a:t>?</a:t>
            </a:r>
          </a:p>
        </p:txBody>
      </p:sp>
      <p:sp>
        <p:nvSpPr>
          <p:cNvPr id="10" name="WordArt 146"/>
          <p:cNvSpPr>
            <a:spLocks noChangeArrowheads="1" noChangeShapeType="1" noTextEdit="1"/>
          </p:cNvSpPr>
          <p:nvPr/>
        </p:nvSpPr>
        <p:spPr bwMode="auto">
          <a:xfrm>
            <a:off x="555842" y="3442775"/>
            <a:ext cx="304800" cy="381000"/>
          </a:xfrm>
          <a:prstGeom prst="rect">
            <a:avLst/>
          </a:prstGeom>
        </p:spPr>
        <p:txBody>
          <a:bodyPr wrap="none" fromWordArt="1">
            <a:prstTxWarp prst="textPlain">
              <a:avLst>
                <a:gd name="adj" fmla="val 50000"/>
              </a:avLst>
            </a:prstTxWarp>
          </a:bodyPr>
          <a:lstStyle/>
          <a:p>
            <a:r>
              <a:rPr lang="en-US" sz="3600" kern="10" dirty="0">
                <a:ln w="9525">
                  <a:noFill/>
                  <a:round/>
                  <a:headEnd/>
                  <a:tailEnd/>
                </a:ln>
                <a:solidFill>
                  <a:srgbClr val="A01310"/>
                </a:solidFill>
                <a:latin typeface="Arial"/>
                <a:cs typeface="Arial"/>
              </a:rPr>
              <a:t>?</a:t>
            </a:r>
          </a:p>
        </p:txBody>
      </p:sp>
      <p:sp>
        <p:nvSpPr>
          <p:cNvPr id="13" name="WordArt 149"/>
          <p:cNvSpPr>
            <a:spLocks noChangeArrowheads="1" noChangeShapeType="1" noTextEdit="1"/>
          </p:cNvSpPr>
          <p:nvPr/>
        </p:nvSpPr>
        <p:spPr bwMode="auto">
          <a:xfrm>
            <a:off x="481208" y="5753100"/>
            <a:ext cx="304800" cy="381000"/>
          </a:xfrm>
          <a:prstGeom prst="rect">
            <a:avLst/>
          </a:prstGeom>
        </p:spPr>
        <p:txBody>
          <a:bodyPr wrap="none" fromWordArt="1">
            <a:prstTxWarp prst="textPlain">
              <a:avLst>
                <a:gd name="adj" fmla="val 50000"/>
              </a:avLst>
            </a:prstTxWarp>
          </a:bodyPr>
          <a:lstStyle/>
          <a:p>
            <a:r>
              <a:rPr lang="en-US" sz="3600" kern="10" dirty="0">
                <a:ln w="9525">
                  <a:noFill/>
                  <a:round/>
                  <a:headEnd/>
                  <a:tailEnd/>
                </a:ln>
                <a:solidFill>
                  <a:srgbClr val="99120F"/>
                </a:solidFill>
                <a:latin typeface="PosterBodoni BT"/>
              </a:rPr>
              <a:t>?</a:t>
            </a:r>
          </a:p>
        </p:txBody>
      </p:sp>
      <p:sp>
        <p:nvSpPr>
          <p:cNvPr id="14" name="WordArt 150"/>
          <p:cNvSpPr>
            <a:spLocks noChangeArrowheads="1" noChangeShapeType="1" noTextEdit="1"/>
          </p:cNvSpPr>
          <p:nvPr/>
        </p:nvSpPr>
        <p:spPr bwMode="auto">
          <a:xfrm>
            <a:off x="7975948" y="5467112"/>
            <a:ext cx="838200" cy="847725"/>
          </a:xfrm>
          <a:prstGeom prst="rect">
            <a:avLst/>
          </a:prstGeom>
        </p:spPr>
        <p:txBody>
          <a:bodyPr wrap="none" fromWordArt="1">
            <a:prstTxWarp prst="textPlain">
              <a:avLst>
                <a:gd name="adj" fmla="val 50000"/>
              </a:avLst>
            </a:prstTxWarp>
          </a:bodyPr>
          <a:lstStyle/>
          <a:p>
            <a:r>
              <a:rPr lang="en-US" sz="3600" kern="10" dirty="0">
                <a:ln w="9525">
                  <a:noFill/>
                  <a:round/>
                  <a:headEnd/>
                  <a:tailEnd/>
                </a:ln>
                <a:solidFill>
                  <a:srgbClr val="FFF3F3"/>
                </a:solidFill>
                <a:latin typeface="Calisto MT"/>
              </a:rPr>
              <a:t>?</a:t>
            </a:r>
          </a:p>
        </p:txBody>
      </p:sp>
      <p:sp>
        <p:nvSpPr>
          <p:cNvPr id="16" name="WordArt 152"/>
          <p:cNvSpPr>
            <a:spLocks noChangeArrowheads="1" noChangeShapeType="1" noTextEdit="1"/>
          </p:cNvSpPr>
          <p:nvPr/>
        </p:nvSpPr>
        <p:spPr bwMode="auto">
          <a:xfrm>
            <a:off x="3200400" y="5791200"/>
            <a:ext cx="685800" cy="685800"/>
          </a:xfrm>
          <a:prstGeom prst="rect">
            <a:avLst/>
          </a:prstGeom>
        </p:spPr>
        <p:txBody>
          <a:bodyPr wrap="none" fromWordArt="1">
            <a:prstTxWarp prst="textPlain">
              <a:avLst>
                <a:gd name="adj" fmla="val 50000"/>
              </a:avLst>
            </a:prstTxWarp>
          </a:bodyPr>
          <a:lstStyle/>
          <a:p>
            <a:r>
              <a:rPr lang="en-US" sz="3600" kern="10" dirty="0">
                <a:ln w="9525">
                  <a:noFill/>
                  <a:round/>
                  <a:headEnd/>
                  <a:tailEnd/>
                </a:ln>
                <a:solidFill>
                  <a:srgbClr val="FFC5C5"/>
                </a:solidFill>
                <a:latin typeface="TypoUpright BT"/>
              </a:rPr>
              <a:t>?</a:t>
            </a:r>
          </a:p>
        </p:txBody>
      </p:sp>
      <p:sp>
        <p:nvSpPr>
          <p:cNvPr id="17" name="WordArt 153"/>
          <p:cNvSpPr>
            <a:spLocks noChangeArrowheads="1" noChangeShapeType="1" noTextEdit="1"/>
          </p:cNvSpPr>
          <p:nvPr/>
        </p:nvSpPr>
        <p:spPr bwMode="auto">
          <a:xfrm>
            <a:off x="7543800" y="5943600"/>
            <a:ext cx="228600" cy="304800"/>
          </a:xfrm>
          <a:prstGeom prst="rect">
            <a:avLst/>
          </a:prstGeom>
        </p:spPr>
        <p:txBody>
          <a:bodyPr wrap="none" fromWordArt="1">
            <a:prstTxWarp prst="textPlain">
              <a:avLst>
                <a:gd name="adj" fmla="val 50000"/>
              </a:avLst>
            </a:prstTxWarp>
          </a:bodyPr>
          <a:lstStyle/>
          <a:p>
            <a:r>
              <a:rPr lang="en-US" sz="3600" kern="10" dirty="0">
                <a:ln w="9525">
                  <a:noFill/>
                  <a:round/>
                  <a:headEnd/>
                  <a:tailEnd/>
                </a:ln>
                <a:solidFill>
                  <a:srgbClr val="C80000"/>
                </a:solidFill>
                <a:latin typeface="Bookman Old Style"/>
              </a:rPr>
              <a:t>?</a:t>
            </a:r>
          </a:p>
        </p:txBody>
      </p:sp>
      <p:sp>
        <p:nvSpPr>
          <p:cNvPr id="18" name="WordArt 154"/>
          <p:cNvSpPr>
            <a:spLocks noChangeArrowheads="1" noChangeShapeType="1" noTextEdit="1"/>
          </p:cNvSpPr>
          <p:nvPr/>
        </p:nvSpPr>
        <p:spPr bwMode="auto">
          <a:xfrm>
            <a:off x="4419600" y="2438400"/>
            <a:ext cx="609600" cy="838200"/>
          </a:xfrm>
          <a:prstGeom prst="rect">
            <a:avLst/>
          </a:prstGeom>
        </p:spPr>
        <p:txBody>
          <a:bodyPr wrap="none" fromWordArt="1">
            <a:prstTxWarp prst="textPlain">
              <a:avLst>
                <a:gd name="adj" fmla="val 50000"/>
              </a:avLst>
            </a:prstTxWarp>
          </a:bodyPr>
          <a:lstStyle/>
          <a:p>
            <a:r>
              <a:rPr lang="en-US" sz="3600" kern="10" dirty="0">
                <a:ln w="9525">
                  <a:noFill/>
                  <a:round/>
                  <a:headEnd/>
                  <a:tailEnd/>
                </a:ln>
                <a:solidFill>
                  <a:srgbClr val="FF5F5F"/>
                </a:solidFill>
                <a:latin typeface="TypoUpright BT"/>
              </a:rPr>
              <a:t>?</a:t>
            </a:r>
          </a:p>
        </p:txBody>
      </p:sp>
      <p:sp>
        <p:nvSpPr>
          <p:cNvPr id="19" name="WordArt 155"/>
          <p:cNvSpPr>
            <a:spLocks noChangeArrowheads="1" noChangeShapeType="1" noTextEdit="1"/>
          </p:cNvSpPr>
          <p:nvPr/>
        </p:nvSpPr>
        <p:spPr bwMode="auto">
          <a:xfrm>
            <a:off x="8458200" y="4419600"/>
            <a:ext cx="228600" cy="381000"/>
          </a:xfrm>
          <a:prstGeom prst="rect">
            <a:avLst/>
          </a:prstGeom>
        </p:spPr>
        <p:txBody>
          <a:bodyPr wrap="none" fromWordArt="1">
            <a:prstTxWarp prst="textPlain">
              <a:avLst>
                <a:gd name="adj" fmla="val 50000"/>
              </a:avLst>
            </a:prstTxWarp>
          </a:bodyPr>
          <a:lstStyle/>
          <a:p>
            <a:r>
              <a:rPr lang="en-US" sz="3600" kern="10" dirty="0">
                <a:ln w="9525">
                  <a:noFill/>
                  <a:round/>
                  <a:headEnd/>
                  <a:tailEnd/>
                </a:ln>
                <a:solidFill>
                  <a:srgbClr val="EB332F"/>
                </a:solidFill>
                <a:latin typeface="Bremen Bd BT"/>
              </a:rPr>
              <a:t>?</a:t>
            </a:r>
          </a:p>
        </p:txBody>
      </p:sp>
      <p:sp>
        <p:nvSpPr>
          <p:cNvPr id="20" name="WordArt 156"/>
          <p:cNvSpPr>
            <a:spLocks noChangeArrowheads="1" noChangeShapeType="1" noTextEdit="1"/>
          </p:cNvSpPr>
          <p:nvPr/>
        </p:nvSpPr>
        <p:spPr bwMode="auto">
          <a:xfrm>
            <a:off x="2209800" y="2667000"/>
            <a:ext cx="609600" cy="685800"/>
          </a:xfrm>
          <a:prstGeom prst="rect">
            <a:avLst/>
          </a:prstGeom>
        </p:spPr>
        <p:txBody>
          <a:bodyPr wrap="none" fromWordArt="1">
            <a:prstTxWarp prst="textPlain">
              <a:avLst>
                <a:gd name="adj" fmla="val 50000"/>
              </a:avLst>
            </a:prstTxWarp>
          </a:bodyPr>
          <a:lstStyle/>
          <a:p>
            <a:r>
              <a:rPr lang="en-US" sz="3600" kern="10" dirty="0">
                <a:ln w="9525">
                  <a:noFill/>
                  <a:round/>
                  <a:headEnd/>
                  <a:tailEnd/>
                </a:ln>
                <a:solidFill>
                  <a:srgbClr val="FFF3F3"/>
                </a:solidFill>
                <a:latin typeface="Westminster"/>
              </a:rPr>
              <a:t>?</a:t>
            </a:r>
          </a:p>
        </p:txBody>
      </p:sp>
      <p:sp>
        <p:nvSpPr>
          <p:cNvPr id="21" name="WordArt 157"/>
          <p:cNvSpPr>
            <a:spLocks noChangeArrowheads="1" noChangeShapeType="1" noTextEdit="1"/>
          </p:cNvSpPr>
          <p:nvPr/>
        </p:nvSpPr>
        <p:spPr bwMode="auto">
          <a:xfrm>
            <a:off x="3581400" y="4648200"/>
            <a:ext cx="304800" cy="381000"/>
          </a:xfrm>
          <a:prstGeom prst="rect">
            <a:avLst/>
          </a:prstGeom>
        </p:spPr>
        <p:txBody>
          <a:bodyPr wrap="none" fromWordArt="1">
            <a:prstTxWarp prst="textPlain">
              <a:avLst>
                <a:gd name="adj" fmla="val 50000"/>
              </a:avLst>
            </a:prstTxWarp>
          </a:bodyPr>
          <a:lstStyle/>
          <a:p>
            <a:r>
              <a:rPr lang="en-US" sz="2400" kern="10" dirty="0">
                <a:ln w="9525">
                  <a:noFill/>
                  <a:round/>
                  <a:headEnd/>
                  <a:tailEnd/>
                </a:ln>
                <a:solidFill>
                  <a:srgbClr val="FF5F5F"/>
                </a:solidFill>
                <a:latin typeface="Tahoma"/>
                <a:cs typeface="Tahoma"/>
              </a:rPr>
              <a:t>?</a:t>
            </a:r>
          </a:p>
        </p:txBody>
      </p:sp>
      <p:sp>
        <p:nvSpPr>
          <p:cNvPr id="22" name="WordArt 158"/>
          <p:cNvSpPr>
            <a:spLocks noChangeArrowheads="1" noChangeShapeType="1" noTextEdit="1"/>
          </p:cNvSpPr>
          <p:nvPr/>
        </p:nvSpPr>
        <p:spPr bwMode="auto">
          <a:xfrm>
            <a:off x="6581384" y="2541740"/>
            <a:ext cx="228600" cy="304800"/>
          </a:xfrm>
          <a:prstGeom prst="rect">
            <a:avLst/>
          </a:prstGeom>
        </p:spPr>
        <p:txBody>
          <a:bodyPr wrap="none" fromWordArt="1">
            <a:prstTxWarp prst="textPlain">
              <a:avLst>
                <a:gd name="adj" fmla="val 50000"/>
              </a:avLst>
            </a:prstTxWarp>
          </a:bodyPr>
          <a:lstStyle/>
          <a:p>
            <a:r>
              <a:rPr lang="en-US" sz="3600" kern="10" dirty="0">
                <a:ln w="9525">
                  <a:noFill/>
                  <a:round/>
                  <a:headEnd/>
                  <a:tailEnd/>
                </a:ln>
                <a:solidFill>
                  <a:srgbClr val="EA3430"/>
                </a:solidFill>
                <a:latin typeface="Book Antiqua"/>
              </a:rPr>
              <a:t>?</a:t>
            </a:r>
          </a:p>
        </p:txBody>
      </p:sp>
      <p:sp>
        <p:nvSpPr>
          <p:cNvPr id="23" name="WordArt 159"/>
          <p:cNvSpPr>
            <a:spLocks noChangeArrowheads="1" noChangeShapeType="1" noTextEdit="1"/>
          </p:cNvSpPr>
          <p:nvPr/>
        </p:nvSpPr>
        <p:spPr bwMode="auto">
          <a:xfrm>
            <a:off x="8267700" y="3221593"/>
            <a:ext cx="609600" cy="838200"/>
          </a:xfrm>
          <a:prstGeom prst="rect">
            <a:avLst/>
          </a:prstGeom>
        </p:spPr>
        <p:txBody>
          <a:bodyPr wrap="none" fromWordArt="1">
            <a:prstTxWarp prst="textPlain">
              <a:avLst>
                <a:gd name="adj" fmla="val 50000"/>
              </a:avLst>
            </a:prstTxWarp>
          </a:bodyPr>
          <a:lstStyle/>
          <a:p>
            <a:r>
              <a:rPr lang="en-US" sz="2400" kern="10" dirty="0">
                <a:ln w="9525">
                  <a:noFill/>
                  <a:round/>
                  <a:headEnd/>
                  <a:tailEnd/>
                </a:ln>
                <a:solidFill>
                  <a:srgbClr val="FACAD7"/>
                </a:solidFill>
                <a:latin typeface="Symbol"/>
              </a:rPr>
              <a:t>?</a:t>
            </a:r>
          </a:p>
        </p:txBody>
      </p:sp>
      <p:sp>
        <p:nvSpPr>
          <p:cNvPr id="24" name="WordArt 160"/>
          <p:cNvSpPr>
            <a:spLocks noChangeArrowheads="1" noChangeShapeType="1" noTextEdit="1"/>
          </p:cNvSpPr>
          <p:nvPr/>
        </p:nvSpPr>
        <p:spPr bwMode="auto">
          <a:xfrm>
            <a:off x="7543800" y="1833020"/>
            <a:ext cx="762000" cy="1176880"/>
          </a:xfrm>
          <a:prstGeom prst="rect">
            <a:avLst/>
          </a:prstGeom>
        </p:spPr>
        <p:txBody>
          <a:bodyPr wrap="none" fromWordArt="1">
            <a:prstTxWarp prst="textPlain">
              <a:avLst>
                <a:gd name="adj" fmla="val 50000"/>
              </a:avLst>
            </a:prstTxWarp>
          </a:bodyPr>
          <a:lstStyle/>
          <a:p>
            <a:r>
              <a:rPr lang="en-US" sz="3600" kern="10" dirty="0">
                <a:ln w="9525">
                  <a:noFill/>
                  <a:round/>
                  <a:headEnd/>
                  <a:tailEnd/>
                </a:ln>
                <a:solidFill>
                  <a:srgbClr val="FDDEDB"/>
                </a:solidFill>
                <a:latin typeface="Arial Black"/>
              </a:rPr>
              <a:t>?</a:t>
            </a:r>
          </a:p>
        </p:txBody>
      </p:sp>
      <p:sp>
        <p:nvSpPr>
          <p:cNvPr id="25" name="WordArt 161"/>
          <p:cNvSpPr>
            <a:spLocks noChangeArrowheads="1" noChangeShapeType="1" noTextEdit="1"/>
          </p:cNvSpPr>
          <p:nvPr/>
        </p:nvSpPr>
        <p:spPr bwMode="auto">
          <a:xfrm>
            <a:off x="2138297" y="1827867"/>
            <a:ext cx="228600" cy="381000"/>
          </a:xfrm>
          <a:prstGeom prst="rect">
            <a:avLst/>
          </a:prstGeom>
        </p:spPr>
        <p:txBody>
          <a:bodyPr wrap="none" fromWordArt="1">
            <a:prstTxWarp prst="textPlain">
              <a:avLst>
                <a:gd name="adj" fmla="val 50000"/>
              </a:avLst>
            </a:prstTxWarp>
          </a:bodyPr>
          <a:lstStyle/>
          <a:p>
            <a:r>
              <a:rPr lang="en-US" sz="3600" kern="10" dirty="0">
                <a:ln w="9525">
                  <a:noFill/>
                  <a:round/>
                  <a:headEnd/>
                  <a:tailEnd/>
                </a:ln>
                <a:solidFill>
                  <a:srgbClr val="99120F"/>
                </a:solidFill>
                <a:latin typeface="Book Antiqua"/>
              </a:rPr>
              <a:t>?</a:t>
            </a:r>
          </a:p>
        </p:txBody>
      </p:sp>
      <p:sp>
        <p:nvSpPr>
          <p:cNvPr id="26" name="AutoShape 164"/>
          <p:cNvSpPr>
            <a:spLocks noChangeArrowheads="1"/>
          </p:cNvSpPr>
          <p:nvPr/>
        </p:nvSpPr>
        <p:spPr bwMode="auto">
          <a:xfrm>
            <a:off x="1161789" y="3633275"/>
            <a:ext cx="3276600" cy="783193"/>
          </a:xfrm>
          <a:prstGeom prst="roundRect">
            <a:avLst>
              <a:gd name="adj" fmla="val 16667"/>
            </a:avLst>
          </a:prstGeom>
          <a:solidFill>
            <a:srgbClr val="EC423E"/>
          </a:solidFill>
          <a:ln w="76200" algn="ctr">
            <a:solidFill>
              <a:srgbClr val="A80000"/>
            </a:solidFill>
            <a:round/>
            <a:headEnd/>
            <a:tailEnd/>
          </a:ln>
        </p:spPr>
        <p:txBody>
          <a:bodyPr wrap="square">
            <a:spAutoFit/>
          </a:bodyPr>
          <a:lstStyle/>
          <a:p>
            <a:pPr algn="l" eaLnBrk="1" hangingPunct="1">
              <a:spcBef>
                <a:spcPct val="50000"/>
              </a:spcBef>
            </a:pPr>
            <a:r>
              <a:rPr lang="en-US" sz="2000" b="1" dirty="0" smtClean="0">
                <a:solidFill>
                  <a:schemeClr val="bg1"/>
                </a:solidFill>
                <a:latin typeface="Arial" charset="0"/>
              </a:rPr>
              <a:t>Reduces risk of employment litigation</a:t>
            </a:r>
            <a:endParaRPr lang="en-US" sz="2000" b="1" dirty="0">
              <a:solidFill>
                <a:schemeClr val="bg1"/>
              </a:solidFill>
              <a:latin typeface="Arial" charset="0"/>
            </a:endParaRPr>
          </a:p>
        </p:txBody>
      </p:sp>
      <p:sp>
        <p:nvSpPr>
          <p:cNvPr id="29" name="AutoShape 162"/>
          <p:cNvSpPr>
            <a:spLocks noChangeArrowheads="1"/>
          </p:cNvSpPr>
          <p:nvPr/>
        </p:nvSpPr>
        <p:spPr bwMode="auto">
          <a:xfrm>
            <a:off x="838200" y="2438400"/>
            <a:ext cx="3200400" cy="783193"/>
          </a:xfrm>
          <a:prstGeom prst="roundRect">
            <a:avLst>
              <a:gd name="adj" fmla="val 16667"/>
            </a:avLst>
          </a:prstGeom>
          <a:solidFill>
            <a:srgbClr val="EC423E"/>
          </a:solidFill>
          <a:ln w="76200" algn="ctr">
            <a:solidFill>
              <a:srgbClr val="A80000"/>
            </a:solidFill>
            <a:round/>
            <a:headEnd/>
            <a:tailEnd/>
          </a:ln>
        </p:spPr>
        <p:txBody>
          <a:bodyPr wrap="square">
            <a:spAutoFit/>
          </a:bodyPr>
          <a:lstStyle/>
          <a:p>
            <a:pPr algn="ctr" eaLnBrk="1" hangingPunct="1">
              <a:spcBef>
                <a:spcPct val="50000"/>
              </a:spcBef>
            </a:pPr>
            <a:r>
              <a:rPr lang="en-US" sz="2000" b="1" dirty="0" smtClean="0">
                <a:solidFill>
                  <a:schemeClr val="bg1"/>
                </a:solidFill>
                <a:latin typeface="Arial" charset="0"/>
              </a:rPr>
              <a:t>Ensures adherence to the </a:t>
            </a:r>
            <a:r>
              <a:rPr lang="en-US" sz="2000" b="1" dirty="0" smtClean="0">
                <a:solidFill>
                  <a:schemeClr val="bg1"/>
                </a:solidFill>
              </a:rPr>
              <a:t>Company’s policies</a:t>
            </a:r>
            <a:endParaRPr lang="en-US" sz="2000" b="1" dirty="0">
              <a:solidFill>
                <a:schemeClr val="bg1"/>
              </a:solidFill>
              <a:latin typeface="Arial" charset="0"/>
            </a:endParaRPr>
          </a:p>
        </p:txBody>
      </p:sp>
      <p:sp>
        <p:nvSpPr>
          <p:cNvPr id="30" name="AutoShape 163"/>
          <p:cNvSpPr>
            <a:spLocks noChangeArrowheads="1"/>
          </p:cNvSpPr>
          <p:nvPr/>
        </p:nvSpPr>
        <p:spPr bwMode="auto">
          <a:xfrm>
            <a:off x="455634" y="5015043"/>
            <a:ext cx="3062092" cy="442674"/>
          </a:xfrm>
          <a:prstGeom prst="roundRect">
            <a:avLst>
              <a:gd name="adj" fmla="val 16667"/>
            </a:avLst>
          </a:prstGeom>
          <a:solidFill>
            <a:srgbClr val="EC423E"/>
          </a:solidFill>
          <a:ln w="76200" algn="ctr">
            <a:solidFill>
              <a:srgbClr val="A80000"/>
            </a:solidFill>
            <a:round/>
            <a:headEnd/>
            <a:tailEnd/>
          </a:ln>
        </p:spPr>
        <p:txBody>
          <a:bodyPr wrap="square">
            <a:spAutoFit/>
          </a:bodyPr>
          <a:lstStyle/>
          <a:p>
            <a:pPr algn="l" eaLnBrk="1" hangingPunct="1">
              <a:spcBef>
                <a:spcPct val="50000"/>
              </a:spcBef>
            </a:pPr>
            <a:r>
              <a:rPr lang="en-US" sz="2000" b="1" dirty="0" smtClean="0">
                <a:solidFill>
                  <a:schemeClr val="bg1"/>
                </a:solidFill>
                <a:latin typeface="Arial" charset="0"/>
              </a:rPr>
              <a:t>Better decision-making</a:t>
            </a:r>
            <a:endParaRPr lang="en-US" sz="2000" b="1" dirty="0">
              <a:solidFill>
                <a:schemeClr val="bg1"/>
              </a:solidFill>
              <a:latin typeface="Arial" charset="0"/>
            </a:endParaRPr>
          </a:p>
        </p:txBody>
      </p:sp>
      <p:sp>
        <p:nvSpPr>
          <p:cNvPr id="31" name="AutoShape 163"/>
          <p:cNvSpPr>
            <a:spLocks noChangeArrowheads="1"/>
          </p:cNvSpPr>
          <p:nvPr/>
        </p:nvSpPr>
        <p:spPr bwMode="auto">
          <a:xfrm>
            <a:off x="4380456" y="5713928"/>
            <a:ext cx="2895600" cy="783193"/>
          </a:xfrm>
          <a:prstGeom prst="roundRect">
            <a:avLst>
              <a:gd name="adj" fmla="val 16667"/>
            </a:avLst>
          </a:prstGeom>
          <a:solidFill>
            <a:srgbClr val="EC423E"/>
          </a:solidFill>
          <a:ln w="76200" algn="ctr">
            <a:solidFill>
              <a:srgbClr val="A80000"/>
            </a:solidFill>
            <a:round/>
            <a:headEnd/>
            <a:tailEnd/>
          </a:ln>
        </p:spPr>
        <p:txBody>
          <a:bodyPr>
            <a:spAutoFit/>
          </a:bodyPr>
          <a:lstStyle/>
          <a:p>
            <a:pPr algn="l" eaLnBrk="1" hangingPunct="1">
              <a:spcBef>
                <a:spcPct val="50000"/>
              </a:spcBef>
            </a:pPr>
            <a:r>
              <a:rPr lang="en-US" sz="2000" b="1" dirty="0" smtClean="0">
                <a:solidFill>
                  <a:schemeClr val="bg1"/>
                </a:solidFill>
                <a:latin typeface="Arial" charset="0"/>
              </a:rPr>
              <a:t>Provides effective defense in litigation</a:t>
            </a:r>
            <a:endParaRPr lang="en-US" sz="2000" b="1" dirty="0">
              <a:solidFill>
                <a:schemeClr val="bg1"/>
              </a:solidFill>
              <a:latin typeface="Arial" charset="0"/>
            </a:endParaRPr>
          </a:p>
        </p:txBody>
      </p:sp>
      <p:sp>
        <p:nvSpPr>
          <p:cNvPr id="32" name="AutoShape 163"/>
          <p:cNvSpPr>
            <a:spLocks noChangeArrowheads="1"/>
          </p:cNvSpPr>
          <p:nvPr/>
        </p:nvSpPr>
        <p:spPr bwMode="auto">
          <a:xfrm>
            <a:off x="3304784" y="1833020"/>
            <a:ext cx="3276600" cy="442674"/>
          </a:xfrm>
          <a:prstGeom prst="roundRect">
            <a:avLst>
              <a:gd name="adj" fmla="val 16667"/>
            </a:avLst>
          </a:prstGeom>
          <a:solidFill>
            <a:srgbClr val="EC423E"/>
          </a:solidFill>
          <a:ln w="76200" algn="ctr">
            <a:solidFill>
              <a:srgbClr val="A80000"/>
            </a:solidFill>
            <a:round/>
            <a:headEnd/>
            <a:tailEnd/>
          </a:ln>
        </p:spPr>
        <p:txBody>
          <a:bodyPr wrap="square">
            <a:spAutoFit/>
          </a:bodyPr>
          <a:lstStyle/>
          <a:p>
            <a:pPr algn="ctr" eaLnBrk="1" hangingPunct="1">
              <a:spcBef>
                <a:spcPct val="50000"/>
              </a:spcBef>
            </a:pPr>
            <a:r>
              <a:rPr lang="en-US" sz="2000" b="1" dirty="0" smtClean="0">
                <a:solidFill>
                  <a:schemeClr val="bg1"/>
                </a:solidFill>
                <a:latin typeface="Arial" charset="0"/>
              </a:rPr>
              <a:t>It is the right thing to do</a:t>
            </a:r>
            <a:endParaRPr lang="en-US" sz="2000" b="1" dirty="0">
              <a:solidFill>
                <a:schemeClr val="bg1"/>
              </a:solidFill>
              <a:latin typeface="Arial" charset="0"/>
            </a:endParaRPr>
          </a:p>
        </p:txBody>
      </p:sp>
      <p:sp>
        <p:nvSpPr>
          <p:cNvPr id="36" name="AutoShape 164"/>
          <p:cNvSpPr>
            <a:spLocks noChangeArrowheads="1"/>
          </p:cNvSpPr>
          <p:nvPr/>
        </p:nvSpPr>
        <p:spPr bwMode="auto">
          <a:xfrm>
            <a:off x="4699348" y="4343400"/>
            <a:ext cx="3276600" cy="1123712"/>
          </a:xfrm>
          <a:prstGeom prst="roundRect">
            <a:avLst>
              <a:gd name="adj" fmla="val 16667"/>
            </a:avLst>
          </a:prstGeom>
          <a:solidFill>
            <a:srgbClr val="EC423E"/>
          </a:solidFill>
          <a:ln w="76200" algn="ctr">
            <a:solidFill>
              <a:srgbClr val="A80000"/>
            </a:solidFill>
            <a:round/>
            <a:headEnd/>
            <a:tailEnd/>
          </a:ln>
        </p:spPr>
        <p:txBody>
          <a:bodyPr wrap="square">
            <a:spAutoFit/>
          </a:bodyPr>
          <a:lstStyle/>
          <a:p>
            <a:pPr algn="l" eaLnBrk="1" hangingPunct="1">
              <a:spcBef>
                <a:spcPct val="50000"/>
              </a:spcBef>
            </a:pPr>
            <a:r>
              <a:rPr lang="en-US" sz="2000" b="1" dirty="0" smtClean="0">
                <a:solidFill>
                  <a:schemeClr val="bg1"/>
                </a:solidFill>
                <a:latin typeface="Arial" charset="0"/>
              </a:rPr>
              <a:t>Presents opportunity to correct problems before they escalate</a:t>
            </a:r>
            <a:endParaRPr lang="en-US" sz="2000" b="1" dirty="0">
              <a:solidFill>
                <a:schemeClr val="bg1"/>
              </a:solidFill>
              <a:latin typeface="Arial" charset="0"/>
            </a:endParaRPr>
          </a:p>
        </p:txBody>
      </p:sp>
      <p:sp>
        <p:nvSpPr>
          <p:cNvPr id="37" name="AutoShape 163"/>
          <p:cNvSpPr>
            <a:spLocks noChangeArrowheads="1"/>
          </p:cNvSpPr>
          <p:nvPr/>
        </p:nvSpPr>
        <p:spPr bwMode="auto">
          <a:xfrm>
            <a:off x="5057384" y="3175348"/>
            <a:ext cx="3048000" cy="783193"/>
          </a:xfrm>
          <a:prstGeom prst="roundRect">
            <a:avLst>
              <a:gd name="adj" fmla="val 16667"/>
            </a:avLst>
          </a:prstGeom>
          <a:solidFill>
            <a:srgbClr val="EC423E"/>
          </a:solidFill>
          <a:ln w="76200" algn="ctr">
            <a:solidFill>
              <a:srgbClr val="A80000"/>
            </a:solidFill>
            <a:round/>
            <a:headEnd/>
            <a:tailEnd/>
          </a:ln>
        </p:spPr>
        <p:txBody>
          <a:bodyPr wrap="square">
            <a:spAutoFit/>
          </a:bodyPr>
          <a:lstStyle/>
          <a:p>
            <a:pPr algn="l" eaLnBrk="1" hangingPunct="1">
              <a:spcBef>
                <a:spcPct val="50000"/>
              </a:spcBef>
            </a:pPr>
            <a:r>
              <a:rPr lang="en-US" sz="2000" b="1" dirty="0" smtClean="0">
                <a:solidFill>
                  <a:schemeClr val="bg1"/>
                </a:solidFill>
                <a:latin typeface="Arial" charset="0"/>
              </a:rPr>
              <a:t>Builds respect &amp; trust in the workplace</a:t>
            </a:r>
            <a:endParaRPr lang="en-US" sz="2000" b="1" dirty="0">
              <a:solidFill>
                <a:schemeClr val="bg1"/>
              </a:solidFill>
              <a:latin typeface="Arial" charset="0"/>
            </a:endParaRPr>
          </a:p>
        </p:txBody>
      </p:sp>
      <p:sp>
        <p:nvSpPr>
          <p:cNvPr id="38" name="WordArt 151"/>
          <p:cNvSpPr>
            <a:spLocks noChangeArrowheads="1" noChangeShapeType="1" noTextEdit="1"/>
          </p:cNvSpPr>
          <p:nvPr/>
        </p:nvSpPr>
        <p:spPr bwMode="auto">
          <a:xfrm>
            <a:off x="2023997" y="5791200"/>
            <a:ext cx="228600" cy="381000"/>
          </a:xfrm>
          <a:prstGeom prst="rect">
            <a:avLst/>
          </a:prstGeom>
        </p:spPr>
        <p:txBody>
          <a:bodyPr wrap="none" fromWordArt="1">
            <a:prstTxWarp prst="textPlain">
              <a:avLst>
                <a:gd name="adj" fmla="val 50000"/>
              </a:avLst>
            </a:prstTxWarp>
          </a:bodyPr>
          <a:lstStyle/>
          <a:p>
            <a:r>
              <a:rPr lang="en-US" sz="3600" kern="10" dirty="0">
                <a:ln w="9525">
                  <a:noFill/>
                  <a:round/>
                  <a:headEnd/>
                  <a:tailEnd/>
                </a:ln>
                <a:solidFill>
                  <a:srgbClr val="FF5F5F"/>
                </a:solidFill>
                <a:latin typeface="Allegro BT"/>
              </a:rPr>
              <a:t>?</a:t>
            </a:r>
          </a:p>
        </p:txBody>
      </p:sp>
    </p:spTree>
    <p:extLst>
      <p:ext uri="{BB962C8B-B14F-4D97-AF65-F5344CB8AC3E}">
        <p14:creationId xmlns:p14="http://schemas.microsoft.com/office/powerpoint/2010/main" xmlns="" val="4235418961"/>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9" presetClass="entr" presetSubtype="0" accel="10000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1000" fill="hold"/>
                                        <p:tgtEl>
                                          <p:spTgt spid="26"/>
                                        </p:tgtEl>
                                        <p:attrNameLst>
                                          <p:attrName>ppt_h</p:attrName>
                                        </p:attrNameLst>
                                      </p:cBhvr>
                                      <p:tavLst>
                                        <p:tav tm="0">
                                          <p:val>
                                            <p:strVal val="#ppt_h/20"/>
                                          </p:val>
                                        </p:tav>
                                        <p:tav tm="50000">
                                          <p:val>
                                            <p:strVal val="#ppt_h/20"/>
                                          </p:val>
                                        </p:tav>
                                        <p:tav tm="100000">
                                          <p:val>
                                            <p:strVal val="#ppt_h"/>
                                          </p:val>
                                        </p:tav>
                                      </p:tavLst>
                                    </p:anim>
                                    <p:anim calcmode="lin" valueType="num">
                                      <p:cBhvr>
                                        <p:cTn id="8" dur="1000" fill="hold"/>
                                        <p:tgtEl>
                                          <p:spTgt spid="26"/>
                                        </p:tgtEl>
                                        <p:attrNameLst>
                                          <p:attrName>ppt_w</p:attrName>
                                        </p:attrNameLst>
                                      </p:cBhvr>
                                      <p:tavLst>
                                        <p:tav tm="0">
                                          <p:val>
                                            <p:strVal val="#ppt_w+.3"/>
                                          </p:val>
                                        </p:tav>
                                        <p:tav tm="50000">
                                          <p:val>
                                            <p:strVal val="#ppt_w+.3"/>
                                          </p:val>
                                        </p:tav>
                                        <p:tav tm="100000">
                                          <p:val>
                                            <p:strVal val="#ppt_w"/>
                                          </p:val>
                                        </p:tav>
                                      </p:tavLst>
                                    </p:anim>
                                    <p:anim calcmode="lin" valueType="num">
                                      <p:cBhvr>
                                        <p:cTn id="9" dur="1000" fill="hold"/>
                                        <p:tgtEl>
                                          <p:spTgt spid="26"/>
                                        </p:tgtEl>
                                        <p:attrNameLst>
                                          <p:attrName>ppt_x</p:attrName>
                                        </p:attrNameLst>
                                      </p:cBhvr>
                                      <p:tavLst>
                                        <p:tav tm="0">
                                          <p:val>
                                            <p:strVal val="#ppt_x-.3"/>
                                          </p:val>
                                        </p:tav>
                                        <p:tav tm="50000">
                                          <p:val>
                                            <p:strVal val="#ppt_x"/>
                                          </p:val>
                                        </p:tav>
                                        <p:tav tm="100000">
                                          <p:val>
                                            <p:strVal val="#ppt_x"/>
                                          </p:val>
                                        </p:tav>
                                      </p:tavLst>
                                    </p:anim>
                                    <p:anim calcmode="lin" valueType="num">
                                      <p:cBhvr>
                                        <p:cTn id="10" dur="1000" fill="hold"/>
                                        <p:tgtEl>
                                          <p:spTgt spid="26"/>
                                        </p:tgtEl>
                                        <p:attrNameLst>
                                          <p:attrName>ppt_y</p:attrName>
                                        </p:attrNameLst>
                                      </p:cBhvr>
                                      <p:tavLst>
                                        <p:tav tm="0">
                                          <p:val>
                                            <p:strVal val="#ppt_y"/>
                                          </p:val>
                                        </p:tav>
                                        <p:tav tm="100000">
                                          <p:val>
                                            <p:strVal val="#ppt_y"/>
                                          </p:val>
                                        </p:tav>
                                      </p:tavLst>
                                    </p:anim>
                                  </p:childTnLst>
                                </p:cTn>
                              </p:par>
                            </p:childTnLst>
                          </p:cTn>
                        </p:par>
                        <p:par>
                          <p:cTn id="11" fill="hold">
                            <p:stCondLst>
                              <p:cond delay="1000"/>
                            </p:stCondLst>
                            <p:childTnLst>
                              <p:par>
                                <p:cTn id="12" presetID="39" presetClass="entr" presetSubtype="0" accel="100000" fill="hold" grpId="0" nodeType="afterEffect">
                                  <p:stCondLst>
                                    <p:cond delay="0"/>
                                  </p:stCondLst>
                                  <p:childTnLst>
                                    <p:set>
                                      <p:cBhvr>
                                        <p:cTn id="13" dur="1" fill="hold">
                                          <p:stCondLst>
                                            <p:cond delay="0"/>
                                          </p:stCondLst>
                                        </p:cTn>
                                        <p:tgtEl>
                                          <p:spTgt spid="29"/>
                                        </p:tgtEl>
                                        <p:attrNameLst>
                                          <p:attrName>style.visibility</p:attrName>
                                        </p:attrNameLst>
                                      </p:cBhvr>
                                      <p:to>
                                        <p:strVal val="visible"/>
                                      </p:to>
                                    </p:set>
                                    <p:anim calcmode="lin" valueType="num">
                                      <p:cBhvr>
                                        <p:cTn id="14" dur="1000" fill="hold"/>
                                        <p:tgtEl>
                                          <p:spTgt spid="29"/>
                                        </p:tgtEl>
                                        <p:attrNameLst>
                                          <p:attrName>ppt_h</p:attrName>
                                        </p:attrNameLst>
                                      </p:cBhvr>
                                      <p:tavLst>
                                        <p:tav tm="0">
                                          <p:val>
                                            <p:strVal val="#ppt_h/20"/>
                                          </p:val>
                                        </p:tav>
                                        <p:tav tm="50000">
                                          <p:val>
                                            <p:strVal val="#ppt_h/20"/>
                                          </p:val>
                                        </p:tav>
                                        <p:tav tm="100000">
                                          <p:val>
                                            <p:strVal val="#ppt_h"/>
                                          </p:val>
                                        </p:tav>
                                      </p:tavLst>
                                    </p:anim>
                                    <p:anim calcmode="lin" valueType="num">
                                      <p:cBhvr>
                                        <p:cTn id="15" dur="1000" fill="hold"/>
                                        <p:tgtEl>
                                          <p:spTgt spid="29"/>
                                        </p:tgtEl>
                                        <p:attrNameLst>
                                          <p:attrName>ppt_w</p:attrName>
                                        </p:attrNameLst>
                                      </p:cBhvr>
                                      <p:tavLst>
                                        <p:tav tm="0">
                                          <p:val>
                                            <p:strVal val="#ppt_w+.3"/>
                                          </p:val>
                                        </p:tav>
                                        <p:tav tm="50000">
                                          <p:val>
                                            <p:strVal val="#ppt_w+.3"/>
                                          </p:val>
                                        </p:tav>
                                        <p:tav tm="100000">
                                          <p:val>
                                            <p:strVal val="#ppt_w"/>
                                          </p:val>
                                        </p:tav>
                                      </p:tavLst>
                                    </p:anim>
                                    <p:anim calcmode="lin" valueType="num">
                                      <p:cBhvr>
                                        <p:cTn id="16" dur="1000" fill="hold"/>
                                        <p:tgtEl>
                                          <p:spTgt spid="29"/>
                                        </p:tgtEl>
                                        <p:attrNameLst>
                                          <p:attrName>ppt_x</p:attrName>
                                        </p:attrNameLst>
                                      </p:cBhvr>
                                      <p:tavLst>
                                        <p:tav tm="0">
                                          <p:val>
                                            <p:strVal val="#ppt_x-.3"/>
                                          </p:val>
                                        </p:tav>
                                        <p:tav tm="50000">
                                          <p:val>
                                            <p:strVal val="#ppt_x"/>
                                          </p:val>
                                        </p:tav>
                                        <p:tav tm="100000">
                                          <p:val>
                                            <p:strVal val="#ppt_x"/>
                                          </p:val>
                                        </p:tav>
                                      </p:tavLst>
                                    </p:anim>
                                    <p:anim calcmode="lin" valueType="num">
                                      <p:cBhvr>
                                        <p:cTn id="17" dur="1000" fill="hold"/>
                                        <p:tgtEl>
                                          <p:spTgt spid="29"/>
                                        </p:tgtEl>
                                        <p:attrNameLst>
                                          <p:attrName>ppt_y</p:attrName>
                                        </p:attrNameLst>
                                      </p:cBhvr>
                                      <p:tavLst>
                                        <p:tav tm="0">
                                          <p:val>
                                            <p:strVal val="#ppt_y"/>
                                          </p:val>
                                        </p:tav>
                                        <p:tav tm="100000">
                                          <p:val>
                                            <p:strVal val="#ppt_y"/>
                                          </p:val>
                                        </p:tav>
                                      </p:tavLst>
                                    </p:anim>
                                  </p:childTnLst>
                                </p:cTn>
                              </p:par>
                            </p:childTnLst>
                          </p:cTn>
                        </p:par>
                        <p:par>
                          <p:cTn id="18" fill="hold">
                            <p:stCondLst>
                              <p:cond delay="2000"/>
                            </p:stCondLst>
                            <p:childTnLst>
                              <p:par>
                                <p:cTn id="19" presetID="39" presetClass="entr" presetSubtype="0" accel="100000" fill="hold" grpId="0" nodeType="afterEffect">
                                  <p:stCondLst>
                                    <p:cond delay="0"/>
                                  </p:stCondLst>
                                  <p:childTnLst>
                                    <p:set>
                                      <p:cBhvr>
                                        <p:cTn id="20" dur="1" fill="hold">
                                          <p:stCondLst>
                                            <p:cond delay="0"/>
                                          </p:stCondLst>
                                        </p:cTn>
                                        <p:tgtEl>
                                          <p:spTgt spid="30"/>
                                        </p:tgtEl>
                                        <p:attrNameLst>
                                          <p:attrName>style.visibility</p:attrName>
                                        </p:attrNameLst>
                                      </p:cBhvr>
                                      <p:to>
                                        <p:strVal val="visible"/>
                                      </p:to>
                                    </p:set>
                                    <p:anim calcmode="lin" valueType="num">
                                      <p:cBhvr>
                                        <p:cTn id="21" dur="1000" fill="hold"/>
                                        <p:tgtEl>
                                          <p:spTgt spid="30"/>
                                        </p:tgtEl>
                                        <p:attrNameLst>
                                          <p:attrName>ppt_h</p:attrName>
                                        </p:attrNameLst>
                                      </p:cBhvr>
                                      <p:tavLst>
                                        <p:tav tm="0">
                                          <p:val>
                                            <p:strVal val="#ppt_h/20"/>
                                          </p:val>
                                        </p:tav>
                                        <p:tav tm="50000">
                                          <p:val>
                                            <p:strVal val="#ppt_h/20"/>
                                          </p:val>
                                        </p:tav>
                                        <p:tav tm="100000">
                                          <p:val>
                                            <p:strVal val="#ppt_h"/>
                                          </p:val>
                                        </p:tav>
                                      </p:tavLst>
                                    </p:anim>
                                    <p:anim calcmode="lin" valueType="num">
                                      <p:cBhvr>
                                        <p:cTn id="22" dur="1000" fill="hold"/>
                                        <p:tgtEl>
                                          <p:spTgt spid="30"/>
                                        </p:tgtEl>
                                        <p:attrNameLst>
                                          <p:attrName>ppt_w</p:attrName>
                                        </p:attrNameLst>
                                      </p:cBhvr>
                                      <p:tavLst>
                                        <p:tav tm="0">
                                          <p:val>
                                            <p:strVal val="#ppt_w+.3"/>
                                          </p:val>
                                        </p:tav>
                                        <p:tav tm="50000">
                                          <p:val>
                                            <p:strVal val="#ppt_w+.3"/>
                                          </p:val>
                                        </p:tav>
                                        <p:tav tm="100000">
                                          <p:val>
                                            <p:strVal val="#ppt_w"/>
                                          </p:val>
                                        </p:tav>
                                      </p:tavLst>
                                    </p:anim>
                                    <p:anim calcmode="lin" valueType="num">
                                      <p:cBhvr>
                                        <p:cTn id="23" dur="1000" fill="hold"/>
                                        <p:tgtEl>
                                          <p:spTgt spid="30"/>
                                        </p:tgtEl>
                                        <p:attrNameLst>
                                          <p:attrName>ppt_x</p:attrName>
                                        </p:attrNameLst>
                                      </p:cBhvr>
                                      <p:tavLst>
                                        <p:tav tm="0">
                                          <p:val>
                                            <p:strVal val="#ppt_x-.3"/>
                                          </p:val>
                                        </p:tav>
                                        <p:tav tm="50000">
                                          <p:val>
                                            <p:strVal val="#ppt_x"/>
                                          </p:val>
                                        </p:tav>
                                        <p:tav tm="100000">
                                          <p:val>
                                            <p:strVal val="#ppt_x"/>
                                          </p:val>
                                        </p:tav>
                                      </p:tavLst>
                                    </p:anim>
                                    <p:anim calcmode="lin" valueType="num">
                                      <p:cBhvr>
                                        <p:cTn id="24" dur="1000" fill="hold"/>
                                        <p:tgtEl>
                                          <p:spTgt spid="30"/>
                                        </p:tgtEl>
                                        <p:attrNameLst>
                                          <p:attrName>ppt_y</p:attrName>
                                        </p:attrNameLst>
                                      </p:cBhvr>
                                      <p:tavLst>
                                        <p:tav tm="0">
                                          <p:val>
                                            <p:strVal val="#ppt_y"/>
                                          </p:val>
                                        </p:tav>
                                        <p:tav tm="100000">
                                          <p:val>
                                            <p:strVal val="#ppt_y"/>
                                          </p:val>
                                        </p:tav>
                                      </p:tavLst>
                                    </p:anim>
                                  </p:childTnLst>
                                </p:cTn>
                              </p:par>
                            </p:childTnLst>
                          </p:cTn>
                        </p:par>
                        <p:par>
                          <p:cTn id="25" fill="hold">
                            <p:stCondLst>
                              <p:cond delay="3000"/>
                            </p:stCondLst>
                            <p:childTnLst>
                              <p:par>
                                <p:cTn id="26" presetID="39" presetClass="entr" presetSubtype="0" accel="100000" fill="hold" grpId="0" nodeType="afterEffect">
                                  <p:stCondLst>
                                    <p:cond delay="0"/>
                                  </p:stCondLst>
                                  <p:childTnLst>
                                    <p:set>
                                      <p:cBhvr>
                                        <p:cTn id="27" dur="1" fill="hold">
                                          <p:stCondLst>
                                            <p:cond delay="0"/>
                                          </p:stCondLst>
                                        </p:cTn>
                                        <p:tgtEl>
                                          <p:spTgt spid="31"/>
                                        </p:tgtEl>
                                        <p:attrNameLst>
                                          <p:attrName>style.visibility</p:attrName>
                                        </p:attrNameLst>
                                      </p:cBhvr>
                                      <p:to>
                                        <p:strVal val="visible"/>
                                      </p:to>
                                    </p:set>
                                    <p:anim calcmode="lin" valueType="num">
                                      <p:cBhvr>
                                        <p:cTn id="28" dur="1000" fill="hold"/>
                                        <p:tgtEl>
                                          <p:spTgt spid="31"/>
                                        </p:tgtEl>
                                        <p:attrNameLst>
                                          <p:attrName>ppt_h</p:attrName>
                                        </p:attrNameLst>
                                      </p:cBhvr>
                                      <p:tavLst>
                                        <p:tav tm="0">
                                          <p:val>
                                            <p:strVal val="#ppt_h/20"/>
                                          </p:val>
                                        </p:tav>
                                        <p:tav tm="50000">
                                          <p:val>
                                            <p:strVal val="#ppt_h/20"/>
                                          </p:val>
                                        </p:tav>
                                        <p:tav tm="100000">
                                          <p:val>
                                            <p:strVal val="#ppt_h"/>
                                          </p:val>
                                        </p:tav>
                                      </p:tavLst>
                                    </p:anim>
                                    <p:anim calcmode="lin" valueType="num">
                                      <p:cBhvr>
                                        <p:cTn id="29" dur="1000" fill="hold"/>
                                        <p:tgtEl>
                                          <p:spTgt spid="31"/>
                                        </p:tgtEl>
                                        <p:attrNameLst>
                                          <p:attrName>ppt_w</p:attrName>
                                        </p:attrNameLst>
                                      </p:cBhvr>
                                      <p:tavLst>
                                        <p:tav tm="0">
                                          <p:val>
                                            <p:strVal val="#ppt_w+.3"/>
                                          </p:val>
                                        </p:tav>
                                        <p:tav tm="50000">
                                          <p:val>
                                            <p:strVal val="#ppt_w+.3"/>
                                          </p:val>
                                        </p:tav>
                                        <p:tav tm="100000">
                                          <p:val>
                                            <p:strVal val="#ppt_w"/>
                                          </p:val>
                                        </p:tav>
                                      </p:tavLst>
                                    </p:anim>
                                    <p:anim calcmode="lin" valueType="num">
                                      <p:cBhvr>
                                        <p:cTn id="30" dur="1000" fill="hold"/>
                                        <p:tgtEl>
                                          <p:spTgt spid="31"/>
                                        </p:tgtEl>
                                        <p:attrNameLst>
                                          <p:attrName>ppt_x</p:attrName>
                                        </p:attrNameLst>
                                      </p:cBhvr>
                                      <p:tavLst>
                                        <p:tav tm="0">
                                          <p:val>
                                            <p:strVal val="#ppt_x-.3"/>
                                          </p:val>
                                        </p:tav>
                                        <p:tav tm="50000">
                                          <p:val>
                                            <p:strVal val="#ppt_x"/>
                                          </p:val>
                                        </p:tav>
                                        <p:tav tm="100000">
                                          <p:val>
                                            <p:strVal val="#ppt_x"/>
                                          </p:val>
                                        </p:tav>
                                      </p:tavLst>
                                    </p:anim>
                                    <p:anim calcmode="lin" valueType="num">
                                      <p:cBhvr>
                                        <p:cTn id="31" dur="1000" fill="hold"/>
                                        <p:tgtEl>
                                          <p:spTgt spid="31"/>
                                        </p:tgtEl>
                                        <p:attrNameLst>
                                          <p:attrName>ppt_y</p:attrName>
                                        </p:attrNameLst>
                                      </p:cBhvr>
                                      <p:tavLst>
                                        <p:tav tm="0">
                                          <p:val>
                                            <p:strVal val="#ppt_y"/>
                                          </p:val>
                                        </p:tav>
                                        <p:tav tm="100000">
                                          <p:val>
                                            <p:strVal val="#ppt_y"/>
                                          </p:val>
                                        </p:tav>
                                      </p:tavLst>
                                    </p:anim>
                                  </p:childTnLst>
                                </p:cTn>
                              </p:par>
                            </p:childTnLst>
                          </p:cTn>
                        </p:par>
                        <p:par>
                          <p:cTn id="32" fill="hold">
                            <p:stCondLst>
                              <p:cond delay="4000"/>
                            </p:stCondLst>
                            <p:childTnLst>
                              <p:par>
                                <p:cTn id="33" presetID="39" presetClass="entr" presetSubtype="0" accel="100000" fill="hold" grpId="0" nodeType="after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p:cTn id="35" dur="1000" fill="hold"/>
                                        <p:tgtEl>
                                          <p:spTgt spid="32"/>
                                        </p:tgtEl>
                                        <p:attrNameLst>
                                          <p:attrName>ppt_h</p:attrName>
                                        </p:attrNameLst>
                                      </p:cBhvr>
                                      <p:tavLst>
                                        <p:tav tm="0">
                                          <p:val>
                                            <p:strVal val="#ppt_h/20"/>
                                          </p:val>
                                        </p:tav>
                                        <p:tav tm="50000">
                                          <p:val>
                                            <p:strVal val="#ppt_h/20"/>
                                          </p:val>
                                        </p:tav>
                                        <p:tav tm="100000">
                                          <p:val>
                                            <p:strVal val="#ppt_h"/>
                                          </p:val>
                                        </p:tav>
                                      </p:tavLst>
                                    </p:anim>
                                    <p:anim calcmode="lin" valueType="num">
                                      <p:cBhvr>
                                        <p:cTn id="36" dur="1000" fill="hold"/>
                                        <p:tgtEl>
                                          <p:spTgt spid="32"/>
                                        </p:tgtEl>
                                        <p:attrNameLst>
                                          <p:attrName>ppt_w</p:attrName>
                                        </p:attrNameLst>
                                      </p:cBhvr>
                                      <p:tavLst>
                                        <p:tav tm="0">
                                          <p:val>
                                            <p:strVal val="#ppt_w+.3"/>
                                          </p:val>
                                        </p:tav>
                                        <p:tav tm="50000">
                                          <p:val>
                                            <p:strVal val="#ppt_w+.3"/>
                                          </p:val>
                                        </p:tav>
                                        <p:tav tm="100000">
                                          <p:val>
                                            <p:strVal val="#ppt_w"/>
                                          </p:val>
                                        </p:tav>
                                      </p:tavLst>
                                    </p:anim>
                                    <p:anim calcmode="lin" valueType="num">
                                      <p:cBhvr>
                                        <p:cTn id="37" dur="1000" fill="hold"/>
                                        <p:tgtEl>
                                          <p:spTgt spid="32"/>
                                        </p:tgtEl>
                                        <p:attrNameLst>
                                          <p:attrName>ppt_x</p:attrName>
                                        </p:attrNameLst>
                                      </p:cBhvr>
                                      <p:tavLst>
                                        <p:tav tm="0">
                                          <p:val>
                                            <p:strVal val="#ppt_x-.3"/>
                                          </p:val>
                                        </p:tav>
                                        <p:tav tm="50000">
                                          <p:val>
                                            <p:strVal val="#ppt_x"/>
                                          </p:val>
                                        </p:tav>
                                        <p:tav tm="100000">
                                          <p:val>
                                            <p:strVal val="#ppt_x"/>
                                          </p:val>
                                        </p:tav>
                                      </p:tavLst>
                                    </p:anim>
                                    <p:anim calcmode="lin" valueType="num">
                                      <p:cBhvr>
                                        <p:cTn id="38" dur="1000" fill="hold"/>
                                        <p:tgtEl>
                                          <p:spTgt spid="32"/>
                                        </p:tgtEl>
                                        <p:attrNameLst>
                                          <p:attrName>ppt_y</p:attrName>
                                        </p:attrNameLst>
                                      </p:cBhvr>
                                      <p:tavLst>
                                        <p:tav tm="0">
                                          <p:val>
                                            <p:strVal val="#ppt_y"/>
                                          </p:val>
                                        </p:tav>
                                        <p:tav tm="100000">
                                          <p:val>
                                            <p:strVal val="#ppt_y"/>
                                          </p:val>
                                        </p:tav>
                                      </p:tavLst>
                                    </p:anim>
                                  </p:childTnLst>
                                </p:cTn>
                              </p:par>
                            </p:childTnLst>
                          </p:cTn>
                        </p:par>
                        <p:par>
                          <p:cTn id="39" fill="hold">
                            <p:stCondLst>
                              <p:cond delay="5000"/>
                            </p:stCondLst>
                            <p:childTnLst>
                              <p:par>
                                <p:cTn id="40" presetID="39" presetClass="entr" presetSubtype="0" accel="100000" fill="hold" grpId="0" nodeType="afterEffect">
                                  <p:stCondLst>
                                    <p:cond delay="0"/>
                                  </p:stCondLst>
                                  <p:childTnLst>
                                    <p:set>
                                      <p:cBhvr>
                                        <p:cTn id="41" dur="1" fill="hold">
                                          <p:stCondLst>
                                            <p:cond delay="0"/>
                                          </p:stCondLst>
                                        </p:cTn>
                                        <p:tgtEl>
                                          <p:spTgt spid="36"/>
                                        </p:tgtEl>
                                        <p:attrNameLst>
                                          <p:attrName>style.visibility</p:attrName>
                                        </p:attrNameLst>
                                      </p:cBhvr>
                                      <p:to>
                                        <p:strVal val="visible"/>
                                      </p:to>
                                    </p:set>
                                    <p:anim calcmode="lin" valueType="num">
                                      <p:cBhvr>
                                        <p:cTn id="42" dur="1000" fill="hold"/>
                                        <p:tgtEl>
                                          <p:spTgt spid="36"/>
                                        </p:tgtEl>
                                        <p:attrNameLst>
                                          <p:attrName>ppt_h</p:attrName>
                                        </p:attrNameLst>
                                      </p:cBhvr>
                                      <p:tavLst>
                                        <p:tav tm="0">
                                          <p:val>
                                            <p:strVal val="#ppt_h/20"/>
                                          </p:val>
                                        </p:tav>
                                        <p:tav tm="50000">
                                          <p:val>
                                            <p:strVal val="#ppt_h/20"/>
                                          </p:val>
                                        </p:tav>
                                        <p:tav tm="100000">
                                          <p:val>
                                            <p:strVal val="#ppt_h"/>
                                          </p:val>
                                        </p:tav>
                                      </p:tavLst>
                                    </p:anim>
                                    <p:anim calcmode="lin" valueType="num">
                                      <p:cBhvr>
                                        <p:cTn id="43" dur="1000" fill="hold"/>
                                        <p:tgtEl>
                                          <p:spTgt spid="36"/>
                                        </p:tgtEl>
                                        <p:attrNameLst>
                                          <p:attrName>ppt_w</p:attrName>
                                        </p:attrNameLst>
                                      </p:cBhvr>
                                      <p:tavLst>
                                        <p:tav tm="0">
                                          <p:val>
                                            <p:strVal val="#ppt_w+.3"/>
                                          </p:val>
                                        </p:tav>
                                        <p:tav tm="50000">
                                          <p:val>
                                            <p:strVal val="#ppt_w+.3"/>
                                          </p:val>
                                        </p:tav>
                                        <p:tav tm="100000">
                                          <p:val>
                                            <p:strVal val="#ppt_w"/>
                                          </p:val>
                                        </p:tav>
                                      </p:tavLst>
                                    </p:anim>
                                    <p:anim calcmode="lin" valueType="num">
                                      <p:cBhvr>
                                        <p:cTn id="44" dur="1000" fill="hold"/>
                                        <p:tgtEl>
                                          <p:spTgt spid="36"/>
                                        </p:tgtEl>
                                        <p:attrNameLst>
                                          <p:attrName>ppt_x</p:attrName>
                                        </p:attrNameLst>
                                      </p:cBhvr>
                                      <p:tavLst>
                                        <p:tav tm="0">
                                          <p:val>
                                            <p:strVal val="#ppt_x-.3"/>
                                          </p:val>
                                        </p:tav>
                                        <p:tav tm="50000">
                                          <p:val>
                                            <p:strVal val="#ppt_x"/>
                                          </p:val>
                                        </p:tav>
                                        <p:tav tm="100000">
                                          <p:val>
                                            <p:strVal val="#ppt_x"/>
                                          </p:val>
                                        </p:tav>
                                      </p:tavLst>
                                    </p:anim>
                                    <p:anim calcmode="lin" valueType="num">
                                      <p:cBhvr>
                                        <p:cTn id="45" dur="1000" fill="hold"/>
                                        <p:tgtEl>
                                          <p:spTgt spid="36"/>
                                        </p:tgtEl>
                                        <p:attrNameLst>
                                          <p:attrName>ppt_y</p:attrName>
                                        </p:attrNameLst>
                                      </p:cBhvr>
                                      <p:tavLst>
                                        <p:tav tm="0">
                                          <p:val>
                                            <p:strVal val="#ppt_y"/>
                                          </p:val>
                                        </p:tav>
                                        <p:tav tm="100000">
                                          <p:val>
                                            <p:strVal val="#ppt_y"/>
                                          </p:val>
                                        </p:tav>
                                      </p:tavLst>
                                    </p:anim>
                                  </p:childTnLst>
                                </p:cTn>
                              </p:par>
                            </p:childTnLst>
                          </p:cTn>
                        </p:par>
                        <p:par>
                          <p:cTn id="46" fill="hold">
                            <p:stCondLst>
                              <p:cond delay="6000"/>
                            </p:stCondLst>
                            <p:childTnLst>
                              <p:par>
                                <p:cTn id="47" presetID="39" presetClass="entr" presetSubtype="0" accel="100000" fill="hold" grpId="0" nodeType="afterEffect">
                                  <p:stCondLst>
                                    <p:cond delay="0"/>
                                  </p:stCondLst>
                                  <p:childTnLst>
                                    <p:set>
                                      <p:cBhvr>
                                        <p:cTn id="48" dur="1" fill="hold">
                                          <p:stCondLst>
                                            <p:cond delay="0"/>
                                          </p:stCondLst>
                                        </p:cTn>
                                        <p:tgtEl>
                                          <p:spTgt spid="37"/>
                                        </p:tgtEl>
                                        <p:attrNameLst>
                                          <p:attrName>style.visibility</p:attrName>
                                        </p:attrNameLst>
                                      </p:cBhvr>
                                      <p:to>
                                        <p:strVal val="visible"/>
                                      </p:to>
                                    </p:set>
                                    <p:anim calcmode="lin" valueType="num">
                                      <p:cBhvr>
                                        <p:cTn id="49" dur="1000" fill="hold"/>
                                        <p:tgtEl>
                                          <p:spTgt spid="37"/>
                                        </p:tgtEl>
                                        <p:attrNameLst>
                                          <p:attrName>ppt_h</p:attrName>
                                        </p:attrNameLst>
                                      </p:cBhvr>
                                      <p:tavLst>
                                        <p:tav tm="0">
                                          <p:val>
                                            <p:strVal val="#ppt_h/20"/>
                                          </p:val>
                                        </p:tav>
                                        <p:tav tm="50000">
                                          <p:val>
                                            <p:strVal val="#ppt_h/20"/>
                                          </p:val>
                                        </p:tav>
                                        <p:tav tm="100000">
                                          <p:val>
                                            <p:strVal val="#ppt_h"/>
                                          </p:val>
                                        </p:tav>
                                      </p:tavLst>
                                    </p:anim>
                                    <p:anim calcmode="lin" valueType="num">
                                      <p:cBhvr>
                                        <p:cTn id="50" dur="1000" fill="hold"/>
                                        <p:tgtEl>
                                          <p:spTgt spid="37"/>
                                        </p:tgtEl>
                                        <p:attrNameLst>
                                          <p:attrName>ppt_w</p:attrName>
                                        </p:attrNameLst>
                                      </p:cBhvr>
                                      <p:tavLst>
                                        <p:tav tm="0">
                                          <p:val>
                                            <p:strVal val="#ppt_w+.3"/>
                                          </p:val>
                                        </p:tav>
                                        <p:tav tm="50000">
                                          <p:val>
                                            <p:strVal val="#ppt_w+.3"/>
                                          </p:val>
                                        </p:tav>
                                        <p:tav tm="100000">
                                          <p:val>
                                            <p:strVal val="#ppt_w"/>
                                          </p:val>
                                        </p:tav>
                                      </p:tavLst>
                                    </p:anim>
                                    <p:anim calcmode="lin" valueType="num">
                                      <p:cBhvr>
                                        <p:cTn id="51" dur="1000" fill="hold"/>
                                        <p:tgtEl>
                                          <p:spTgt spid="37"/>
                                        </p:tgtEl>
                                        <p:attrNameLst>
                                          <p:attrName>ppt_x</p:attrName>
                                        </p:attrNameLst>
                                      </p:cBhvr>
                                      <p:tavLst>
                                        <p:tav tm="0">
                                          <p:val>
                                            <p:strVal val="#ppt_x-.3"/>
                                          </p:val>
                                        </p:tav>
                                        <p:tav tm="50000">
                                          <p:val>
                                            <p:strVal val="#ppt_x"/>
                                          </p:val>
                                        </p:tav>
                                        <p:tav tm="100000">
                                          <p:val>
                                            <p:strVal val="#ppt_x"/>
                                          </p:val>
                                        </p:tav>
                                      </p:tavLst>
                                    </p:anim>
                                    <p:anim calcmode="lin" valueType="num">
                                      <p:cBhvr>
                                        <p:cTn id="52" dur="10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9" grpId="0" animBg="1"/>
      <p:bldP spid="30" grpId="0" animBg="1"/>
      <p:bldP spid="31" grpId="0" animBg="1"/>
      <p:bldP spid="32" grpId="0" animBg="1"/>
      <p:bldP spid="36" grpId="0" animBg="1"/>
      <p:bldP spid="3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90"/>
          <p:cNvGrpSpPr>
            <a:grpSpLocks/>
          </p:cNvGrpSpPr>
          <p:nvPr/>
        </p:nvGrpSpPr>
        <p:grpSpPr bwMode="auto">
          <a:xfrm>
            <a:off x="1311253" y="1773362"/>
            <a:ext cx="6500473" cy="3963705"/>
            <a:chOff x="0" y="576"/>
            <a:chExt cx="5760" cy="3504"/>
          </a:xfrm>
        </p:grpSpPr>
        <p:sp>
          <p:nvSpPr>
            <p:cNvPr id="7182" name="Rectangle 287"/>
            <p:cNvSpPr>
              <a:spLocks noChangeArrowheads="1"/>
            </p:cNvSpPr>
            <p:nvPr/>
          </p:nvSpPr>
          <p:spPr bwMode="auto">
            <a:xfrm rot="-5400000">
              <a:off x="1128" y="-552"/>
              <a:ext cx="3504" cy="5760"/>
            </a:xfrm>
            <a:prstGeom prst="rect">
              <a:avLst/>
            </a:prstGeom>
            <a:gradFill rotWithShape="1">
              <a:gsLst>
                <a:gs pos="0">
                  <a:srgbClr val="FC0000">
                    <a:alpha val="35001"/>
                  </a:srgbClr>
                </a:gs>
                <a:gs pos="100000">
                  <a:schemeClr val="bg1"/>
                </a:gs>
              </a:gsLst>
              <a:path path="shape">
                <a:fillToRect l="50000" t="50000" r="50000" b="50000"/>
              </a:path>
            </a:gradFill>
            <a:ln w="9525" algn="ctr">
              <a:noFill/>
              <a:miter lim="800000"/>
              <a:headEnd/>
              <a:tailEnd/>
            </a:ln>
          </p:spPr>
          <p:txBody>
            <a:bodyPr anchor="ctr">
              <a:spAutoFit/>
            </a:bodyPr>
            <a:lstStyle/>
            <a:p>
              <a:endParaRPr lang="en-US" dirty="0"/>
            </a:p>
          </p:txBody>
        </p:sp>
        <p:sp>
          <p:nvSpPr>
            <p:cNvPr id="7183" name="Oval 271"/>
            <p:cNvSpPr>
              <a:spLocks noChangeArrowheads="1"/>
            </p:cNvSpPr>
            <p:nvPr/>
          </p:nvSpPr>
          <p:spPr bwMode="auto">
            <a:xfrm>
              <a:off x="422" y="901"/>
              <a:ext cx="4810" cy="2945"/>
            </a:xfrm>
            <a:prstGeom prst="ellipse">
              <a:avLst/>
            </a:prstGeom>
            <a:noFill/>
            <a:ln w="76200" algn="ctr">
              <a:solidFill>
                <a:srgbClr val="CC0000"/>
              </a:solidFill>
              <a:round/>
              <a:headEnd/>
              <a:tailEnd/>
            </a:ln>
            <a:effectLst>
              <a:prstShdw prst="shdw17" dist="17961" dir="2700000">
                <a:srgbClr val="7A0000"/>
              </a:prstShdw>
            </a:effectLst>
          </p:spPr>
          <p:txBody>
            <a:bodyPr anchor="ctr">
              <a:spAutoFit/>
            </a:bodyPr>
            <a:lstStyle/>
            <a:p>
              <a:endParaRPr lang="en-US" dirty="0"/>
            </a:p>
          </p:txBody>
        </p:sp>
        <p:sp>
          <p:nvSpPr>
            <p:cNvPr id="7184" name="Oval 272"/>
            <p:cNvSpPr>
              <a:spLocks noChangeArrowheads="1"/>
            </p:cNvSpPr>
            <p:nvPr/>
          </p:nvSpPr>
          <p:spPr bwMode="auto">
            <a:xfrm>
              <a:off x="768" y="1292"/>
              <a:ext cx="4080" cy="2212"/>
            </a:xfrm>
            <a:prstGeom prst="ellipse">
              <a:avLst/>
            </a:prstGeom>
            <a:noFill/>
            <a:ln w="76200" algn="ctr">
              <a:solidFill>
                <a:srgbClr val="CC0000"/>
              </a:solidFill>
              <a:round/>
              <a:headEnd/>
              <a:tailEnd/>
            </a:ln>
            <a:effectLst>
              <a:prstShdw prst="shdw17" dist="17961" dir="2700000">
                <a:srgbClr val="7A0000"/>
              </a:prstShdw>
            </a:effectLst>
          </p:spPr>
          <p:txBody>
            <a:bodyPr anchor="ctr">
              <a:spAutoFit/>
            </a:bodyPr>
            <a:lstStyle/>
            <a:p>
              <a:endParaRPr lang="en-US" dirty="0"/>
            </a:p>
          </p:txBody>
        </p:sp>
      </p:grpSp>
      <p:sp>
        <p:nvSpPr>
          <p:cNvPr id="7171" name="Rectangle 4"/>
          <p:cNvSpPr>
            <a:spLocks noGrp="1" noChangeArrowheads="1"/>
          </p:cNvSpPr>
          <p:nvPr>
            <p:ph type="title"/>
          </p:nvPr>
        </p:nvSpPr>
        <p:spPr bwMode="auto">
          <a:xfrm>
            <a:off x="332390" y="381000"/>
            <a:ext cx="8458200" cy="1007545"/>
          </a:xfrm>
          <a:noFill/>
          <a:ln algn="ctr">
            <a:miter lim="800000"/>
            <a:headEnd/>
            <a:tailEnd/>
          </a:ln>
        </p:spPr>
        <p:txBody>
          <a:bodyPr vert="horz" wrap="square" lIns="91440" tIns="45720" rIns="91440" bIns="45720" numCol="1" anchor="ctr" anchorCtr="0" compatLnSpc="1">
            <a:prstTxWarp prst="textNoShape">
              <a:avLst/>
            </a:prstTxWarp>
          </a:bodyPr>
          <a:lstStyle/>
          <a:p>
            <a:pPr eaLnBrk="1" hangingPunct="1">
              <a:spcBef>
                <a:spcPct val="50000"/>
              </a:spcBef>
            </a:pPr>
            <a:r>
              <a:rPr lang="en-US" sz="4000" dirty="0" smtClean="0">
                <a:latin typeface="+mj-lt"/>
              </a:rPr>
              <a:t>How Can We Receive</a:t>
            </a:r>
            <a:br>
              <a:rPr lang="en-US" sz="4000" dirty="0" smtClean="0">
                <a:latin typeface="+mj-lt"/>
              </a:rPr>
            </a:br>
            <a:r>
              <a:rPr lang="en-US" sz="4000" dirty="0" smtClean="0">
                <a:latin typeface="+mj-lt"/>
              </a:rPr>
              <a:t>Notice of a Complaint?</a:t>
            </a:r>
          </a:p>
        </p:txBody>
      </p:sp>
      <p:sp>
        <p:nvSpPr>
          <p:cNvPr id="88337" name="Oval 273"/>
          <p:cNvSpPr>
            <a:spLocks noChangeArrowheads="1"/>
          </p:cNvSpPr>
          <p:nvPr/>
        </p:nvSpPr>
        <p:spPr bwMode="auto">
          <a:xfrm>
            <a:off x="1100203" y="1935597"/>
            <a:ext cx="1524000" cy="1295400"/>
          </a:xfrm>
          <a:prstGeom prst="ellipse">
            <a:avLst/>
          </a:prstGeom>
          <a:gradFill rotWithShape="1">
            <a:gsLst>
              <a:gs pos="0">
                <a:srgbClr val="EA2D28"/>
              </a:gs>
              <a:gs pos="100000">
                <a:srgbClr val="EA2D28">
                  <a:gamma/>
                  <a:shade val="76078"/>
                  <a:invGamma/>
                </a:srgbClr>
              </a:gs>
            </a:gsLst>
            <a:path path="shape">
              <a:fillToRect l="50000" t="50000" r="50000" b="50000"/>
            </a:path>
          </a:gradFill>
          <a:ln w="9525" algn="ctr">
            <a:solidFill>
              <a:schemeClr val="tx1"/>
            </a:solidFill>
            <a:round/>
            <a:headEnd/>
            <a:tailEnd/>
          </a:ln>
          <a:effectLst>
            <a:outerShdw dist="35921" dir="2700000" algn="ctr" rotWithShape="0">
              <a:schemeClr val="bg2"/>
            </a:outerShdw>
          </a:effectLst>
        </p:spPr>
        <p:txBody>
          <a:bodyPr wrap="none" anchor="ctr"/>
          <a:lstStyle/>
          <a:p>
            <a:pPr algn="ctr" eaLnBrk="1" hangingPunct="1">
              <a:defRPr/>
            </a:pPr>
            <a:r>
              <a:rPr lang="en-US" sz="1400" b="1" dirty="0">
                <a:solidFill>
                  <a:schemeClr val="bg1"/>
                </a:solidFill>
                <a:latin typeface="Arial" charset="0"/>
              </a:rPr>
              <a:t>Lawsuit</a:t>
            </a:r>
          </a:p>
        </p:txBody>
      </p:sp>
      <p:sp>
        <p:nvSpPr>
          <p:cNvPr id="88338" name="Oval 274"/>
          <p:cNvSpPr>
            <a:spLocks noChangeArrowheads="1"/>
          </p:cNvSpPr>
          <p:nvPr/>
        </p:nvSpPr>
        <p:spPr bwMode="auto">
          <a:xfrm>
            <a:off x="4516290" y="1600200"/>
            <a:ext cx="1524000" cy="1295400"/>
          </a:xfrm>
          <a:prstGeom prst="ellipse">
            <a:avLst/>
          </a:prstGeom>
          <a:gradFill rotWithShape="1">
            <a:gsLst>
              <a:gs pos="0">
                <a:srgbClr val="EA2D28"/>
              </a:gs>
              <a:gs pos="100000">
                <a:srgbClr val="EA2D28">
                  <a:gamma/>
                  <a:shade val="76078"/>
                  <a:invGamma/>
                </a:srgbClr>
              </a:gs>
            </a:gsLst>
            <a:path path="shape">
              <a:fillToRect l="50000" t="50000" r="50000" b="50000"/>
            </a:path>
          </a:gradFill>
          <a:ln w="9525" algn="ctr">
            <a:solidFill>
              <a:schemeClr val="tx1"/>
            </a:solidFill>
            <a:round/>
            <a:headEnd/>
            <a:tailEnd/>
          </a:ln>
          <a:effectLst>
            <a:outerShdw dist="35921" dir="2700000" algn="ctr" rotWithShape="0">
              <a:schemeClr val="bg2"/>
            </a:outerShdw>
          </a:effectLst>
        </p:spPr>
        <p:txBody>
          <a:bodyPr anchor="ctr"/>
          <a:lstStyle/>
          <a:p>
            <a:pPr algn="ctr" eaLnBrk="1" hangingPunct="1">
              <a:defRPr/>
            </a:pPr>
            <a:r>
              <a:rPr lang="en-US" sz="1400" b="1" dirty="0">
                <a:solidFill>
                  <a:schemeClr val="bg1"/>
                </a:solidFill>
                <a:latin typeface="Arial" charset="0"/>
              </a:rPr>
              <a:t>Internal complaint (written or verbal)</a:t>
            </a:r>
          </a:p>
        </p:txBody>
      </p:sp>
      <p:sp>
        <p:nvSpPr>
          <p:cNvPr id="88339" name="Oval 275"/>
          <p:cNvSpPr>
            <a:spLocks noChangeArrowheads="1"/>
          </p:cNvSpPr>
          <p:nvPr/>
        </p:nvSpPr>
        <p:spPr bwMode="auto">
          <a:xfrm>
            <a:off x="6124368" y="1906891"/>
            <a:ext cx="1524000" cy="1295400"/>
          </a:xfrm>
          <a:prstGeom prst="ellipse">
            <a:avLst/>
          </a:prstGeom>
          <a:gradFill rotWithShape="1">
            <a:gsLst>
              <a:gs pos="0">
                <a:srgbClr val="EA2D28"/>
              </a:gs>
              <a:gs pos="100000">
                <a:srgbClr val="EA2D28">
                  <a:gamma/>
                  <a:shade val="76078"/>
                  <a:invGamma/>
                </a:srgbClr>
              </a:gs>
            </a:gsLst>
            <a:path path="shape">
              <a:fillToRect l="50000" t="50000" r="50000" b="50000"/>
            </a:path>
          </a:gradFill>
          <a:ln w="9525" algn="ctr">
            <a:solidFill>
              <a:schemeClr val="tx1"/>
            </a:solidFill>
            <a:round/>
            <a:headEnd/>
            <a:tailEnd/>
          </a:ln>
          <a:effectLst>
            <a:outerShdw dist="35921" dir="2700000" algn="ctr" rotWithShape="0">
              <a:schemeClr val="bg2"/>
            </a:outerShdw>
          </a:effectLst>
        </p:spPr>
        <p:txBody>
          <a:bodyPr anchor="ctr"/>
          <a:lstStyle/>
          <a:p>
            <a:pPr algn="ctr" eaLnBrk="1" hangingPunct="1">
              <a:defRPr/>
            </a:pPr>
            <a:r>
              <a:rPr lang="en-US" sz="1400" b="1" dirty="0">
                <a:solidFill>
                  <a:schemeClr val="bg1"/>
                </a:solidFill>
                <a:latin typeface="Arial" charset="0"/>
              </a:rPr>
              <a:t>Informal reports</a:t>
            </a:r>
          </a:p>
        </p:txBody>
      </p:sp>
      <p:sp>
        <p:nvSpPr>
          <p:cNvPr id="88340" name="Oval 276"/>
          <p:cNvSpPr>
            <a:spLocks noChangeArrowheads="1"/>
          </p:cNvSpPr>
          <p:nvPr/>
        </p:nvSpPr>
        <p:spPr bwMode="auto">
          <a:xfrm>
            <a:off x="6873398" y="3149252"/>
            <a:ext cx="1676400" cy="1524000"/>
          </a:xfrm>
          <a:prstGeom prst="ellipse">
            <a:avLst/>
          </a:prstGeom>
          <a:gradFill rotWithShape="1">
            <a:gsLst>
              <a:gs pos="0">
                <a:srgbClr val="EA2D28"/>
              </a:gs>
              <a:gs pos="100000">
                <a:srgbClr val="EA2D28">
                  <a:gamma/>
                  <a:shade val="76078"/>
                  <a:invGamma/>
                </a:srgbClr>
              </a:gs>
            </a:gsLst>
            <a:path path="shape">
              <a:fillToRect l="50000" t="50000" r="50000" b="50000"/>
            </a:path>
          </a:gradFill>
          <a:ln w="9525" algn="ctr">
            <a:solidFill>
              <a:schemeClr val="tx1"/>
            </a:solidFill>
            <a:round/>
            <a:headEnd/>
            <a:tailEnd/>
          </a:ln>
          <a:effectLst>
            <a:outerShdw dist="35921" dir="2700000" algn="ctr" rotWithShape="0">
              <a:schemeClr val="bg2"/>
            </a:outerShdw>
          </a:effectLst>
        </p:spPr>
        <p:txBody>
          <a:bodyPr anchor="ctr"/>
          <a:lstStyle/>
          <a:p>
            <a:pPr algn="ctr" eaLnBrk="1" hangingPunct="1">
              <a:defRPr/>
            </a:pPr>
            <a:r>
              <a:rPr lang="en-US" sz="1200" b="1" dirty="0" smtClean="0">
                <a:solidFill>
                  <a:schemeClr val="bg1"/>
                </a:solidFill>
                <a:latin typeface="Arial" charset="0"/>
              </a:rPr>
              <a:t>Compliance Guideline</a:t>
            </a:r>
            <a:endParaRPr lang="en-US" sz="1200" b="1" dirty="0">
              <a:solidFill>
                <a:schemeClr val="bg1"/>
              </a:solidFill>
              <a:latin typeface="Arial" charset="0"/>
            </a:endParaRPr>
          </a:p>
        </p:txBody>
      </p:sp>
      <p:sp>
        <p:nvSpPr>
          <p:cNvPr id="88341" name="Oval 277"/>
          <p:cNvSpPr>
            <a:spLocks noChangeArrowheads="1"/>
          </p:cNvSpPr>
          <p:nvPr/>
        </p:nvSpPr>
        <p:spPr bwMode="auto">
          <a:xfrm>
            <a:off x="6255498" y="4776911"/>
            <a:ext cx="1619250" cy="1333500"/>
          </a:xfrm>
          <a:prstGeom prst="ellipse">
            <a:avLst/>
          </a:prstGeom>
          <a:gradFill rotWithShape="1">
            <a:gsLst>
              <a:gs pos="0">
                <a:srgbClr val="EA2D28"/>
              </a:gs>
              <a:gs pos="100000">
                <a:srgbClr val="EA2D28">
                  <a:gamma/>
                  <a:shade val="76078"/>
                  <a:invGamma/>
                </a:srgbClr>
              </a:gs>
            </a:gsLst>
            <a:path path="shape">
              <a:fillToRect l="50000" t="50000" r="50000" b="50000"/>
            </a:path>
          </a:gradFill>
          <a:ln w="9525" algn="ctr">
            <a:solidFill>
              <a:schemeClr val="tx1"/>
            </a:solidFill>
            <a:round/>
            <a:headEnd/>
            <a:tailEnd/>
          </a:ln>
          <a:effectLst>
            <a:outerShdw dist="35921" dir="2700000" algn="ctr" rotWithShape="0">
              <a:schemeClr val="bg2"/>
            </a:outerShdw>
          </a:effectLst>
        </p:spPr>
        <p:txBody>
          <a:bodyPr anchor="ctr"/>
          <a:lstStyle/>
          <a:p>
            <a:pPr algn="ctr" eaLnBrk="1" hangingPunct="1">
              <a:defRPr/>
            </a:pPr>
            <a:r>
              <a:rPr lang="en-US" sz="1300" b="1" dirty="0">
                <a:solidFill>
                  <a:schemeClr val="bg1"/>
                </a:solidFill>
                <a:latin typeface="Arial" charset="0"/>
              </a:rPr>
              <a:t>Anonymous </a:t>
            </a:r>
            <a:r>
              <a:rPr lang="en-US" sz="1300" b="1" dirty="0" smtClean="0">
                <a:solidFill>
                  <a:schemeClr val="bg1"/>
                </a:solidFill>
                <a:latin typeface="Arial" charset="0"/>
              </a:rPr>
              <a:t>letters,</a:t>
            </a:r>
          </a:p>
          <a:p>
            <a:pPr algn="ctr" eaLnBrk="1" hangingPunct="1">
              <a:defRPr/>
            </a:pPr>
            <a:r>
              <a:rPr lang="en-US" sz="1300" b="1" dirty="0" smtClean="0">
                <a:solidFill>
                  <a:schemeClr val="bg1"/>
                </a:solidFill>
                <a:latin typeface="Arial" charset="0"/>
              </a:rPr>
              <a:t>e-mails messages</a:t>
            </a:r>
            <a:endParaRPr lang="en-US" sz="1300" b="1" dirty="0">
              <a:solidFill>
                <a:schemeClr val="bg1"/>
              </a:solidFill>
              <a:latin typeface="Arial" charset="0"/>
            </a:endParaRPr>
          </a:p>
        </p:txBody>
      </p:sp>
      <p:sp>
        <p:nvSpPr>
          <p:cNvPr id="88342" name="Oval 278"/>
          <p:cNvSpPr>
            <a:spLocks noChangeArrowheads="1"/>
          </p:cNvSpPr>
          <p:nvPr/>
        </p:nvSpPr>
        <p:spPr bwMode="auto">
          <a:xfrm>
            <a:off x="549252" y="3351756"/>
            <a:ext cx="1524000" cy="1295400"/>
          </a:xfrm>
          <a:prstGeom prst="ellipse">
            <a:avLst/>
          </a:prstGeom>
          <a:gradFill rotWithShape="1">
            <a:gsLst>
              <a:gs pos="0">
                <a:srgbClr val="EA2D28"/>
              </a:gs>
              <a:gs pos="100000">
                <a:srgbClr val="EA2D28">
                  <a:gamma/>
                  <a:shade val="76078"/>
                  <a:invGamma/>
                </a:srgbClr>
              </a:gs>
            </a:gsLst>
            <a:path path="shape">
              <a:fillToRect l="50000" t="50000" r="50000" b="50000"/>
            </a:path>
          </a:gradFill>
          <a:ln w="9525" algn="ctr">
            <a:solidFill>
              <a:schemeClr val="tx1"/>
            </a:solidFill>
            <a:round/>
            <a:headEnd/>
            <a:tailEnd/>
          </a:ln>
          <a:effectLst>
            <a:outerShdw dist="35921" dir="2700000" algn="ctr" rotWithShape="0">
              <a:schemeClr val="bg2"/>
            </a:outerShdw>
          </a:effectLst>
        </p:spPr>
        <p:txBody>
          <a:bodyPr anchor="ctr"/>
          <a:lstStyle/>
          <a:p>
            <a:pPr algn="ctr" eaLnBrk="1" hangingPunct="1">
              <a:defRPr/>
            </a:pPr>
            <a:r>
              <a:rPr lang="en-US" sz="1400" b="1" dirty="0">
                <a:solidFill>
                  <a:schemeClr val="bg1"/>
                </a:solidFill>
                <a:latin typeface="Arial" charset="0"/>
              </a:rPr>
              <a:t>Complaint letter</a:t>
            </a:r>
          </a:p>
        </p:txBody>
      </p:sp>
      <p:sp>
        <p:nvSpPr>
          <p:cNvPr id="88343" name="Oval 279"/>
          <p:cNvSpPr>
            <a:spLocks noChangeArrowheads="1"/>
          </p:cNvSpPr>
          <p:nvPr/>
        </p:nvSpPr>
        <p:spPr bwMode="auto">
          <a:xfrm>
            <a:off x="1295400" y="4647156"/>
            <a:ext cx="1524000" cy="1295400"/>
          </a:xfrm>
          <a:prstGeom prst="ellipse">
            <a:avLst/>
          </a:prstGeom>
          <a:gradFill rotWithShape="1">
            <a:gsLst>
              <a:gs pos="0">
                <a:srgbClr val="EA2D28"/>
              </a:gs>
              <a:gs pos="100000">
                <a:srgbClr val="EA2D28">
                  <a:gamma/>
                  <a:shade val="76078"/>
                  <a:invGamma/>
                </a:srgbClr>
              </a:gs>
            </a:gsLst>
            <a:path path="shape">
              <a:fillToRect l="50000" t="50000" r="50000" b="50000"/>
            </a:path>
          </a:gradFill>
          <a:ln w="9525" algn="ctr">
            <a:solidFill>
              <a:schemeClr val="tx1"/>
            </a:solidFill>
            <a:round/>
            <a:headEnd/>
            <a:tailEnd/>
          </a:ln>
          <a:effectLst>
            <a:outerShdw dist="35921" dir="2700000" algn="ctr" rotWithShape="0">
              <a:schemeClr val="bg2"/>
            </a:outerShdw>
          </a:effectLst>
        </p:spPr>
        <p:txBody>
          <a:bodyPr anchor="ctr"/>
          <a:lstStyle/>
          <a:p>
            <a:pPr algn="ctr" eaLnBrk="1" hangingPunct="1">
              <a:defRPr/>
            </a:pPr>
            <a:r>
              <a:rPr lang="en-US" sz="1400" b="1" dirty="0">
                <a:solidFill>
                  <a:schemeClr val="bg1"/>
                </a:solidFill>
                <a:latin typeface="Arial" charset="0"/>
              </a:rPr>
              <a:t>Exit interview</a:t>
            </a:r>
          </a:p>
        </p:txBody>
      </p:sp>
      <p:sp>
        <p:nvSpPr>
          <p:cNvPr id="88344" name="Oval 280"/>
          <p:cNvSpPr>
            <a:spLocks noChangeArrowheads="1"/>
          </p:cNvSpPr>
          <p:nvPr/>
        </p:nvSpPr>
        <p:spPr bwMode="auto">
          <a:xfrm>
            <a:off x="4640945" y="5275806"/>
            <a:ext cx="1581150" cy="1277394"/>
          </a:xfrm>
          <a:prstGeom prst="ellipse">
            <a:avLst/>
          </a:prstGeom>
          <a:gradFill rotWithShape="1">
            <a:gsLst>
              <a:gs pos="0">
                <a:srgbClr val="EA2D28"/>
              </a:gs>
              <a:gs pos="100000">
                <a:srgbClr val="EA2D28">
                  <a:gamma/>
                  <a:shade val="76078"/>
                  <a:invGamma/>
                </a:srgbClr>
              </a:gs>
            </a:gsLst>
            <a:path path="shape">
              <a:fillToRect l="50000" t="50000" r="50000" b="50000"/>
            </a:path>
          </a:gradFill>
          <a:ln w="9525" algn="ctr">
            <a:solidFill>
              <a:schemeClr val="tx1"/>
            </a:solidFill>
            <a:round/>
            <a:headEnd/>
            <a:tailEnd/>
          </a:ln>
          <a:effectLst>
            <a:outerShdw dist="35921" dir="2700000" algn="ctr" rotWithShape="0">
              <a:schemeClr val="bg2"/>
            </a:outerShdw>
          </a:effectLst>
        </p:spPr>
        <p:txBody>
          <a:bodyPr anchor="ctr"/>
          <a:lstStyle/>
          <a:p>
            <a:pPr eaLnBrk="1" hangingPunct="1">
              <a:defRPr/>
            </a:pPr>
            <a:r>
              <a:rPr lang="en-US" sz="1200" b="1" dirty="0">
                <a:solidFill>
                  <a:schemeClr val="bg1"/>
                </a:solidFill>
                <a:latin typeface="Arial" charset="0"/>
              </a:rPr>
              <a:t>Observation</a:t>
            </a:r>
          </a:p>
        </p:txBody>
      </p:sp>
      <p:sp>
        <p:nvSpPr>
          <p:cNvPr id="88345" name="Oval 281"/>
          <p:cNvSpPr>
            <a:spLocks noChangeArrowheads="1"/>
          </p:cNvSpPr>
          <p:nvPr/>
        </p:nvSpPr>
        <p:spPr bwMode="auto">
          <a:xfrm>
            <a:off x="2819400" y="5257800"/>
            <a:ext cx="1524000" cy="1295400"/>
          </a:xfrm>
          <a:prstGeom prst="ellipse">
            <a:avLst/>
          </a:prstGeom>
          <a:gradFill rotWithShape="1">
            <a:gsLst>
              <a:gs pos="0">
                <a:srgbClr val="EA2D28"/>
              </a:gs>
              <a:gs pos="100000">
                <a:srgbClr val="EA2D28">
                  <a:gamma/>
                  <a:shade val="76078"/>
                  <a:invGamma/>
                </a:srgbClr>
              </a:gs>
            </a:gsLst>
            <a:path path="shape">
              <a:fillToRect l="50000" t="50000" r="50000" b="50000"/>
            </a:path>
          </a:gradFill>
          <a:ln w="9525" algn="ctr">
            <a:solidFill>
              <a:schemeClr val="tx1"/>
            </a:solidFill>
            <a:round/>
            <a:headEnd/>
            <a:tailEnd/>
          </a:ln>
          <a:effectLst>
            <a:outerShdw dist="35921" dir="2700000" algn="ctr" rotWithShape="0">
              <a:schemeClr val="bg2"/>
            </a:outerShdw>
          </a:effectLst>
        </p:spPr>
        <p:txBody>
          <a:bodyPr anchor="ctr"/>
          <a:lstStyle/>
          <a:p>
            <a:pPr algn="ctr" eaLnBrk="1" hangingPunct="1">
              <a:defRPr/>
            </a:pPr>
            <a:r>
              <a:rPr lang="en-US" sz="1400" b="1" dirty="0" smtClean="0">
                <a:solidFill>
                  <a:schemeClr val="bg1"/>
                </a:solidFill>
                <a:latin typeface="Arial" charset="0"/>
              </a:rPr>
              <a:t>Union/</a:t>
            </a:r>
          </a:p>
          <a:p>
            <a:pPr algn="ctr" eaLnBrk="1" hangingPunct="1">
              <a:defRPr/>
            </a:pPr>
            <a:r>
              <a:rPr lang="en-US" sz="1400" b="1" dirty="0" smtClean="0">
                <a:solidFill>
                  <a:schemeClr val="bg1"/>
                </a:solidFill>
                <a:latin typeface="Arial" charset="0"/>
              </a:rPr>
              <a:t>ULP</a:t>
            </a:r>
            <a:endParaRPr lang="en-US" sz="1400" b="1" dirty="0">
              <a:solidFill>
                <a:schemeClr val="bg1"/>
              </a:solidFill>
              <a:latin typeface="Arial" charset="0"/>
            </a:endParaRPr>
          </a:p>
        </p:txBody>
      </p:sp>
      <p:sp>
        <p:nvSpPr>
          <p:cNvPr id="88347" name="Oval 283"/>
          <p:cNvSpPr>
            <a:spLocks noChangeArrowheads="1"/>
          </p:cNvSpPr>
          <p:nvPr/>
        </p:nvSpPr>
        <p:spPr bwMode="auto">
          <a:xfrm>
            <a:off x="2819400" y="1524000"/>
            <a:ext cx="1524000" cy="1371600"/>
          </a:xfrm>
          <a:prstGeom prst="ellipse">
            <a:avLst/>
          </a:prstGeom>
          <a:gradFill rotWithShape="1">
            <a:gsLst>
              <a:gs pos="0">
                <a:srgbClr val="EA2D28"/>
              </a:gs>
              <a:gs pos="100000">
                <a:srgbClr val="EA2D28">
                  <a:gamma/>
                  <a:shade val="76078"/>
                  <a:invGamma/>
                </a:srgbClr>
              </a:gs>
            </a:gsLst>
            <a:path path="shape">
              <a:fillToRect l="50000" t="50000" r="50000" b="50000"/>
            </a:path>
          </a:gradFill>
          <a:ln w="9525" algn="ctr">
            <a:solidFill>
              <a:schemeClr val="tx1"/>
            </a:solidFill>
            <a:round/>
            <a:headEnd/>
            <a:tailEnd/>
          </a:ln>
          <a:effectLst>
            <a:outerShdw dist="35921" dir="2700000" algn="ctr" rotWithShape="0">
              <a:schemeClr val="bg2"/>
            </a:outerShdw>
          </a:effectLst>
        </p:spPr>
        <p:txBody>
          <a:bodyPr anchor="ctr"/>
          <a:lstStyle/>
          <a:p>
            <a:pPr algn="ctr" eaLnBrk="1" hangingPunct="1">
              <a:defRPr/>
            </a:pPr>
            <a:r>
              <a:rPr lang="en-US" sz="1300" b="1" dirty="0" smtClean="0">
                <a:solidFill>
                  <a:schemeClr val="bg1"/>
                </a:solidFill>
                <a:latin typeface="Arial" charset="0"/>
              </a:rPr>
              <a:t>Govt</a:t>
            </a:r>
          </a:p>
          <a:p>
            <a:pPr algn="ctr" eaLnBrk="1" hangingPunct="1">
              <a:defRPr/>
            </a:pPr>
            <a:r>
              <a:rPr lang="en-US" sz="1300" b="1" dirty="0" smtClean="0">
                <a:solidFill>
                  <a:schemeClr val="bg1"/>
                </a:solidFill>
                <a:latin typeface="Arial" charset="0"/>
              </a:rPr>
              <a:t>Agency  (EEOC, DOL, etc.</a:t>
            </a:r>
            <a:endParaRPr lang="en-US" sz="1300" b="1" dirty="0">
              <a:solidFill>
                <a:schemeClr val="bg1"/>
              </a:solidFill>
              <a:latin typeface="Arial" charset="0"/>
            </a:endParaRPr>
          </a:p>
        </p:txBody>
      </p:sp>
    </p:spTree>
    <p:extLst>
      <p:ext uri="{BB962C8B-B14F-4D97-AF65-F5344CB8AC3E}">
        <p14:creationId xmlns:p14="http://schemas.microsoft.com/office/powerpoint/2010/main" xmlns="" val="1803415771"/>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88337"/>
                                        </p:tgtEl>
                                        <p:attrNameLst>
                                          <p:attrName>style.visibility</p:attrName>
                                        </p:attrNameLst>
                                      </p:cBhvr>
                                      <p:to>
                                        <p:strVal val="visible"/>
                                      </p:to>
                                    </p:set>
                                    <p:anim calcmode="lin" valueType="num">
                                      <p:cBhvr>
                                        <p:cTn id="7" dur="1000" fill="hold"/>
                                        <p:tgtEl>
                                          <p:spTgt spid="88337"/>
                                        </p:tgtEl>
                                        <p:attrNameLst>
                                          <p:attrName>ppt_w</p:attrName>
                                        </p:attrNameLst>
                                      </p:cBhvr>
                                      <p:tavLst>
                                        <p:tav tm="0">
                                          <p:val>
                                            <p:fltVal val="0"/>
                                          </p:val>
                                        </p:tav>
                                        <p:tav tm="100000">
                                          <p:val>
                                            <p:strVal val="#ppt_w"/>
                                          </p:val>
                                        </p:tav>
                                      </p:tavLst>
                                    </p:anim>
                                    <p:anim calcmode="lin" valueType="num">
                                      <p:cBhvr>
                                        <p:cTn id="8" dur="1000" fill="hold"/>
                                        <p:tgtEl>
                                          <p:spTgt spid="88337"/>
                                        </p:tgtEl>
                                        <p:attrNameLst>
                                          <p:attrName>ppt_h</p:attrName>
                                        </p:attrNameLst>
                                      </p:cBhvr>
                                      <p:tavLst>
                                        <p:tav tm="0">
                                          <p:val>
                                            <p:fltVal val="0"/>
                                          </p:val>
                                        </p:tav>
                                        <p:tav tm="100000">
                                          <p:val>
                                            <p:strVal val="#ppt_h"/>
                                          </p:val>
                                        </p:tav>
                                      </p:tavLst>
                                    </p:anim>
                                    <p:anim calcmode="lin" valueType="num">
                                      <p:cBhvr>
                                        <p:cTn id="9" dur="1000" fill="hold"/>
                                        <p:tgtEl>
                                          <p:spTgt spid="88337"/>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88337"/>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0" nodeType="withEffect">
                                  <p:stCondLst>
                                    <p:cond delay="0"/>
                                  </p:stCondLst>
                                  <p:childTnLst>
                                    <p:set>
                                      <p:cBhvr>
                                        <p:cTn id="12" dur="1" fill="hold">
                                          <p:stCondLst>
                                            <p:cond delay="0"/>
                                          </p:stCondLst>
                                        </p:cTn>
                                        <p:tgtEl>
                                          <p:spTgt spid="88338"/>
                                        </p:tgtEl>
                                        <p:attrNameLst>
                                          <p:attrName>style.visibility</p:attrName>
                                        </p:attrNameLst>
                                      </p:cBhvr>
                                      <p:to>
                                        <p:strVal val="visible"/>
                                      </p:to>
                                    </p:set>
                                    <p:anim calcmode="lin" valueType="num">
                                      <p:cBhvr>
                                        <p:cTn id="13" dur="1000" fill="hold"/>
                                        <p:tgtEl>
                                          <p:spTgt spid="88338"/>
                                        </p:tgtEl>
                                        <p:attrNameLst>
                                          <p:attrName>ppt_w</p:attrName>
                                        </p:attrNameLst>
                                      </p:cBhvr>
                                      <p:tavLst>
                                        <p:tav tm="0">
                                          <p:val>
                                            <p:fltVal val="0"/>
                                          </p:val>
                                        </p:tav>
                                        <p:tav tm="100000">
                                          <p:val>
                                            <p:strVal val="#ppt_w"/>
                                          </p:val>
                                        </p:tav>
                                      </p:tavLst>
                                    </p:anim>
                                    <p:anim calcmode="lin" valueType="num">
                                      <p:cBhvr>
                                        <p:cTn id="14" dur="1000" fill="hold"/>
                                        <p:tgtEl>
                                          <p:spTgt spid="88338"/>
                                        </p:tgtEl>
                                        <p:attrNameLst>
                                          <p:attrName>ppt_h</p:attrName>
                                        </p:attrNameLst>
                                      </p:cBhvr>
                                      <p:tavLst>
                                        <p:tav tm="0">
                                          <p:val>
                                            <p:fltVal val="0"/>
                                          </p:val>
                                        </p:tav>
                                        <p:tav tm="100000">
                                          <p:val>
                                            <p:strVal val="#ppt_h"/>
                                          </p:val>
                                        </p:tav>
                                      </p:tavLst>
                                    </p:anim>
                                    <p:anim calcmode="lin" valueType="num">
                                      <p:cBhvr>
                                        <p:cTn id="15" dur="1000" fill="hold"/>
                                        <p:tgtEl>
                                          <p:spTgt spid="88338"/>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88338"/>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0" nodeType="withEffect">
                                  <p:stCondLst>
                                    <p:cond delay="0"/>
                                  </p:stCondLst>
                                  <p:childTnLst>
                                    <p:set>
                                      <p:cBhvr>
                                        <p:cTn id="18" dur="1" fill="hold">
                                          <p:stCondLst>
                                            <p:cond delay="0"/>
                                          </p:stCondLst>
                                        </p:cTn>
                                        <p:tgtEl>
                                          <p:spTgt spid="88339"/>
                                        </p:tgtEl>
                                        <p:attrNameLst>
                                          <p:attrName>style.visibility</p:attrName>
                                        </p:attrNameLst>
                                      </p:cBhvr>
                                      <p:to>
                                        <p:strVal val="visible"/>
                                      </p:to>
                                    </p:set>
                                    <p:anim calcmode="lin" valueType="num">
                                      <p:cBhvr>
                                        <p:cTn id="19" dur="2000" fill="hold"/>
                                        <p:tgtEl>
                                          <p:spTgt spid="88339"/>
                                        </p:tgtEl>
                                        <p:attrNameLst>
                                          <p:attrName>ppt_w</p:attrName>
                                        </p:attrNameLst>
                                      </p:cBhvr>
                                      <p:tavLst>
                                        <p:tav tm="0">
                                          <p:val>
                                            <p:fltVal val="0"/>
                                          </p:val>
                                        </p:tav>
                                        <p:tav tm="100000">
                                          <p:val>
                                            <p:strVal val="#ppt_w"/>
                                          </p:val>
                                        </p:tav>
                                      </p:tavLst>
                                    </p:anim>
                                    <p:anim calcmode="lin" valueType="num">
                                      <p:cBhvr>
                                        <p:cTn id="20" dur="2000" fill="hold"/>
                                        <p:tgtEl>
                                          <p:spTgt spid="88339"/>
                                        </p:tgtEl>
                                        <p:attrNameLst>
                                          <p:attrName>ppt_h</p:attrName>
                                        </p:attrNameLst>
                                      </p:cBhvr>
                                      <p:tavLst>
                                        <p:tav tm="0">
                                          <p:val>
                                            <p:fltVal val="0"/>
                                          </p:val>
                                        </p:tav>
                                        <p:tav tm="100000">
                                          <p:val>
                                            <p:strVal val="#ppt_h"/>
                                          </p:val>
                                        </p:tav>
                                      </p:tavLst>
                                    </p:anim>
                                    <p:anim calcmode="lin" valueType="num">
                                      <p:cBhvr>
                                        <p:cTn id="21" dur="2000" fill="hold"/>
                                        <p:tgtEl>
                                          <p:spTgt spid="88339"/>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88339"/>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0" nodeType="withEffect">
                                  <p:stCondLst>
                                    <p:cond delay="0"/>
                                  </p:stCondLst>
                                  <p:childTnLst>
                                    <p:set>
                                      <p:cBhvr>
                                        <p:cTn id="24" dur="1" fill="hold">
                                          <p:stCondLst>
                                            <p:cond delay="0"/>
                                          </p:stCondLst>
                                        </p:cTn>
                                        <p:tgtEl>
                                          <p:spTgt spid="88340"/>
                                        </p:tgtEl>
                                        <p:attrNameLst>
                                          <p:attrName>style.visibility</p:attrName>
                                        </p:attrNameLst>
                                      </p:cBhvr>
                                      <p:to>
                                        <p:strVal val="visible"/>
                                      </p:to>
                                    </p:set>
                                    <p:anim calcmode="lin" valueType="num">
                                      <p:cBhvr>
                                        <p:cTn id="25" dur="2000" fill="hold"/>
                                        <p:tgtEl>
                                          <p:spTgt spid="88340"/>
                                        </p:tgtEl>
                                        <p:attrNameLst>
                                          <p:attrName>ppt_w</p:attrName>
                                        </p:attrNameLst>
                                      </p:cBhvr>
                                      <p:tavLst>
                                        <p:tav tm="0">
                                          <p:val>
                                            <p:fltVal val="0"/>
                                          </p:val>
                                        </p:tav>
                                        <p:tav tm="100000">
                                          <p:val>
                                            <p:strVal val="#ppt_w"/>
                                          </p:val>
                                        </p:tav>
                                      </p:tavLst>
                                    </p:anim>
                                    <p:anim calcmode="lin" valueType="num">
                                      <p:cBhvr>
                                        <p:cTn id="26" dur="2000" fill="hold"/>
                                        <p:tgtEl>
                                          <p:spTgt spid="88340"/>
                                        </p:tgtEl>
                                        <p:attrNameLst>
                                          <p:attrName>ppt_h</p:attrName>
                                        </p:attrNameLst>
                                      </p:cBhvr>
                                      <p:tavLst>
                                        <p:tav tm="0">
                                          <p:val>
                                            <p:fltVal val="0"/>
                                          </p:val>
                                        </p:tav>
                                        <p:tav tm="100000">
                                          <p:val>
                                            <p:strVal val="#ppt_h"/>
                                          </p:val>
                                        </p:tav>
                                      </p:tavLst>
                                    </p:anim>
                                    <p:anim calcmode="lin" valueType="num">
                                      <p:cBhvr>
                                        <p:cTn id="27" dur="2000" fill="hold"/>
                                        <p:tgtEl>
                                          <p:spTgt spid="88340"/>
                                        </p:tgtEl>
                                        <p:attrNameLst>
                                          <p:attrName>ppt_x</p:attrName>
                                        </p:attrNameLst>
                                      </p:cBhvr>
                                      <p:tavLst>
                                        <p:tav tm="0" fmla="#ppt_x+(cos(-2*pi*(1-$))*-#ppt_x-sin(-2*pi*(1-$))*(1-#ppt_y))*(1-$)">
                                          <p:val>
                                            <p:fltVal val="0"/>
                                          </p:val>
                                        </p:tav>
                                        <p:tav tm="100000">
                                          <p:val>
                                            <p:fltVal val="1"/>
                                          </p:val>
                                        </p:tav>
                                      </p:tavLst>
                                    </p:anim>
                                    <p:anim calcmode="lin" valueType="num">
                                      <p:cBhvr>
                                        <p:cTn id="28" dur="2000" fill="hold"/>
                                        <p:tgtEl>
                                          <p:spTgt spid="88340"/>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grpId="0" nodeType="withEffect">
                                  <p:stCondLst>
                                    <p:cond delay="0"/>
                                  </p:stCondLst>
                                  <p:childTnLst>
                                    <p:set>
                                      <p:cBhvr>
                                        <p:cTn id="30" dur="1" fill="hold">
                                          <p:stCondLst>
                                            <p:cond delay="0"/>
                                          </p:stCondLst>
                                        </p:cTn>
                                        <p:tgtEl>
                                          <p:spTgt spid="88341"/>
                                        </p:tgtEl>
                                        <p:attrNameLst>
                                          <p:attrName>style.visibility</p:attrName>
                                        </p:attrNameLst>
                                      </p:cBhvr>
                                      <p:to>
                                        <p:strVal val="visible"/>
                                      </p:to>
                                    </p:set>
                                    <p:anim calcmode="lin" valueType="num">
                                      <p:cBhvr>
                                        <p:cTn id="31" dur="2000" fill="hold"/>
                                        <p:tgtEl>
                                          <p:spTgt spid="88341"/>
                                        </p:tgtEl>
                                        <p:attrNameLst>
                                          <p:attrName>ppt_w</p:attrName>
                                        </p:attrNameLst>
                                      </p:cBhvr>
                                      <p:tavLst>
                                        <p:tav tm="0">
                                          <p:val>
                                            <p:fltVal val="0"/>
                                          </p:val>
                                        </p:tav>
                                        <p:tav tm="100000">
                                          <p:val>
                                            <p:strVal val="#ppt_w"/>
                                          </p:val>
                                        </p:tav>
                                      </p:tavLst>
                                    </p:anim>
                                    <p:anim calcmode="lin" valueType="num">
                                      <p:cBhvr>
                                        <p:cTn id="32" dur="2000" fill="hold"/>
                                        <p:tgtEl>
                                          <p:spTgt spid="88341"/>
                                        </p:tgtEl>
                                        <p:attrNameLst>
                                          <p:attrName>ppt_h</p:attrName>
                                        </p:attrNameLst>
                                      </p:cBhvr>
                                      <p:tavLst>
                                        <p:tav tm="0">
                                          <p:val>
                                            <p:fltVal val="0"/>
                                          </p:val>
                                        </p:tav>
                                        <p:tav tm="100000">
                                          <p:val>
                                            <p:strVal val="#ppt_h"/>
                                          </p:val>
                                        </p:tav>
                                      </p:tavLst>
                                    </p:anim>
                                    <p:anim calcmode="lin" valueType="num">
                                      <p:cBhvr>
                                        <p:cTn id="33" dur="2000" fill="hold"/>
                                        <p:tgtEl>
                                          <p:spTgt spid="88341"/>
                                        </p:tgtEl>
                                        <p:attrNameLst>
                                          <p:attrName>ppt_x</p:attrName>
                                        </p:attrNameLst>
                                      </p:cBhvr>
                                      <p:tavLst>
                                        <p:tav tm="0" fmla="#ppt_x+(cos(-2*pi*(1-$))*-#ppt_x-sin(-2*pi*(1-$))*(1-#ppt_y))*(1-$)">
                                          <p:val>
                                            <p:fltVal val="0"/>
                                          </p:val>
                                        </p:tav>
                                        <p:tav tm="100000">
                                          <p:val>
                                            <p:fltVal val="1"/>
                                          </p:val>
                                        </p:tav>
                                      </p:tavLst>
                                    </p:anim>
                                    <p:anim calcmode="lin" valueType="num">
                                      <p:cBhvr>
                                        <p:cTn id="34" dur="2000" fill="hold"/>
                                        <p:tgtEl>
                                          <p:spTgt spid="88341"/>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grpId="0" nodeType="withEffect">
                                  <p:stCondLst>
                                    <p:cond delay="0"/>
                                  </p:stCondLst>
                                  <p:childTnLst>
                                    <p:set>
                                      <p:cBhvr>
                                        <p:cTn id="36" dur="1" fill="hold">
                                          <p:stCondLst>
                                            <p:cond delay="0"/>
                                          </p:stCondLst>
                                        </p:cTn>
                                        <p:tgtEl>
                                          <p:spTgt spid="88344"/>
                                        </p:tgtEl>
                                        <p:attrNameLst>
                                          <p:attrName>style.visibility</p:attrName>
                                        </p:attrNameLst>
                                      </p:cBhvr>
                                      <p:to>
                                        <p:strVal val="visible"/>
                                      </p:to>
                                    </p:set>
                                    <p:anim calcmode="lin" valueType="num">
                                      <p:cBhvr>
                                        <p:cTn id="37" dur="2000" fill="hold"/>
                                        <p:tgtEl>
                                          <p:spTgt spid="88344"/>
                                        </p:tgtEl>
                                        <p:attrNameLst>
                                          <p:attrName>ppt_w</p:attrName>
                                        </p:attrNameLst>
                                      </p:cBhvr>
                                      <p:tavLst>
                                        <p:tav tm="0">
                                          <p:val>
                                            <p:fltVal val="0"/>
                                          </p:val>
                                        </p:tav>
                                        <p:tav tm="100000">
                                          <p:val>
                                            <p:strVal val="#ppt_w"/>
                                          </p:val>
                                        </p:tav>
                                      </p:tavLst>
                                    </p:anim>
                                    <p:anim calcmode="lin" valueType="num">
                                      <p:cBhvr>
                                        <p:cTn id="38" dur="2000" fill="hold"/>
                                        <p:tgtEl>
                                          <p:spTgt spid="88344"/>
                                        </p:tgtEl>
                                        <p:attrNameLst>
                                          <p:attrName>ppt_h</p:attrName>
                                        </p:attrNameLst>
                                      </p:cBhvr>
                                      <p:tavLst>
                                        <p:tav tm="0">
                                          <p:val>
                                            <p:fltVal val="0"/>
                                          </p:val>
                                        </p:tav>
                                        <p:tav tm="100000">
                                          <p:val>
                                            <p:strVal val="#ppt_h"/>
                                          </p:val>
                                        </p:tav>
                                      </p:tavLst>
                                    </p:anim>
                                    <p:anim calcmode="lin" valueType="num">
                                      <p:cBhvr>
                                        <p:cTn id="39" dur="2000" fill="hold"/>
                                        <p:tgtEl>
                                          <p:spTgt spid="88344"/>
                                        </p:tgtEl>
                                        <p:attrNameLst>
                                          <p:attrName>ppt_x</p:attrName>
                                        </p:attrNameLst>
                                      </p:cBhvr>
                                      <p:tavLst>
                                        <p:tav tm="0" fmla="#ppt_x+(cos(-2*pi*(1-$))*-#ppt_x-sin(-2*pi*(1-$))*(1-#ppt_y))*(1-$)">
                                          <p:val>
                                            <p:fltVal val="0"/>
                                          </p:val>
                                        </p:tav>
                                        <p:tav tm="100000">
                                          <p:val>
                                            <p:fltVal val="1"/>
                                          </p:val>
                                        </p:tav>
                                      </p:tavLst>
                                    </p:anim>
                                    <p:anim calcmode="lin" valueType="num">
                                      <p:cBhvr>
                                        <p:cTn id="40" dur="2000" fill="hold"/>
                                        <p:tgtEl>
                                          <p:spTgt spid="88344"/>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grpId="0" nodeType="withEffect">
                                  <p:stCondLst>
                                    <p:cond delay="0"/>
                                  </p:stCondLst>
                                  <p:childTnLst>
                                    <p:set>
                                      <p:cBhvr>
                                        <p:cTn id="42" dur="1" fill="hold">
                                          <p:stCondLst>
                                            <p:cond delay="0"/>
                                          </p:stCondLst>
                                        </p:cTn>
                                        <p:tgtEl>
                                          <p:spTgt spid="88345"/>
                                        </p:tgtEl>
                                        <p:attrNameLst>
                                          <p:attrName>style.visibility</p:attrName>
                                        </p:attrNameLst>
                                      </p:cBhvr>
                                      <p:to>
                                        <p:strVal val="visible"/>
                                      </p:to>
                                    </p:set>
                                    <p:anim calcmode="lin" valueType="num">
                                      <p:cBhvr>
                                        <p:cTn id="43" dur="2000" fill="hold"/>
                                        <p:tgtEl>
                                          <p:spTgt spid="88345"/>
                                        </p:tgtEl>
                                        <p:attrNameLst>
                                          <p:attrName>ppt_w</p:attrName>
                                        </p:attrNameLst>
                                      </p:cBhvr>
                                      <p:tavLst>
                                        <p:tav tm="0">
                                          <p:val>
                                            <p:fltVal val="0"/>
                                          </p:val>
                                        </p:tav>
                                        <p:tav tm="100000">
                                          <p:val>
                                            <p:strVal val="#ppt_w"/>
                                          </p:val>
                                        </p:tav>
                                      </p:tavLst>
                                    </p:anim>
                                    <p:anim calcmode="lin" valueType="num">
                                      <p:cBhvr>
                                        <p:cTn id="44" dur="2000" fill="hold"/>
                                        <p:tgtEl>
                                          <p:spTgt spid="88345"/>
                                        </p:tgtEl>
                                        <p:attrNameLst>
                                          <p:attrName>ppt_h</p:attrName>
                                        </p:attrNameLst>
                                      </p:cBhvr>
                                      <p:tavLst>
                                        <p:tav tm="0">
                                          <p:val>
                                            <p:fltVal val="0"/>
                                          </p:val>
                                        </p:tav>
                                        <p:tav tm="100000">
                                          <p:val>
                                            <p:strVal val="#ppt_h"/>
                                          </p:val>
                                        </p:tav>
                                      </p:tavLst>
                                    </p:anim>
                                    <p:anim calcmode="lin" valueType="num">
                                      <p:cBhvr>
                                        <p:cTn id="45" dur="2000" fill="hold"/>
                                        <p:tgtEl>
                                          <p:spTgt spid="88345"/>
                                        </p:tgtEl>
                                        <p:attrNameLst>
                                          <p:attrName>ppt_x</p:attrName>
                                        </p:attrNameLst>
                                      </p:cBhvr>
                                      <p:tavLst>
                                        <p:tav tm="0" fmla="#ppt_x+(cos(-2*pi*(1-$))*-#ppt_x-sin(-2*pi*(1-$))*(1-#ppt_y))*(1-$)">
                                          <p:val>
                                            <p:fltVal val="0"/>
                                          </p:val>
                                        </p:tav>
                                        <p:tav tm="100000">
                                          <p:val>
                                            <p:fltVal val="1"/>
                                          </p:val>
                                        </p:tav>
                                      </p:tavLst>
                                    </p:anim>
                                    <p:anim calcmode="lin" valueType="num">
                                      <p:cBhvr>
                                        <p:cTn id="46" dur="2000" fill="hold"/>
                                        <p:tgtEl>
                                          <p:spTgt spid="88345"/>
                                        </p:tgtEl>
                                        <p:attrNameLst>
                                          <p:attrName>ppt_y</p:attrName>
                                        </p:attrNameLst>
                                      </p:cBhvr>
                                      <p:tavLst>
                                        <p:tav tm="0" fmla="#ppt_y+(sin(-2*pi*(1-$))*-#ppt_x+cos(-2*pi*(1-$))*(1-#ppt_y))*(1-$)">
                                          <p:val>
                                            <p:fltVal val="0"/>
                                          </p:val>
                                        </p:tav>
                                        <p:tav tm="100000">
                                          <p:val>
                                            <p:fltVal val="1"/>
                                          </p:val>
                                        </p:tav>
                                      </p:tavLst>
                                    </p:anim>
                                  </p:childTnLst>
                                </p:cTn>
                              </p:par>
                              <p:par>
                                <p:cTn id="47" presetID="15" presetClass="entr" presetSubtype="0" fill="hold" grpId="0" nodeType="withEffect">
                                  <p:stCondLst>
                                    <p:cond delay="0"/>
                                  </p:stCondLst>
                                  <p:childTnLst>
                                    <p:set>
                                      <p:cBhvr>
                                        <p:cTn id="48" dur="1" fill="hold">
                                          <p:stCondLst>
                                            <p:cond delay="0"/>
                                          </p:stCondLst>
                                        </p:cTn>
                                        <p:tgtEl>
                                          <p:spTgt spid="88343"/>
                                        </p:tgtEl>
                                        <p:attrNameLst>
                                          <p:attrName>style.visibility</p:attrName>
                                        </p:attrNameLst>
                                      </p:cBhvr>
                                      <p:to>
                                        <p:strVal val="visible"/>
                                      </p:to>
                                    </p:set>
                                    <p:anim calcmode="lin" valueType="num">
                                      <p:cBhvr>
                                        <p:cTn id="49" dur="2000" fill="hold"/>
                                        <p:tgtEl>
                                          <p:spTgt spid="88343"/>
                                        </p:tgtEl>
                                        <p:attrNameLst>
                                          <p:attrName>ppt_w</p:attrName>
                                        </p:attrNameLst>
                                      </p:cBhvr>
                                      <p:tavLst>
                                        <p:tav tm="0">
                                          <p:val>
                                            <p:fltVal val="0"/>
                                          </p:val>
                                        </p:tav>
                                        <p:tav tm="100000">
                                          <p:val>
                                            <p:strVal val="#ppt_w"/>
                                          </p:val>
                                        </p:tav>
                                      </p:tavLst>
                                    </p:anim>
                                    <p:anim calcmode="lin" valueType="num">
                                      <p:cBhvr>
                                        <p:cTn id="50" dur="2000" fill="hold"/>
                                        <p:tgtEl>
                                          <p:spTgt spid="88343"/>
                                        </p:tgtEl>
                                        <p:attrNameLst>
                                          <p:attrName>ppt_h</p:attrName>
                                        </p:attrNameLst>
                                      </p:cBhvr>
                                      <p:tavLst>
                                        <p:tav tm="0">
                                          <p:val>
                                            <p:fltVal val="0"/>
                                          </p:val>
                                        </p:tav>
                                        <p:tav tm="100000">
                                          <p:val>
                                            <p:strVal val="#ppt_h"/>
                                          </p:val>
                                        </p:tav>
                                      </p:tavLst>
                                    </p:anim>
                                    <p:anim calcmode="lin" valueType="num">
                                      <p:cBhvr>
                                        <p:cTn id="51" dur="2000" fill="hold"/>
                                        <p:tgtEl>
                                          <p:spTgt spid="88343"/>
                                        </p:tgtEl>
                                        <p:attrNameLst>
                                          <p:attrName>ppt_x</p:attrName>
                                        </p:attrNameLst>
                                      </p:cBhvr>
                                      <p:tavLst>
                                        <p:tav tm="0" fmla="#ppt_x+(cos(-2*pi*(1-$))*-#ppt_x-sin(-2*pi*(1-$))*(1-#ppt_y))*(1-$)">
                                          <p:val>
                                            <p:fltVal val="0"/>
                                          </p:val>
                                        </p:tav>
                                        <p:tav tm="100000">
                                          <p:val>
                                            <p:fltVal val="1"/>
                                          </p:val>
                                        </p:tav>
                                      </p:tavLst>
                                    </p:anim>
                                    <p:anim calcmode="lin" valueType="num">
                                      <p:cBhvr>
                                        <p:cTn id="52" dur="2000" fill="hold"/>
                                        <p:tgtEl>
                                          <p:spTgt spid="88343"/>
                                        </p:tgtEl>
                                        <p:attrNameLst>
                                          <p:attrName>ppt_y</p:attrName>
                                        </p:attrNameLst>
                                      </p:cBhvr>
                                      <p:tavLst>
                                        <p:tav tm="0" fmla="#ppt_y+(sin(-2*pi*(1-$))*-#ppt_x+cos(-2*pi*(1-$))*(1-#ppt_y))*(1-$)">
                                          <p:val>
                                            <p:fltVal val="0"/>
                                          </p:val>
                                        </p:tav>
                                        <p:tav tm="100000">
                                          <p:val>
                                            <p:fltVal val="1"/>
                                          </p:val>
                                        </p:tav>
                                      </p:tavLst>
                                    </p:anim>
                                  </p:childTnLst>
                                </p:cTn>
                              </p:par>
                              <p:par>
                                <p:cTn id="53" presetID="15" presetClass="entr" presetSubtype="0" fill="hold" grpId="0" nodeType="withEffect">
                                  <p:stCondLst>
                                    <p:cond delay="0"/>
                                  </p:stCondLst>
                                  <p:childTnLst>
                                    <p:set>
                                      <p:cBhvr>
                                        <p:cTn id="54" dur="1" fill="hold">
                                          <p:stCondLst>
                                            <p:cond delay="0"/>
                                          </p:stCondLst>
                                        </p:cTn>
                                        <p:tgtEl>
                                          <p:spTgt spid="88342"/>
                                        </p:tgtEl>
                                        <p:attrNameLst>
                                          <p:attrName>style.visibility</p:attrName>
                                        </p:attrNameLst>
                                      </p:cBhvr>
                                      <p:to>
                                        <p:strVal val="visible"/>
                                      </p:to>
                                    </p:set>
                                    <p:anim calcmode="lin" valueType="num">
                                      <p:cBhvr>
                                        <p:cTn id="55" dur="2000" fill="hold"/>
                                        <p:tgtEl>
                                          <p:spTgt spid="88342"/>
                                        </p:tgtEl>
                                        <p:attrNameLst>
                                          <p:attrName>ppt_w</p:attrName>
                                        </p:attrNameLst>
                                      </p:cBhvr>
                                      <p:tavLst>
                                        <p:tav tm="0">
                                          <p:val>
                                            <p:fltVal val="0"/>
                                          </p:val>
                                        </p:tav>
                                        <p:tav tm="100000">
                                          <p:val>
                                            <p:strVal val="#ppt_w"/>
                                          </p:val>
                                        </p:tav>
                                      </p:tavLst>
                                    </p:anim>
                                    <p:anim calcmode="lin" valueType="num">
                                      <p:cBhvr>
                                        <p:cTn id="56" dur="2000" fill="hold"/>
                                        <p:tgtEl>
                                          <p:spTgt spid="88342"/>
                                        </p:tgtEl>
                                        <p:attrNameLst>
                                          <p:attrName>ppt_h</p:attrName>
                                        </p:attrNameLst>
                                      </p:cBhvr>
                                      <p:tavLst>
                                        <p:tav tm="0">
                                          <p:val>
                                            <p:fltVal val="0"/>
                                          </p:val>
                                        </p:tav>
                                        <p:tav tm="100000">
                                          <p:val>
                                            <p:strVal val="#ppt_h"/>
                                          </p:val>
                                        </p:tav>
                                      </p:tavLst>
                                    </p:anim>
                                    <p:anim calcmode="lin" valueType="num">
                                      <p:cBhvr>
                                        <p:cTn id="57" dur="2000" fill="hold"/>
                                        <p:tgtEl>
                                          <p:spTgt spid="88342"/>
                                        </p:tgtEl>
                                        <p:attrNameLst>
                                          <p:attrName>ppt_x</p:attrName>
                                        </p:attrNameLst>
                                      </p:cBhvr>
                                      <p:tavLst>
                                        <p:tav tm="0" fmla="#ppt_x+(cos(-2*pi*(1-$))*-#ppt_x-sin(-2*pi*(1-$))*(1-#ppt_y))*(1-$)">
                                          <p:val>
                                            <p:fltVal val="0"/>
                                          </p:val>
                                        </p:tav>
                                        <p:tav tm="100000">
                                          <p:val>
                                            <p:fltVal val="1"/>
                                          </p:val>
                                        </p:tav>
                                      </p:tavLst>
                                    </p:anim>
                                    <p:anim calcmode="lin" valueType="num">
                                      <p:cBhvr>
                                        <p:cTn id="58" dur="2000" fill="hold"/>
                                        <p:tgtEl>
                                          <p:spTgt spid="88342"/>
                                        </p:tgtEl>
                                        <p:attrNameLst>
                                          <p:attrName>ppt_y</p:attrName>
                                        </p:attrNameLst>
                                      </p:cBhvr>
                                      <p:tavLst>
                                        <p:tav tm="0" fmla="#ppt_y+(sin(-2*pi*(1-$))*-#ppt_x+cos(-2*pi*(1-$))*(1-#ppt_y))*(1-$)">
                                          <p:val>
                                            <p:fltVal val="0"/>
                                          </p:val>
                                        </p:tav>
                                        <p:tav tm="100000">
                                          <p:val>
                                            <p:fltVal val="1"/>
                                          </p:val>
                                        </p:tav>
                                      </p:tavLst>
                                    </p:anim>
                                  </p:childTnLst>
                                </p:cTn>
                              </p:par>
                            </p:childTnLst>
                          </p:cTn>
                        </p:par>
                        <p:par>
                          <p:cTn id="59" fill="hold">
                            <p:stCondLst>
                              <p:cond delay="2000"/>
                            </p:stCondLst>
                            <p:childTnLst>
                              <p:par>
                                <p:cTn id="60" presetID="15" presetClass="entr" presetSubtype="0" fill="hold" grpId="0" nodeType="afterEffect">
                                  <p:stCondLst>
                                    <p:cond delay="0"/>
                                  </p:stCondLst>
                                  <p:childTnLst>
                                    <p:set>
                                      <p:cBhvr>
                                        <p:cTn id="61" dur="1" fill="hold">
                                          <p:stCondLst>
                                            <p:cond delay="0"/>
                                          </p:stCondLst>
                                        </p:cTn>
                                        <p:tgtEl>
                                          <p:spTgt spid="88347"/>
                                        </p:tgtEl>
                                        <p:attrNameLst>
                                          <p:attrName>style.visibility</p:attrName>
                                        </p:attrNameLst>
                                      </p:cBhvr>
                                      <p:to>
                                        <p:strVal val="visible"/>
                                      </p:to>
                                    </p:set>
                                    <p:anim calcmode="lin" valueType="num">
                                      <p:cBhvr>
                                        <p:cTn id="62" dur="1000" fill="hold"/>
                                        <p:tgtEl>
                                          <p:spTgt spid="88347"/>
                                        </p:tgtEl>
                                        <p:attrNameLst>
                                          <p:attrName>ppt_w</p:attrName>
                                        </p:attrNameLst>
                                      </p:cBhvr>
                                      <p:tavLst>
                                        <p:tav tm="0">
                                          <p:val>
                                            <p:fltVal val="0"/>
                                          </p:val>
                                        </p:tav>
                                        <p:tav tm="100000">
                                          <p:val>
                                            <p:strVal val="#ppt_w"/>
                                          </p:val>
                                        </p:tav>
                                      </p:tavLst>
                                    </p:anim>
                                    <p:anim calcmode="lin" valueType="num">
                                      <p:cBhvr>
                                        <p:cTn id="63" dur="1000" fill="hold"/>
                                        <p:tgtEl>
                                          <p:spTgt spid="88347"/>
                                        </p:tgtEl>
                                        <p:attrNameLst>
                                          <p:attrName>ppt_h</p:attrName>
                                        </p:attrNameLst>
                                      </p:cBhvr>
                                      <p:tavLst>
                                        <p:tav tm="0">
                                          <p:val>
                                            <p:fltVal val="0"/>
                                          </p:val>
                                        </p:tav>
                                        <p:tav tm="100000">
                                          <p:val>
                                            <p:strVal val="#ppt_h"/>
                                          </p:val>
                                        </p:tav>
                                      </p:tavLst>
                                    </p:anim>
                                    <p:anim calcmode="lin" valueType="num">
                                      <p:cBhvr>
                                        <p:cTn id="64" dur="1000" fill="hold"/>
                                        <p:tgtEl>
                                          <p:spTgt spid="88347"/>
                                        </p:tgtEl>
                                        <p:attrNameLst>
                                          <p:attrName>ppt_x</p:attrName>
                                        </p:attrNameLst>
                                      </p:cBhvr>
                                      <p:tavLst>
                                        <p:tav tm="0" fmla="#ppt_x+(cos(-2*pi*(1-$))*-#ppt_x-sin(-2*pi*(1-$))*(1-#ppt_y))*(1-$)">
                                          <p:val>
                                            <p:fltVal val="0"/>
                                          </p:val>
                                        </p:tav>
                                        <p:tav tm="100000">
                                          <p:val>
                                            <p:fltVal val="1"/>
                                          </p:val>
                                        </p:tav>
                                      </p:tavLst>
                                    </p:anim>
                                    <p:anim calcmode="lin" valueType="num">
                                      <p:cBhvr>
                                        <p:cTn id="65" dur="1000" fill="hold"/>
                                        <p:tgtEl>
                                          <p:spTgt spid="88347"/>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337" grpId="0" animBg="1" autoUpdateAnimBg="0"/>
      <p:bldP spid="88338" grpId="0" animBg="1" autoUpdateAnimBg="0"/>
      <p:bldP spid="88339" grpId="0" animBg="1" autoUpdateAnimBg="0"/>
      <p:bldP spid="88340" grpId="0" animBg="1" autoUpdateAnimBg="0"/>
      <p:bldP spid="88341" grpId="0" animBg="1" autoUpdateAnimBg="0"/>
      <p:bldP spid="88342" grpId="0" animBg="1" autoUpdateAnimBg="0"/>
      <p:bldP spid="88343" grpId="0" animBg="1" autoUpdateAnimBg="0"/>
      <p:bldP spid="88344" grpId="0" animBg="1" autoUpdateAnimBg="0"/>
      <p:bldP spid="88345" grpId="0" animBg="1" autoUpdateAnimBg="0"/>
      <p:bldP spid="88347"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026"/>
          <p:cNvSpPr>
            <a:spLocks noGrp="1" noChangeArrowheads="1"/>
          </p:cNvSpPr>
          <p:nvPr>
            <p:ph type="title"/>
          </p:nvPr>
        </p:nvSpPr>
        <p:spPr bwMode="auto">
          <a:xfrm>
            <a:off x="381000" y="304800"/>
            <a:ext cx="8408276" cy="1066800"/>
          </a:xfrm>
          <a:prstGeom prst="rect">
            <a:avLst/>
          </a:prstGeom>
          <a:noFill/>
          <a:ln w="9525" algn="ctr">
            <a:noFill/>
            <a:miter lim="800000"/>
            <a:headEnd/>
            <a:tailEnd/>
          </a:ln>
        </p:spPr>
        <p:txBody>
          <a:bodyPr anchor="ctr"/>
          <a:lstStyle/>
          <a:p>
            <a:pPr eaLnBrk="1" hangingPunct="1">
              <a:spcBef>
                <a:spcPct val="50000"/>
              </a:spcBef>
            </a:pPr>
            <a:r>
              <a:rPr lang="en-US" sz="4000" dirty="0">
                <a:latin typeface="+mj-lt"/>
              </a:rPr>
              <a:t>What </a:t>
            </a:r>
            <a:r>
              <a:rPr lang="en-US" sz="4000" dirty="0" smtClean="0">
                <a:latin typeface="+mj-lt"/>
              </a:rPr>
              <a:t>About</a:t>
            </a:r>
            <a:br>
              <a:rPr lang="en-US" sz="4000" dirty="0" smtClean="0">
                <a:latin typeface="+mj-lt"/>
              </a:rPr>
            </a:br>
            <a:r>
              <a:rPr lang="en-US" sz="4000" dirty="0" smtClean="0">
                <a:latin typeface="+mj-lt"/>
              </a:rPr>
              <a:t>“Off </a:t>
            </a:r>
            <a:r>
              <a:rPr lang="en-US" sz="4000" dirty="0">
                <a:latin typeface="+mj-lt"/>
              </a:rPr>
              <a:t>the Record” Complaints?</a:t>
            </a:r>
          </a:p>
        </p:txBody>
      </p:sp>
      <p:sp>
        <p:nvSpPr>
          <p:cNvPr id="7" name="Oval 2173"/>
          <p:cNvSpPr>
            <a:spLocks noChangeArrowheads="1"/>
          </p:cNvSpPr>
          <p:nvPr/>
        </p:nvSpPr>
        <p:spPr bwMode="auto">
          <a:xfrm>
            <a:off x="483476" y="1829602"/>
            <a:ext cx="8305800" cy="4776952"/>
          </a:xfrm>
          <a:prstGeom prst="ellipse">
            <a:avLst/>
          </a:prstGeom>
          <a:gradFill rotWithShape="1">
            <a:gsLst>
              <a:gs pos="0">
                <a:srgbClr val="F00000"/>
              </a:gs>
              <a:gs pos="100000">
                <a:srgbClr val="F7F7F7"/>
              </a:gs>
            </a:gsLst>
            <a:path path="shape">
              <a:fillToRect l="50000" t="50000" r="50000" b="50000"/>
            </a:path>
          </a:gradFill>
          <a:ln w="9525" algn="ctr">
            <a:noFill/>
            <a:round/>
            <a:headEnd/>
            <a:tailEnd/>
          </a:ln>
        </p:spPr>
        <p:txBody>
          <a:bodyPr rot="10800000" wrap="none" anchor="ctr"/>
          <a:lstStyle/>
          <a:p>
            <a:endParaRPr lang="en-US" dirty="0"/>
          </a:p>
        </p:txBody>
      </p:sp>
      <p:sp>
        <p:nvSpPr>
          <p:cNvPr id="8" name="AutoShape 2174"/>
          <p:cNvSpPr>
            <a:spLocks noChangeArrowheads="1"/>
          </p:cNvSpPr>
          <p:nvPr/>
        </p:nvSpPr>
        <p:spPr bwMode="auto">
          <a:xfrm>
            <a:off x="609600" y="3733800"/>
            <a:ext cx="2819400" cy="2286000"/>
          </a:xfrm>
          <a:prstGeom prst="parallelogram">
            <a:avLst>
              <a:gd name="adj" fmla="val 33088"/>
            </a:avLst>
          </a:prstGeom>
          <a:gradFill rotWithShape="1">
            <a:gsLst>
              <a:gs pos="0">
                <a:srgbClr val="EA2D28"/>
              </a:gs>
              <a:gs pos="100000">
                <a:srgbClr val="EA2D28">
                  <a:gamma/>
                  <a:shade val="76078"/>
                  <a:invGamma/>
                </a:srgbClr>
              </a:gs>
            </a:gsLst>
            <a:path path="shape">
              <a:fillToRect l="50000" t="50000" r="50000" b="50000"/>
            </a:path>
          </a:gradFill>
          <a:ln w="9525" algn="ctr">
            <a:solidFill>
              <a:schemeClr val="tx1"/>
            </a:solidFill>
            <a:miter lim="800000"/>
            <a:headEnd/>
            <a:tailEnd/>
          </a:ln>
          <a:effectLst>
            <a:outerShdw dist="35921" dir="2700000" algn="ctr" rotWithShape="0">
              <a:schemeClr val="bg2"/>
            </a:outerShdw>
          </a:effectLst>
        </p:spPr>
        <p:txBody>
          <a:bodyPr anchor="ctr"/>
          <a:lstStyle/>
          <a:p>
            <a:pPr algn="ctr" eaLnBrk="1" hangingPunct="1">
              <a:defRPr/>
            </a:pPr>
            <a:r>
              <a:rPr lang="en-US" sz="1800" b="1" dirty="0">
                <a:solidFill>
                  <a:schemeClr val="tx1">
                    <a:lumMod val="50000"/>
                  </a:schemeClr>
                </a:solidFill>
                <a:latin typeface="Arial" charset="0"/>
              </a:rPr>
              <a:t>There is no such thing as an “off the record” complaint</a:t>
            </a:r>
          </a:p>
        </p:txBody>
      </p:sp>
      <p:sp>
        <p:nvSpPr>
          <p:cNvPr id="9" name="AutoShape 2176"/>
          <p:cNvSpPr>
            <a:spLocks noChangeArrowheads="1"/>
          </p:cNvSpPr>
          <p:nvPr/>
        </p:nvSpPr>
        <p:spPr bwMode="auto">
          <a:xfrm flipV="1">
            <a:off x="2895600" y="3733800"/>
            <a:ext cx="3143250" cy="228600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gradFill rotWithShape="1">
            <a:gsLst>
              <a:gs pos="0">
                <a:srgbClr val="EA2D28"/>
              </a:gs>
              <a:gs pos="100000">
                <a:srgbClr val="EA2D28">
                  <a:gamma/>
                  <a:shade val="76078"/>
                  <a:invGamma/>
                </a:srgbClr>
              </a:gs>
            </a:gsLst>
            <a:path path="shape">
              <a:fillToRect l="50000" t="50000" r="50000" b="50000"/>
            </a:path>
          </a:gradFill>
          <a:ln w="9525">
            <a:solidFill>
              <a:schemeClr val="tx1"/>
            </a:solidFill>
            <a:miter lim="800000"/>
            <a:headEnd/>
            <a:tailEnd/>
          </a:ln>
          <a:effectLst>
            <a:outerShdw dist="35921" dir="2700000" algn="ctr" rotWithShape="0">
              <a:schemeClr val="bg2"/>
            </a:outerShdw>
          </a:effectLst>
        </p:spPr>
        <p:txBody>
          <a:bodyPr rot="10800000" anchor="ctr"/>
          <a:lstStyle/>
          <a:p>
            <a:pPr algn="ctr" eaLnBrk="1" hangingPunct="1">
              <a:defRPr/>
            </a:pPr>
            <a:r>
              <a:rPr lang="en-US" sz="1800" b="1" dirty="0">
                <a:solidFill>
                  <a:schemeClr val="tx1">
                    <a:lumMod val="50000"/>
                  </a:schemeClr>
                </a:solidFill>
                <a:latin typeface="Arial" charset="0"/>
              </a:rPr>
              <a:t>The employer cannot conduct a “secret” investigation</a:t>
            </a:r>
          </a:p>
        </p:txBody>
      </p:sp>
      <p:sp>
        <p:nvSpPr>
          <p:cNvPr id="10" name="AutoShape 2175"/>
          <p:cNvSpPr>
            <a:spLocks noChangeArrowheads="1"/>
          </p:cNvSpPr>
          <p:nvPr/>
        </p:nvSpPr>
        <p:spPr bwMode="auto">
          <a:xfrm flipH="1">
            <a:off x="5486400" y="3733800"/>
            <a:ext cx="3352800" cy="2286000"/>
          </a:xfrm>
          <a:prstGeom prst="parallelogram">
            <a:avLst>
              <a:gd name="adj" fmla="val 33824"/>
            </a:avLst>
          </a:prstGeom>
          <a:gradFill rotWithShape="1">
            <a:gsLst>
              <a:gs pos="0">
                <a:srgbClr val="EA2D28"/>
              </a:gs>
              <a:gs pos="100000">
                <a:srgbClr val="EA2D28">
                  <a:gamma/>
                  <a:shade val="76078"/>
                  <a:invGamma/>
                </a:srgbClr>
              </a:gs>
            </a:gsLst>
            <a:path path="shape">
              <a:fillToRect l="50000" t="50000" r="50000" b="50000"/>
            </a:path>
          </a:gradFill>
          <a:ln w="9525" algn="ctr">
            <a:solidFill>
              <a:schemeClr val="tx1"/>
            </a:solidFill>
            <a:miter lim="800000"/>
            <a:headEnd/>
            <a:tailEnd/>
          </a:ln>
          <a:effectLst>
            <a:outerShdw dist="35921" dir="2700000" algn="ctr" rotWithShape="0">
              <a:schemeClr val="bg2"/>
            </a:outerShdw>
          </a:effectLst>
        </p:spPr>
        <p:txBody>
          <a:bodyPr anchor="ctr"/>
          <a:lstStyle/>
          <a:p>
            <a:pPr algn="ctr" eaLnBrk="1" hangingPunct="1">
              <a:defRPr/>
            </a:pPr>
            <a:r>
              <a:rPr lang="en-US" sz="1800" b="1" dirty="0">
                <a:solidFill>
                  <a:schemeClr val="tx1">
                    <a:lumMod val="50000"/>
                  </a:schemeClr>
                </a:solidFill>
                <a:latin typeface="Arial" charset="0"/>
              </a:rPr>
              <a:t>Think “discretion,” </a:t>
            </a:r>
            <a:r>
              <a:rPr lang="en-US" sz="1800" b="1" i="1" dirty="0">
                <a:solidFill>
                  <a:schemeClr val="tx1">
                    <a:lumMod val="50000"/>
                  </a:schemeClr>
                </a:solidFill>
                <a:latin typeface="Arial" charset="0"/>
              </a:rPr>
              <a:t>not</a:t>
            </a:r>
            <a:r>
              <a:rPr lang="en-US" sz="1800" b="1" dirty="0">
                <a:solidFill>
                  <a:schemeClr val="tx1">
                    <a:lumMod val="50000"/>
                  </a:schemeClr>
                </a:solidFill>
                <a:latin typeface="Arial" charset="0"/>
              </a:rPr>
              <a:t> “confidentiality”</a:t>
            </a:r>
          </a:p>
        </p:txBody>
      </p:sp>
      <p:pic>
        <p:nvPicPr>
          <p:cNvPr id="2147330" name="Picture 2" descr="http://www.presentermedia.com/tp/d2LCOrM0/telling_a_secret_pc.png">
            <a:hlinkClick r:id="rId3"/>
          </p:cNvPr>
          <p:cNvPicPr>
            <a:picLocks noChangeAspect="1" noChangeArrowheads="1"/>
          </p:cNvPicPr>
          <p:nvPr/>
        </p:nvPicPr>
        <p:blipFill>
          <a:blip r:embed="rId4" r:link="rId5"/>
          <a:srcRect/>
          <a:stretch>
            <a:fillRect/>
          </a:stretch>
        </p:blipFill>
        <p:spPr bwMode="auto">
          <a:xfrm>
            <a:off x="3665537" y="1651309"/>
            <a:ext cx="1603375" cy="2566769"/>
          </a:xfrm>
          <a:prstGeom prst="rect">
            <a:avLst/>
          </a:prstGeom>
          <a:noFill/>
          <a:ln w="9525">
            <a:noFill/>
            <a:miter lim="800000"/>
            <a:headEnd/>
            <a:tailEnd/>
          </a:ln>
        </p:spPr>
      </p:pic>
    </p:spTree>
    <p:extLst>
      <p:ext uri="{BB962C8B-B14F-4D97-AF65-F5344CB8AC3E}">
        <p14:creationId xmlns:p14="http://schemas.microsoft.com/office/powerpoint/2010/main" xmlns="" val="1294434943"/>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entr" presetSubtype="0" accel="10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strVal val="#ppt_w*0.05"/>
                                          </p:val>
                                        </p:tav>
                                        <p:tav tm="100000">
                                          <p:val>
                                            <p:strVal val="#ppt_w"/>
                                          </p:val>
                                        </p:tav>
                                      </p:tavLst>
                                    </p:anim>
                                    <p:anim calcmode="lin" valueType="num">
                                      <p:cBhvr>
                                        <p:cTn id="8" dur="1000" fill="hold"/>
                                        <p:tgtEl>
                                          <p:spTgt spid="8"/>
                                        </p:tgtEl>
                                        <p:attrNameLst>
                                          <p:attrName>ppt_h</p:attrName>
                                        </p:attrNameLst>
                                      </p:cBhvr>
                                      <p:tavLst>
                                        <p:tav tm="0">
                                          <p:val>
                                            <p:strVal val="#ppt_h"/>
                                          </p:val>
                                        </p:tav>
                                        <p:tav tm="100000">
                                          <p:val>
                                            <p:strVal val="#ppt_h"/>
                                          </p:val>
                                        </p:tav>
                                      </p:tavLst>
                                    </p:anim>
                                    <p:anim calcmode="lin" valueType="num">
                                      <p:cBhvr>
                                        <p:cTn id="9" dur="1000" fill="hold"/>
                                        <p:tgtEl>
                                          <p:spTgt spid="8"/>
                                        </p:tgtEl>
                                        <p:attrNameLst>
                                          <p:attrName>ppt_x</p:attrName>
                                        </p:attrNameLst>
                                      </p:cBhvr>
                                      <p:tavLst>
                                        <p:tav tm="0">
                                          <p:val>
                                            <p:strVal val="#ppt_x-.2"/>
                                          </p:val>
                                        </p:tav>
                                        <p:tav tm="100000">
                                          <p:val>
                                            <p:strVal val="#ppt_x"/>
                                          </p:val>
                                        </p:tav>
                                      </p:tavLst>
                                    </p:anim>
                                    <p:anim calcmode="lin" valueType="num">
                                      <p:cBhvr>
                                        <p:cTn id="10" dur="1000" fill="hold"/>
                                        <p:tgtEl>
                                          <p:spTgt spid="8"/>
                                        </p:tgtEl>
                                        <p:attrNameLst>
                                          <p:attrName>ppt_y</p:attrName>
                                        </p:attrNameLst>
                                      </p:cBhvr>
                                      <p:tavLst>
                                        <p:tav tm="0">
                                          <p:val>
                                            <p:strVal val="#ppt_y"/>
                                          </p:val>
                                        </p:tav>
                                        <p:tav tm="100000">
                                          <p:val>
                                            <p:strVal val="#ppt_y"/>
                                          </p:val>
                                        </p:tav>
                                      </p:tavLst>
                                    </p:anim>
                                    <p:animEffect transition="in" filter="fade">
                                      <p:cBhvr>
                                        <p:cTn id="11" dur="1000"/>
                                        <p:tgtEl>
                                          <p:spTgt spid="8"/>
                                        </p:tgtEl>
                                      </p:cBhvr>
                                    </p:animEffect>
                                  </p:childTnLst>
                                </p:cTn>
                              </p:par>
                            </p:childTnLst>
                          </p:cTn>
                        </p:par>
                        <p:par>
                          <p:cTn id="12" fill="hold">
                            <p:stCondLst>
                              <p:cond delay="1000"/>
                            </p:stCondLst>
                            <p:childTnLst>
                              <p:par>
                                <p:cTn id="13" presetID="54" presetClass="entr" presetSubtype="0" accel="100000"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1000" fill="hold"/>
                                        <p:tgtEl>
                                          <p:spTgt spid="9"/>
                                        </p:tgtEl>
                                        <p:attrNameLst>
                                          <p:attrName>ppt_w</p:attrName>
                                        </p:attrNameLst>
                                      </p:cBhvr>
                                      <p:tavLst>
                                        <p:tav tm="0">
                                          <p:val>
                                            <p:strVal val="#ppt_w*0.05"/>
                                          </p:val>
                                        </p:tav>
                                        <p:tav tm="100000">
                                          <p:val>
                                            <p:strVal val="#ppt_w"/>
                                          </p:val>
                                        </p:tav>
                                      </p:tavLst>
                                    </p:anim>
                                    <p:anim calcmode="lin" valueType="num">
                                      <p:cBhvr>
                                        <p:cTn id="16" dur="1000" fill="hold"/>
                                        <p:tgtEl>
                                          <p:spTgt spid="9"/>
                                        </p:tgtEl>
                                        <p:attrNameLst>
                                          <p:attrName>ppt_h</p:attrName>
                                        </p:attrNameLst>
                                      </p:cBhvr>
                                      <p:tavLst>
                                        <p:tav tm="0">
                                          <p:val>
                                            <p:strVal val="#ppt_h"/>
                                          </p:val>
                                        </p:tav>
                                        <p:tav tm="100000">
                                          <p:val>
                                            <p:strVal val="#ppt_h"/>
                                          </p:val>
                                        </p:tav>
                                      </p:tavLst>
                                    </p:anim>
                                    <p:anim calcmode="lin" valueType="num">
                                      <p:cBhvr>
                                        <p:cTn id="17" dur="1000" fill="hold"/>
                                        <p:tgtEl>
                                          <p:spTgt spid="9"/>
                                        </p:tgtEl>
                                        <p:attrNameLst>
                                          <p:attrName>ppt_x</p:attrName>
                                        </p:attrNameLst>
                                      </p:cBhvr>
                                      <p:tavLst>
                                        <p:tav tm="0">
                                          <p:val>
                                            <p:strVal val="#ppt_x-.2"/>
                                          </p:val>
                                        </p:tav>
                                        <p:tav tm="100000">
                                          <p:val>
                                            <p:strVal val="#ppt_x"/>
                                          </p:val>
                                        </p:tav>
                                      </p:tavLst>
                                    </p:anim>
                                    <p:anim calcmode="lin" valueType="num">
                                      <p:cBhvr>
                                        <p:cTn id="18" dur="1000" fill="hold"/>
                                        <p:tgtEl>
                                          <p:spTgt spid="9"/>
                                        </p:tgtEl>
                                        <p:attrNameLst>
                                          <p:attrName>ppt_y</p:attrName>
                                        </p:attrNameLst>
                                      </p:cBhvr>
                                      <p:tavLst>
                                        <p:tav tm="0">
                                          <p:val>
                                            <p:strVal val="#ppt_y"/>
                                          </p:val>
                                        </p:tav>
                                        <p:tav tm="100000">
                                          <p:val>
                                            <p:strVal val="#ppt_y"/>
                                          </p:val>
                                        </p:tav>
                                      </p:tavLst>
                                    </p:anim>
                                    <p:animEffect transition="in" filter="fade">
                                      <p:cBhvr>
                                        <p:cTn id="19" dur="1000"/>
                                        <p:tgtEl>
                                          <p:spTgt spid="9"/>
                                        </p:tgtEl>
                                      </p:cBhvr>
                                    </p:animEffect>
                                  </p:childTnLst>
                                </p:cTn>
                              </p:par>
                            </p:childTnLst>
                          </p:cTn>
                        </p:par>
                        <p:par>
                          <p:cTn id="20" fill="hold">
                            <p:stCondLst>
                              <p:cond delay="2000"/>
                            </p:stCondLst>
                            <p:childTnLst>
                              <p:par>
                                <p:cTn id="21" presetID="54" presetClass="entr" presetSubtype="0" accel="10000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1000" fill="hold"/>
                                        <p:tgtEl>
                                          <p:spTgt spid="10"/>
                                        </p:tgtEl>
                                        <p:attrNameLst>
                                          <p:attrName>ppt_w</p:attrName>
                                        </p:attrNameLst>
                                      </p:cBhvr>
                                      <p:tavLst>
                                        <p:tav tm="0">
                                          <p:val>
                                            <p:strVal val="#ppt_w*0.05"/>
                                          </p:val>
                                        </p:tav>
                                        <p:tav tm="100000">
                                          <p:val>
                                            <p:strVal val="#ppt_w"/>
                                          </p:val>
                                        </p:tav>
                                      </p:tavLst>
                                    </p:anim>
                                    <p:anim calcmode="lin" valueType="num">
                                      <p:cBhvr>
                                        <p:cTn id="24" dur="1000" fill="hold"/>
                                        <p:tgtEl>
                                          <p:spTgt spid="10"/>
                                        </p:tgtEl>
                                        <p:attrNameLst>
                                          <p:attrName>ppt_h</p:attrName>
                                        </p:attrNameLst>
                                      </p:cBhvr>
                                      <p:tavLst>
                                        <p:tav tm="0">
                                          <p:val>
                                            <p:strVal val="#ppt_h"/>
                                          </p:val>
                                        </p:tav>
                                        <p:tav tm="100000">
                                          <p:val>
                                            <p:strVal val="#ppt_h"/>
                                          </p:val>
                                        </p:tav>
                                      </p:tavLst>
                                    </p:anim>
                                    <p:anim calcmode="lin" valueType="num">
                                      <p:cBhvr>
                                        <p:cTn id="25" dur="1000" fill="hold"/>
                                        <p:tgtEl>
                                          <p:spTgt spid="10"/>
                                        </p:tgtEl>
                                        <p:attrNameLst>
                                          <p:attrName>ppt_x</p:attrName>
                                        </p:attrNameLst>
                                      </p:cBhvr>
                                      <p:tavLst>
                                        <p:tav tm="0">
                                          <p:val>
                                            <p:strVal val="#ppt_x-.2"/>
                                          </p:val>
                                        </p:tav>
                                        <p:tav tm="100000">
                                          <p:val>
                                            <p:strVal val="#ppt_x"/>
                                          </p:val>
                                        </p:tav>
                                      </p:tavLst>
                                    </p:anim>
                                    <p:anim calcmode="lin" valueType="num">
                                      <p:cBhvr>
                                        <p:cTn id="26" dur="1000" fill="hold"/>
                                        <p:tgtEl>
                                          <p:spTgt spid="10"/>
                                        </p:tgtEl>
                                        <p:attrNameLst>
                                          <p:attrName>ppt_y</p:attrName>
                                        </p:attrNameLst>
                                      </p:cBhvr>
                                      <p:tavLst>
                                        <p:tav tm="0">
                                          <p:val>
                                            <p:strVal val="#ppt_y"/>
                                          </p:val>
                                        </p:tav>
                                        <p:tav tm="100000">
                                          <p:val>
                                            <p:strVal val="#ppt_y"/>
                                          </p:val>
                                        </p:tav>
                                      </p:tavLst>
                                    </p:anim>
                                    <p:animEffect transition="in" filter="fade">
                                      <p:cBhvr>
                                        <p:cTn id="2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1039"/>
          <p:cNvSpPr>
            <a:spLocks noChangeArrowheads="1"/>
          </p:cNvSpPr>
          <p:nvPr/>
        </p:nvSpPr>
        <p:spPr bwMode="auto">
          <a:xfrm>
            <a:off x="2743200" y="2438400"/>
            <a:ext cx="6096000" cy="576263"/>
          </a:xfrm>
          <a:prstGeom prst="roundRect">
            <a:avLst>
              <a:gd name="adj" fmla="val 16667"/>
            </a:avLst>
          </a:prstGeom>
          <a:gradFill rotWithShape="1">
            <a:gsLst>
              <a:gs pos="0">
                <a:srgbClr val="EA2D28"/>
              </a:gs>
              <a:gs pos="100000">
                <a:srgbClr val="EA2D28">
                  <a:gamma/>
                  <a:shade val="76078"/>
                  <a:invGamma/>
                </a:srgbClr>
              </a:gs>
            </a:gsLst>
            <a:path path="shape">
              <a:fillToRect l="50000" t="50000" r="50000" b="50000"/>
            </a:path>
          </a:gradFill>
          <a:ln w="9525" algn="ctr">
            <a:solidFill>
              <a:schemeClr val="tx1"/>
            </a:solidFill>
            <a:round/>
            <a:headEnd/>
            <a:tailEnd/>
          </a:ln>
          <a:effectLst>
            <a:outerShdw dist="35921" dir="2700000" algn="ctr" rotWithShape="0">
              <a:schemeClr val="bg2"/>
            </a:outerShdw>
          </a:effectLst>
        </p:spPr>
        <p:txBody>
          <a:bodyPr wrap="none" lIns="0" tIns="0" rIns="0" bIns="0" anchor="ctr"/>
          <a:lstStyle/>
          <a:p>
            <a:pPr algn="ctr" eaLnBrk="1" hangingPunct="1">
              <a:defRPr/>
            </a:pPr>
            <a:r>
              <a:rPr lang="en-US" sz="1800" b="1" dirty="0">
                <a:solidFill>
                  <a:schemeClr val="bg1"/>
                </a:solidFill>
                <a:latin typeface="Arial" charset="0"/>
              </a:rPr>
              <a:t>Thank goodness</a:t>
            </a:r>
            <a:r>
              <a:rPr lang="en-US" sz="1800" b="1" dirty="0" smtClean="0">
                <a:solidFill>
                  <a:schemeClr val="bg1"/>
                </a:solidFill>
                <a:latin typeface="Arial" charset="0"/>
              </a:rPr>
              <a:t>!  (No)</a:t>
            </a:r>
            <a:endParaRPr lang="en-US" sz="1800" b="1" dirty="0">
              <a:solidFill>
                <a:schemeClr val="bg1"/>
              </a:solidFill>
              <a:latin typeface="Arial" charset="0"/>
            </a:endParaRPr>
          </a:p>
        </p:txBody>
      </p:sp>
      <p:sp>
        <p:nvSpPr>
          <p:cNvPr id="6" name="AutoShape 1040"/>
          <p:cNvSpPr>
            <a:spLocks noChangeArrowheads="1"/>
          </p:cNvSpPr>
          <p:nvPr/>
        </p:nvSpPr>
        <p:spPr bwMode="auto">
          <a:xfrm>
            <a:off x="2743200" y="3200400"/>
            <a:ext cx="6096000" cy="576262"/>
          </a:xfrm>
          <a:prstGeom prst="roundRect">
            <a:avLst>
              <a:gd name="adj" fmla="val 16667"/>
            </a:avLst>
          </a:prstGeom>
          <a:gradFill rotWithShape="1">
            <a:gsLst>
              <a:gs pos="0">
                <a:srgbClr val="EA2D28"/>
              </a:gs>
              <a:gs pos="100000">
                <a:srgbClr val="EA2D28">
                  <a:gamma/>
                  <a:shade val="76078"/>
                  <a:invGamma/>
                </a:srgbClr>
              </a:gs>
            </a:gsLst>
            <a:path path="shape">
              <a:fillToRect l="50000" t="50000" r="50000" b="50000"/>
            </a:path>
          </a:gradFill>
          <a:ln w="9525" algn="ctr">
            <a:solidFill>
              <a:schemeClr val="tx1"/>
            </a:solidFill>
            <a:round/>
            <a:headEnd/>
            <a:tailEnd/>
          </a:ln>
          <a:effectLst>
            <a:outerShdw dist="35921" dir="2700000" algn="ctr" rotWithShape="0">
              <a:schemeClr val="bg2"/>
            </a:outerShdw>
          </a:effectLst>
        </p:spPr>
        <p:txBody>
          <a:bodyPr wrap="none" lIns="0" tIns="0" rIns="0" bIns="0" anchor="ctr"/>
          <a:lstStyle/>
          <a:p>
            <a:pPr algn="ctr" eaLnBrk="1" hangingPunct="1">
              <a:defRPr/>
            </a:pPr>
            <a:r>
              <a:rPr lang="en-US" sz="1800" b="1" dirty="0">
                <a:solidFill>
                  <a:schemeClr val="bg1"/>
                </a:solidFill>
                <a:latin typeface="Arial" charset="0"/>
              </a:rPr>
              <a:t>No need to </a:t>
            </a:r>
            <a:r>
              <a:rPr lang="en-US" sz="1800" b="1" dirty="0" smtClean="0">
                <a:solidFill>
                  <a:schemeClr val="bg1"/>
                </a:solidFill>
                <a:latin typeface="Arial" charset="0"/>
              </a:rPr>
              <a:t>investigate (No)</a:t>
            </a:r>
            <a:endParaRPr lang="en-US" sz="1800" b="1" dirty="0">
              <a:solidFill>
                <a:schemeClr val="bg1"/>
              </a:solidFill>
              <a:latin typeface="Arial" charset="0"/>
            </a:endParaRPr>
          </a:p>
        </p:txBody>
      </p:sp>
      <p:sp>
        <p:nvSpPr>
          <p:cNvPr id="7" name="AutoShape 1041"/>
          <p:cNvSpPr>
            <a:spLocks noChangeArrowheads="1"/>
          </p:cNvSpPr>
          <p:nvPr/>
        </p:nvSpPr>
        <p:spPr bwMode="auto">
          <a:xfrm>
            <a:off x="2743200" y="4038600"/>
            <a:ext cx="6096000" cy="576263"/>
          </a:xfrm>
          <a:prstGeom prst="roundRect">
            <a:avLst>
              <a:gd name="adj" fmla="val 16667"/>
            </a:avLst>
          </a:prstGeom>
          <a:gradFill rotWithShape="1">
            <a:gsLst>
              <a:gs pos="0">
                <a:srgbClr val="EA2D28"/>
              </a:gs>
              <a:gs pos="100000">
                <a:srgbClr val="EA2D28">
                  <a:gamma/>
                  <a:shade val="76078"/>
                  <a:invGamma/>
                </a:srgbClr>
              </a:gs>
            </a:gsLst>
            <a:path path="shape">
              <a:fillToRect l="50000" t="50000" r="50000" b="50000"/>
            </a:path>
          </a:gradFill>
          <a:ln w="9525" algn="ctr">
            <a:solidFill>
              <a:schemeClr val="tx1"/>
            </a:solidFill>
            <a:round/>
            <a:headEnd/>
            <a:tailEnd/>
          </a:ln>
          <a:effectLst>
            <a:outerShdw dist="35921" dir="2700000" algn="ctr" rotWithShape="0">
              <a:schemeClr val="bg2"/>
            </a:outerShdw>
          </a:effectLst>
        </p:spPr>
        <p:txBody>
          <a:bodyPr wrap="none" lIns="0" tIns="0" rIns="0" bIns="0" anchor="ctr"/>
          <a:lstStyle/>
          <a:p>
            <a:pPr algn="ctr" eaLnBrk="1" hangingPunct="1">
              <a:defRPr/>
            </a:pPr>
            <a:r>
              <a:rPr lang="en-US" sz="1800" b="1" dirty="0">
                <a:solidFill>
                  <a:schemeClr val="bg1"/>
                </a:solidFill>
                <a:latin typeface="Arial" charset="0"/>
              </a:rPr>
              <a:t>Investigate only if the employee </a:t>
            </a:r>
            <a:r>
              <a:rPr lang="en-US" sz="1800" b="1" dirty="0" smtClean="0">
                <a:solidFill>
                  <a:schemeClr val="bg1"/>
                </a:solidFill>
                <a:latin typeface="Arial" charset="0"/>
              </a:rPr>
              <a:t>agrees (No)</a:t>
            </a:r>
            <a:endParaRPr lang="en-US" sz="1800" b="1" dirty="0">
              <a:solidFill>
                <a:schemeClr val="bg1"/>
              </a:solidFill>
              <a:latin typeface="Arial" charset="0"/>
            </a:endParaRPr>
          </a:p>
        </p:txBody>
      </p:sp>
      <p:sp>
        <p:nvSpPr>
          <p:cNvPr id="8" name="AutoShape 1042"/>
          <p:cNvSpPr>
            <a:spLocks noChangeArrowheads="1"/>
          </p:cNvSpPr>
          <p:nvPr/>
        </p:nvSpPr>
        <p:spPr bwMode="auto">
          <a:xfrm>
            <a:off x="2743200" y="4876800"/>
            <a:ext cx="6096000" cy="576262"/>
          </a:xfrm>
          <a:prstGeom prst="roundRect">
            <a:avLst>
              <a:gd name="adj" fmla="val 16667"/>
            </a:avLst>
          </a:prstGeom>
          <a:gradFill rotWithShape="1">
            <a:gsLst>
              <a:gs pos="0">
                <a:srgbClr val="EA2D28"/>
              </a:gs>
              <a:gs pos="100000">
                <a:srgbClr val="EA2D28">
                  <a:gamma/>
                  <a:shade val="76078"/>
                  <a:invGamma/>
                </a:srgbClr>
              </a:gs>
            </a:gsLst>
            <a:path path="shape">
              <a:fillToRect l="50000" t="50000" r="50000" b="50000"/>
            </a:path>
          </a:gradFill>
          <a:ln w="9525" algn="ctr">
            <a:solidFill>
              <a:schemeClr val="tx1"/>
            </a:solidFill>
            <a:round/>
            <a:headEnd/>
            <a:tailEnd/>
          </a:ln>
          <a:effectLst>
            <a:outerShdw dist="35921" dir="2700000" algn="ctr" rotWithShape="0">
              <a:schemeClr val="bg2"/>
            </a:outerShdw>
          </a:effectLst>
        </p:spPr>
        <p:txBody>
          <a:bodyPr wrap="none" lIns="0" tIns="0" rIns="0" bIns="0" anchor="ctr"/>
          <a:lstStyle/>
          <a:p>
            <a:pPr algn="ctr" eaLnBrk="1" hangingPunct="1">
              <a:defRPr/>
            </a:pPr>
            <a:r>
              <a:rPr lang="en-US" sz="1800" b="1" dirty="0">
                <a:solidFill>
                  <a:schemeClr val="bg1"/>
                </a:solidFill>
                <a:latin typeface="Arial" charset="0"/>
              </a:rPr>
              <a:t>Employer must go forward with the </a:t>
            </a:r>
            <a:r>
              <a:rPr lang="en-US" sz="1800" b="1" dirty="0" smtClean="0">
                <a:solidFill>
                  <a:schemeClr val="bg1"/>
                </a:solidFill>
                <a:latin typeface="Arial" charset="0"/>
              </a:rPr>
              <a:t>investigation (Yes)</a:t>
            </a:r>
            <a:endParaRPr lang="en-US" sz="1800" b="1" dirty="0">
              <a:solidFill>
                <a:schemeClr val="bg1"/>
              </a:solidFill>
              <a:latin typeface="Arial" charset="0"/>
            </a:endParaRPr>
          </a:p>
        </p:txBody>
      </p:sp>
      <p:sp>
        <p:nvSpPr>
          <p:cNvPr id="9" name="Rectangle 2"/>
          <p:cNvSpPr>
            <a:spLocks noChangeArrowheads="1"/>
          </p:cNvSpPr>
          <p:nvPr/>
        </p:nvSpPr>
        <p:spPr bwMode="auto">
          <a:xfrm>
            <a:off x="381000" y="381000"/>
            <a:ext cx="8458200" cy="976312"/>
          </a:xfrm>
          <a:prstGeom prst="rect">
            <a:avLst/>
          </a:prstGeom>
          <a:noFill/>
          <a:ln w="9525" algn="ctr">
            <a:noFill/>
            <a:miter lim="800000"/>
            <a:headEnd/>
            <a:tailEnd/>
          </a:ln>
        </p:spPr>
        <p:txBody>
          <a:bodyPr anchor="ctr"/>
          <a:lstStyle/>
          <a:p>
            <a:pPr algn="ctr" eaLnBrk="1" hangingPunct="1">
              <a:lnSpc>
                <a:spcPct val="90000"/>
              </a:lnSpc>
            </a:pPr>
            <a:r>
              <a:rPr lang="en-US" sz="2600" b="1" dirty="0">
                <a:solidFill>
                  <a:schemeClr val="bg1"/>
                </a:solidFill>
                <a:effectLst>
                  <a:outerShdw blurRad="38100" dist="38100" dir="2700000" algn="tl">
                    <a:srgbClr val="000000">
                      <a:alpha val="43137"/>
                    </a:srgbClr>
                  </a:outerShdw>
                </a:effectLst>
                <a:latin typeface="+mj-lt"/>
              </a:rPr>
              <a:t>What if </a:t>
            </a:r>
            <a:r>
              <a:rPr lang="en-US" sz="2600" b="1" dirty="0" smtClean="0">
                <a:solidFill>
                  <a:schemeClr val="bg1"/>
                </a:solidFill>
                <a:effectLst>
                  <a:outerShdw blurRad="38100" dist="38100" dir="2700000" algn="tl">
                    <a:srgbClr val="000000">
                      <a:alpha val="43137"/>
                    </a:srgbClr>
                  </a:outerShdw>
                </a:effectLst>
                <a:latin typeface="+mj-lt"/>
              </a:rPr>
              <a:t>the Conduct </a:t>
            </a:r>
            <a:r>
              <a:rPr lang="en-US" sz="2600" b="1" dirty="0">
                <a:solidFill>
                  <a:schemeClr val="bg1"/>
                </a:solidFill>
                <a:effectLst>
                  <a:outerShdw blurRad="38100" dist="38100" dir="2700000" algn="tl">
                    <a:srgbClr val="000000">
                      <a:alpha val="43137"/>
                    </a:srgbClr>
                  </a:outerShdw>
                </a:effectLst>
                <a:latin typeface="+mj-lt"/>
              </a:rPr>
              <a:t>Stops Before </a:t>
            </a:r>
            <a:r>
              <a:rPr lang="en-US" sz="2600" b="1" dirty="0" smtClean="0">
                <a:solidFill>
                  <a:schemeClr val="bg1"/>
                </a:solidFill>
                <a:effectLst>
                  <a:outerShdw blurRad="38100" dist="38100" dir="2700000" algn="tl">
                    <a:srgbClr val="000000">
                      <a:alpha val="43137"/>
                    </a:srgbClr>
                  </a:outerShdw>
                </a:effectLst>
                <a:latin typeface="+mj-lt"/>
              </a:rPr>
              <a:t>Investigation Begins </a:t>
            </a:r>
            <a:r>
              <a:rPr lang="en-US" sz="2600" b="1" dirty="0">
                <a:solidFill>
                  <a:schemeClr val="bg1"/>
                </a:solidFill>
                <a:effectLst>
                  <a:outerShdw blurRad="38100" dist="38100" dir="2700000" algn="tl">
                    <a:srgbClr val="000000">
                      <a:alpha val="43137"/>
                    </a:srgbClr>
                  </a:outerShdw>
                </a:effectLst>
                <a:latin typeface="+mj-lt"/>
              </a:rPr>
              <a:t>or Complainant </a:t>
            </a:r>
            <a:r>
              <a:rPr lang="en-US" sz="2600" b="1" dirty="0" smtClean="0">
                <a:solidFill>
                  <a:schemeClr val="bg1"/>
                </a:solidFill>
                <a:effectLst>
                  <a:outerShdw blurRad="38100" dist="38100" dir="2700000" algn="tl">
                    <a:srgbClr val="000000">
                      <a:alpha val="43137"/>
                    </a:srgbClr>
                  </a:outerShdw>
                </a:effectLst>
                <a:latin typeface="+mj-lt"/>
              </a:rPr>
              <a:t>Does </a:t>
            </a:r>
            <a:r>
              <a:rPr lang="en-US" sz="2600" b="1" dirty="0">
                <a:solidFill>
                  <a:schemeClr val="bg1"/>
                </a:solidFill>
                <a:effectLst>
                  <a:outerShdw blurRad="38100" dist="38100" dir="2700000" algn="tl">
                    <a:srgbClr val="000000">
                      <a:alpha val="43137"/>
                    </a:srgbClr>
                  </a:outerShdw>
                </a:effectLst>
                <a:latin typeface="+mj-lt"/>
              </a:rPr>
              <a:t>Not Want to Proceed?</a:t>
            </a:r>
          </a:p>
        </p:txBody>
      </p:sp>
      <p:pic>
        <p:nvPicPr>
          <p:cNvPr id="2148354" name="Picture 2" descr="http://www.presentermedia.com/tp/wHu8U74U/three_way_hand_shake_political.gif"/>
          <p:cNvPicPr>
            <a:picLocks noChangeAspect="1" noChangeArrowheads="1"/>
          </p:cNvPicPr>
          <p:nvPr/>
        </p:nvPicPr>
        <p:blipFill>
          <a:blip r:embed="rId3" r:link="rId4"/>
          <a:srcRect/>
          <a:stretch>
            <a:fillRect/>
          </a:stretch>
        </p:blipFill>
        <p:spPr bwMode="auto">
          <a:xfrm>
            <a:off x="381000" y="1903535"/>
            <a:ext cx="2247900" cy="2206112"/>
          </a:xfrm>
          <a:prstGeom prst="rect">
            <a:avLst/>
          </a:prstGeom>
          <a:noFill/>
          <a:ln w="9525">
            <a:noFill/>
            <a:miter lim="800000"/>
            <a:headEnd/>
            <a:tailEnd/>
          </a:ln>
        </p:spPr>
      </p:pic>
    </p:spTree>
    <p:extLst>
      <p:ext uri="{BB962C8B-B14F-4D97-AF65-F5344CB8AC3E}">
        <p14:creationId xmlns:p14="http://schemas.microsoft.com/office/powerpoint/2010/main" xmlns="" val="311550387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4827" y="381000"/>
            <a:ext cx="8494373" cy="914400"/>
          </a:xfrm>
        </p:spPr>
        <p:txBody>
          <a:bodyPr/>
          <a:lstStyle/>
          <a:p>
            <a:r>
              <a:rPr lang="en-US" sz="4000" dirty="0" smtClean="0">
                <a:latin typeface="+mj-lt"/>
                <a:ea typeface="Tahoma" pitchFamily="34" charset="0"/>
                <a:cs typeface="Tahoma" pitchFamily="34" charset="0"/>
              </a:rPr>
              <a:t>Investigations and</a:t>
            </a:r>
            <a:br>
              <a:rPr lang="en-US" sz="4000" dirty="0" smtClean="0">
                <a:latin typeface="+mj-lt"/>
                <a:ea typeface="Tahoma" pitchFamily="34" charset="0"/>
                <a:cs typeface="Tahoma" pitchFamily="34" charset="0"/>
              </a:rPr>
            </a:br>
            <a:r>
              <a:rPr lang="en-US" sz="4000" dirty="0" smtClean="0">
                <a:latin typeface="+mj-lt"/>
                <a:ea typeface="Tahoma" pitchFamily="34" charset="0"/>
                <a:cs typeface="Tahoma" pitchFamily="34" charset="0"/>
              </a:rPr>
              <a:t>Legal Considerations</a:t>
            </a:r>
            <a:endParaRPr lang="en-US" sz="4000" dirty="0">
              <a:latin typeface="+mj-lt"/>
              <a:ea typeface="Tahoma" pitchFamily="34" charset="0"/>
              <a:cs typeface="Tahoma" pitchFamily="34" charset="0"/>
            </a:endParaRPr>
          </a:p>
        </p:txBody>
      </p:sp>
      <p:sp>
        <p:nvSpPr>
          <p:cNvPr id="3" name="Content Placeholder 2"/>
          <p:cNvSpPr>
            <a:spLocks noGrp="1"/>
          </p:cNvSpPr>
          <p:nvPr>
            <p:ph idx="1"/>
          </p:nvPr>
        </p:nvSpPr>
        <p:spPr>
          <a:xfrm>
            <a:off x="3886200" y="1828800"/>
            <a:ext cx="4953000" cy="4648200"/>
          </a:xfrm>
        </p:spPr>
        <p:txBody>
          <a:bodyPr/>
          <a:lstStyle/>
          <a:p>
            <a:pPr lvl="0">
              <a:defRPr/>
            </a:pPr>
            <a:r>
              <a:rPr lang="en-US" sz="2100" b="1" dirty="0" smtClean="0"/>
              <a:t>Discrimination/Retaliation</a:t>
            </a:r>
          </a:p>
          <a:p>
            <a:pPr lvl="0">
              <a:buNone/>
              <a:defRPr/>
            </a:pPr>
            <a:endParaRPr lang="en-US" sz="2100" dirty="0" smtClean="0"/>
          </a:p>
          <a:p>
            <a:pPr lvl="0">
              <a:defRPr/>
            </a:pPr>
            <a:r>
              <a:rPr lang="en-US" sz="2100" b="1" dirty="0" smtClean="0"/>
              <a:t>Privacy Issues</a:t>
            </a:r>
          </a:p>
          <a:p>
            <a:pPr lvl="0">
              <a:defRPr/>
            </a:pPr>
            <a:endParaRPr lang="en-US" sz="2100" dirty="0" smtClean="0"/>
          </a:p>
          <a:p>
            <a:pPr lvl="0">
              <a:defRPr/>
            </a:pPr>
            <a:r>
              <a:rPr lang="en-US" sz="2100" b="1" dirty="0" smtClean="0"/>
              <a:t>NLRA Implications</a:t>
            </a:r>
          </a:p>
          <a:p>
            <a:pPr lvl="0">
              <a:defRPr/>
            </a:pPr>
            <a:endParaRPr lang="en-US" sz="2100" dirty="0" smtClean="0"/>
          </a:p>
          <a:p>
            <a:pPr lvl="0">
              <a:defRPr/>
            </a:pPr>
            <a:r>
              <a:rPr lang="en-US" sz="2100" b="1" dirty="0" smtClean="0"/>
              <a:t>Tort Claims </a:t>
            </a:r>
          </a:p>
          <a:p>
            <a:pPr lvl="0">
              <a:defRPr/>
            </a:pPr>
            <a:endParaRPr lang="en-US" sz="2100" dirty="0" smtClean="0"/>
          </a:p>
          <a:p>
            <a:pPr lvl="0">
              <a:defRPr/>
            </a:pPr>
            <a:r>
              <a:rPr lang="en-US" sz="2100" b="1" dirty="0" smtClean="0"/>
              <a:t>Affirmative Defense to Harassment</a:t>
            </a:r>
          </a:p>
          <a:p>
            <a:pPr lvl="2">
              <a:defRPr/>
            </a:pPr>
            <a:endParaRPr lang="en-US" dirty="0" smtClean="0"/>
          </a:p>
        </p:txBody>
      </p:sp>
      <p:pic>
        <p:nvPicPr>
          <p:cNvPr id="5" name="Picture 2" descr="http://www.bilerico.com/images/bigstock-Discrimination-Underlined-With-31333808.jpg"/>
          <p:cNvPicPr>
            <a:picLocks noChangeAspect="1" noChangeArrowheads="1"/>
          </p:cNvPicPr>
          <p:nvPr/>
        </p:nvPicPr>
        <p:blipFill>
          <a:blip r:embed="rId3" cstate="print"/>
          <a:srcRect/>
          <a:stretch>
            <a:fillRect/>
          </a:stretch>
        </p:blipFill>
        <p:spPr bwMode="auto">
          <a:xfrm rot="20875114">
            <a:off x="712565" y="1995569"/>
            <a:ext cx="2394557" cy="1596371"/>
          </a:xfrm>
          <a:prstGeom prst="rect">
            <a:avLst/>
          </a:prstGeom>
          <a:noFill/>
        </p:spPr>
      </p:pic>
      <p:pic>
        <p:nvPicPr>
          <p:cNvPr id="2149378" name="Picture 2" descr="http://www.presentermedia.com/tp/yKyWmUx5/figure_behind_bars_anim.gif">
            <a:hlinkClick r:id="rId4"/>
          </p:cNvPr>
          <p:cNvPicPr>
            <a:picLocks noChangeAspect="1" noChangeArrowheads="1"/>
          </p:cNvPicPr>
          <p:nvPr/>
        </p:nvPicPr>
        <p:blipFill>
          <a:blip r:embed="rId5" r:link="rId6"/>
          <a:srcRect/>
          <a:stretch>
            <a:fillRect/>
          </a:stretch>
        </p:blipFill>
        <p:spPr bwMode="auto">
          <a:xfrm>
            <a:off x="1345205" y="3886201"/>
            <a:ext cx="1902461" cy="2286000"/>
          </a:xfrm>
          <a:prstGeom prst="rect">
            <a:avLst/>
          </a:prstGeom>
          <a:noFill/>
          <a:ln w="9525">
            <a:noFill/>
            <a:miter lim="800000"/>
            <a:headEnd/>
            <a:tailEnd/>
          </a:ln>
        </p:spPr>
      </p:pic>
    </p:spTree>
    <p:extLst>
      <p:ext uri="{BB962C8B-B14F-4D97-AF65-F5344CB8AC3E}">
        <p14:creationId xmlns:p14="http://schemas.microsoft.com/office/powerpoint/2010/main" xmlns="" val="2731258637"/>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81000"/>
            <a:ext cx="8458200" cy="990600"/>
          </a:xfrm>
        </p:spPr>
        <p:txBody>
          <a:bodyPr/>
          <a:lstStyle/>
          <a:p>
            <a:r>
              <a:rPr lang="en-US" dirty="0" smtClean="0">
                <a:latin typeface="+mj-lt"/>
                <a:ea typeface="Tahoma" pitchFamily="34" charset="0"/>
                <a:cs typeface="Tahoma" pitchFamily="34" charset="0"/>
              </a:rPr>
              <a:t>Investigations and</a:t>
            </a:r>
            <a:br>
              <a:rPr lang="en-US" dirty="0" smtClean="0">
                <a:latin typeface="+mj-lt"/>
                <a:ea typeface="Tahoma" pitchFamily="34" charset="0"/>
                <a:cs typeface="Tahoma" pitchFamily="34" charset="0"/>
              </a:rPr>
            </a:br>
            <a:r>
              <a:rPr lang="en-US" dirty="0" smtClean="0">
                <a:latin typeface="+mj-lt"/>
                <a:ea typeface="Tahoma" pitchFamily="34" charset="0"/>
                <a:cs typeface="Tahoma" pitchFamily="34" charset="0"/>
              </a:rPr>
              <a:t>Legal Considerations</a:t>
            </a:r>
            <a:endParaRPr lang="en-US" dirty="0">
              <a:latin typeface="+mj-lt"/>
              <a:ea typeface="Tahoma" pitchFamily="34" charset="0"/>
              <a:cs typeface="Tahoma" pitchFamily="34" charset="0"/>
            </a:endParaRPr>
          </a:p>
        </p:txBody>
      </p:sp>
      <p:sp>
        <p:nvSpPr>
          <p:cNvPr id="3" name="Content Placeholder 2"/>
          <p:cNvSpPr>
            <a:spLocks noGrp="1"/>
          </p:cNvSpPr>
          <p:nvPr>
            <p:ph idx="1"/>
          </p:nvPr>
        </p:nvSpPr>
        <p:spPr>
          <a:xfrm>
            <a:off x="533400" y="1692713"/>
            <a:ext cx="8001000" cy="4555687"/>
          </a:xfrm>
        </p:spPr>
        <p:txBody>
          <a:bodyPr/>
          <a:lstStyle/>
          <a:p>
            <a:pPr>
              <a:buFont typeface="Wingdings" pitchFamily="2" charset="2"/>
              <a:buChar char="Ø"/>
            </a:pPr>
            <a:r>
              <a:rPr lang="en-US" dirty="0" smtClean="0"/>
              <a:t>The Attorney-Client Privilege</a:t>
            </a:r>
          </a:p>
          <a:p>
            <a:pPr marL="685800" lvl="2"/>
            <a:r>
              <a:rPr lang="en-US" sz="1800" b="1" dirty="0" smtClean="0"/>
              <a:t>Elements:</a:t>
            </a:r>
          </a:p>
          <a:p>
            <a:pPr marL="1136650" lvl="3">
              <a:buFont typeface="Wingdings" pitchFamily="2" charset="2"/>
              <a:buChar char="ü"/>
            </a:pPr>
            <a:r>
              <a:rPr lang="en-US" sz="1600" dirty="0" smtClean="0"/>
              <a:t>A communication</a:t>
            </a:r>
          </a:p>
          <a:p>
            <a:pPr marL="1136650" lvl="3">
              <a:buFont typeface="Wingdings" pitchFamily="2" charset="2"/>
              <a:buChar char="ü"/>
            </a:pPr>
            <a:r>
              <a:rPr lang="en-US" sz="1600" dirty="0" smtClean="0"/>
              <a:t>Made between privileged persons</a:t>
            </a:r>
          </a:p>
          <a:p>
            <a:pPr marL="1136650" lvl="3">
              <a:buFont typeface="Wingdings" pitchFamily="2" charset="2"/>
              <a:buChar char="ü"/>
            </a:pPr>
            <a:r>
              <a:rPr lang="en-US" sz="1600" dirty="0" smtClean="0"/>
              <a:t>In confidence</a:t>
            </a:r>
          </a:p>
          <a:p>
            <a:pPr marL="1136650" lvl="3">
              <a:buFont typeface="Wingdings" pitchFamily="2" charset="2"/>
              <a:buChar char="ü"/>
            </a:pPr>
            <a:r>
              <a:rPr lang="en-US" sz="1600" dirty="0" smtClean="0"/>
              <a:t>For the purpose of obtaining or providing legal assistance for the client</a:t>
            </a:r>
          </a:p>
          <a:p>
            <a:pPr>
              <a:buFont typeface="Wingdings" pitchFamily="2" charset="2"/>
              <a:buChar char="Ø"/>
            </a:pPr>
            <a:r>
              <a:rPr lang="en-US" dirty="0" smtClean="0"/>
              <a:t>Attorney Work Product</a:t>
            </a:r>
          </a:p>
          <a:p>
            <a:pPr marL="685800" lvl="2"/>
            <a:r>
              <a:rPr lang="en-US" b="1" dirty="0"/>
              <a:t>Elements:</a:t>
            </a:r>
          </a:p>
          <a:p>
            <a:pPr marL="1136650" lvl="3">
              <a:buFont typeface="Wingdings" pitchFamily="2" charset="2"/>
              <a:buChar char="ü"/>
            </a:pPr>
            <a:r>
              <a:rPr lang="en-US" sz="1600" dirty="0" smtClean="0"/>
              <a:t>In anticipation of litigation</a:t>
            </a:r>
          </a:p>
          <a:p>
            <a:pPr marL="1136650" lvl="3">
              <a:buFont typeface="Wingdings" pitchFamily="2" charset="2"/>
              <a:buChar char="ü"/>
            </a:pPr>
            <a:r>
              <a:rPr lang="en-US" sz="1600" dirty="0" smtClean="0"/>
              <a:t>Prepared by or for an attorney</a:t>
            </a:r>
          </a:p>
          <a:p>
            <a:pPr>
              <a:buFont typeface="Wingdings" pitchFamily="2" charset="2"/>
              <a:buChar char="Ø"/>
            </a:pPr>
            <a:endParaRPr lang="en-US" dirty="0" smtClean="0"/>
          </a:p>
        </p:txBody>
      </p:sp>
      <p:pic>
        <p:nvPicPr>
          <p:cNvPr id="5" name="rg_hi" descr="http://t3.gstatic.com/images?q=tbn:ANd9GcSJ1WG67_ms0d98Q233A_KnZijVTLAosKCyTx_NnAZLrmz89Ov_">
            <a:hlinkClick r:id="rId3"/>
          </p:cNvPr>
          <p:cNvPicPr/>
          <p:nvPr/>
        </p:nvPicPr>
        <p:blipFill>
          <a:blip r:embed="rId4"/>
          <a:srcRect/>
          <a:stretch>
            <a:fillRect/>
          </a:stretch>
        </p:blipFill>
        <p:spPr bwMode="auto">
          <a:xfrm>
            <a:off x="6248400" y="1981200"/>
            <a:ext cx="1905000" cy="1524000"/>
          </a:xfrm>
          <a:prstGeom prst="rect">
            <a:avLst/>
          </a:prstGeom>
          <a:noFill/>
          <a:ln w="9525">
            <a:noFill/>
            <a:miter lim="800000"/>
            <a:headEnd/>
            <a:tailEnd/>
          </a:ln>
        </p:spPr>
      </p:pic>
    </p:spTree>
    <p:extLst>
      <p:ext uri="{BB962C8B-B14F-4D97-AF65-F5344CB8AC3E}">
        <p14:creationId xmlns:p14="http://schemas.microsoft.com/office/powerpoint/2010/main" xmlns="" val="449054722"/>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4"/>
          <p:cNvSpPr>
            <a:spLocks noGrp="1" noChangeArrowheads="1"/>
          </p:cNvSpPr>
          <p:nvPr>
            <p:ph type="title"/>
          </p:nvPr>
        </p:nvSpPr>
        <p:spPr bwMode="auto">
          <a:xfrm>
            <a:off x="457200" y="381000"/>
            <a:ext cx="8382000" cy="990600"/>
          </a:xfrm>
          <a:noFill/>
          <a:ln algn="ctr">
            <a:miter lim="800000"/>
            <a:headEnd/>
            <a:tailEnd/>
          </a:ln>
        </p:spPr>
        <p:txBody>
          <a:bodyPr vert="horz" wrap="square" lIns="91440" tIns="45720" rIns="91440" bIns="45720" numCol="1" anchor="ctr" anchorCtr="0" compatLnSpc="1">
            <a:prstTxWarp prst="textNoShape">
              <a:avLst/>
            </a:prstTxWarp>
          </a:bodyPr>
          <a:lstStyle/>
          <a:p>
            <a:pPr eaLnBrk="1" hangingPunct="1">
              <a:spcBef>
                <a:spcPct val="50000"/>
              </a:spcBef>
            </a:pPr>
            <a:r>
              <a:rPr lang="en-US" sz="4000" dirty="0" smtClean="0">
                <a:latin typeface="+mj-lt"/>
              </a:rPr>
              <a:t>Eight Steps to</a:t>
            </a:r>
            <a:br>
              <a:rPr lang="en-US" sz="4000" dirty="0" smtClean="0">
                <a:latin typeface="+mj-lt"/>
              </a:rPr>
            </a:br>
            <a:r>
              <a:rPr lang="en-US" sz="4000" dirty="0" smtClean="0">
                <a:latin typeface="+mj-lt"/>
              </a:rPr>
              <a:t>Conducting the Investigation</a:t>
            </a:r>
          </a:p>
        </p:txBody>
      </p:sp>
      <p:sp>
        <p:nvSpPr>
          <p:cNvPr id="647206" name="AutoShape 1062"/>
          <p:cNvSpPr>
            <a:spLocks noChangeArrowheads="1"/>
          </p:cNvSpPr>
          <p:nvPr/>
        </p:nvSpPr>
        <p:spPr bwMode="auto">
          <a:xfrm rot="-24828970">
            <a:off x="3062590" y="517358"/>
            <a:ext cx="588176" cy="7190073"/>
          </a:xfrm>
          <a:prstGeom prst="roundRect">
            <a:avLst>
              <a:gd name="adj" fmla="val 16667"/>
            </a:avLst>
          </a:prstGeom>
          <a:gradFill rotWithShape="1">
            <a:gsLst>
              <a:gs pos="0">
                <a:schemeClr val="bg1"/>
              </a:gs>
              <a:gs pos="50000">
                <a:srgbClr val="FC0000">
                  <a:alpha val="25000"/>
                </a:srgbClr>
              </a:gs>
              <a:gs pos="100000">
                <a:schemeClr val="bg1"/>
              </a:gs>
            </a:gsLst>
            <a:lin ang="0" scaled="1"/>
          </a:gradFill>
          <a:ln w="9525" algn="ctr">
            <a:noFill/>
            <a:round/>
            <a:headEnd/>
            <a:tailEnd/>
          </a:ln>
          <a:effectLst/>
        </p:spPr>
        <p:txBody>
          <a:bodyPr wrap="square" anchor="ctr">
            <a:spAutoFit/>
          </a:bodyPr>
          <a:lstStyle/>
          <a:p>
            <a:pPr>
              <a:defRPr/>
            </a:pPr>
            <a:endParaRPr lang="en-US" dirty="0"/>
          </a:p>
        </p:txBody>
      </p:sp>
      <p:grpSp>
        <p:nvGrpSpPr>
          <p:cNvPr id="2" name="Group 1094"/>
          <p:cNvGrpSpPr>
            <a:grpSpLocks/>
          </p:cNvGrpSpPr>
          <p:nvPr/>
        </p:nvGrpSpPr>
        <p:grpSpPr bwMode="auto">
          <a:xfrm>
            <a:off x="628650" y="1752600"/>
            <a:ext cx="6762750" cy="819150"/>
            <a:chOff x="252" y="1200"/>
            <a:chExt cx="4260" cy="516"/>
          </a:xfrm>
        </p:grpSpPr>
        <p:grpSp>
          <p:nvGrpSpPr>
            <p:cNvPr id="3" name="Group 1064"/>
            <p:cNvGrpSpPr>
              <a:grpSpLocks/>
            </p:cNvGrpSpPr>
            <p:nvPr/>
          </p:nvGrpSpPr>
          <p:grpSpPr bwMode="auto">
            <a:xfrm>
              <a:off x="252" y="1200"/>
              <a:ext cx="336" cy="516"/>
              <a:chOff x="720" y="1788"/>
              <a:chExt cx="336" cy="516"/>
            </a:xfrm>
          </p:grpSpPr>
          <p:sp>
            <p:nvSpPr>
              <p:cNvPr id="647209" name="Oval 1065"/>
              <p:cNvSpPr>
                <a:spLocks noChangeArrowheads="1"/>
              </p:cNvSpPr>
              <p:nvPr/>
            </p:nvSpPr>
            <p:spPr bwMode="auto">
              <a:xfrm>
                <a:off x="720" y="1968"/>
                <a:ext cx="336" cy="336"/>
              </a:xfrm>
              <a:prstGeom prst="ellipse">
                <a:avLst/>
              </a:prstGeom>
              <a:gradFill rotWithShape="1">
                <a:gsLst>
                  <a:gs pos="0">
                    <a:srgbClr val="EA2D28"/>
                  </a:gs>
                  <a:gs pos="100000">
                    <a:srgbClr val="EA2D28">
                      <a:gamma/>
                      <a:shade val="76078"/>
                      <a:invGamma/>
                    </a:srgbClr>
                  </a:gs>
                </a:gsLst>
                <a:path path="shape">
                  <a:fillToRect l="50000" t="50000" r="50000" b="50000"/>
                </a:path>
              </a:gradFill>
              <a:ln w="9525" algn="ctr">
                <a:solidFill>
                  <a:schemeClr val="tx1"/>
                </a:solidFill>
                <a:round/>
                <a:headEnd/>
                <a:tailEnd/>
              </a:ln>
              <a:effectLst>
                <a:outerShdw dist="35921" dir="2700000" algn="ctr" rotWithShape="0">
                  <a:schemeClr val="bg2"/>
                </a:outerShdw>
              </a:effectLst>
            </p:spPr>
            <p:txBody>
              <a:bodyPr wrap="none" anchor="ctr"/>
              <a:lstStyle/>
              <a:p>
                <a:pPr eaLnBrk="1" hangingPunct="1">
                  <a:defRPr/>
                </a:pPr>
                <a:endParaRPr lang="en-US" sz="2400" b="1" dirty="0">
                  <a:solidFill>
                    <a:schemeClr val="bg1"/>
                  </a:solidFill>
                  <a:latin typeface="Arial" charset="0"/>
                </a:endParaRPr>
              </a:p>
            </p:txBody>
          </p:sp>
          <p:sp>
            <p:nvSpPr>
              <p:cNvPr id="4123" name="WordArt 1066"/>
              <p:cNvSpPr>
                <a:spLocks noChangeArrowheads="1" noChangeShapeType="1" noTextEdit="1"/>
              </p:cNvSpPr>
              <p:nvPr/>
            </p:nvSpPr>
            <p:spPr bwMode="auto">
              <a:xfrm>
                <a:off x="792" y="1788"/>
                <a:ext cx="240" cy="312"/>
              </a:xfrm>
              <a:prstGeom prst="rect">
                <a:avLst/>
              </a:prstGeom>
            </p:spPr>
            <p:txBody>
              <a:bodyPr wrap="none" fromWordArt="1">
                <a:prstTxWarp prst="textPlain">
                  <a:avLst>
                    <a:gd name="adj" fmla="val 50000"/>
                  </a:avLst>
                </a:prstTxWarp>
              </a:bodyPr>
              <a:lstStyle/>
              <a:p>
                <a:r>
                  <a:rPr lang="en-US" sz="3600" kern="10" dirty="0">
                    <a:ln w="9525">
                      <a:solidFill>
                        <a:schemeClr val="tx1"/>
                      </a:solidFill>
                      <a:round/>
                      <a:headEnd/>
                      <a:tailEnd/>
                    </a:ln>
                    <a:solidFill>
                      <a:schemeClr val="bg1"/>
                    </a:solidFill>
                    <a:effectLst>
                      <a:outerShdw dist="35921" dir="2700000" algn="ctr" rotWithShape="0">
                        <a:srgbClr val="868686"/>
                      </a:outerShdw>
                    </a:effectLst>
                    <a:latin typeface="Tahoma"/>
                    <a:cs typeface="Tahoma"/>
                  </a:rPr>
                  <a:t>1</a:t>
                </a:r>
              </a:p>
            </p:txBody>
          </p:sp>
        </p:grpSp>
        <p:sp>
          <p:nvSpPr>
            <p:cNvPr id="4121" name="Text Box 1067"/>
            <p:cNvSpPr txBox="1">
              <a:spLocks noChangeArrowheads="1"/>
            </p:cNvSpPr>
            <p:nvPr/>
          </p:nvSpPr>
          <p:spPr bwMode="auto">
            <a:xfrm>
              <a:off x="624" y="1276"/>
              <a:ext cx="3888" cy="212"/>
            </a:xfrm>
            <a:prstGeom prst="rect">
              <a:avLst/>
            </a:prstGeom>
            <a:noFill/>
            <a:ln w="9525" algn="ctr">
              <a:noFill/>
              <a:miter lim="800000"/>
              <a:headEnd/>
              <a:tailEnd/>
            </a:ln>
          </p:spPr>
          <p:txBody>
            <a:bodyPr>
              <a:spAutoFit/>
            </a:bodyPr>
            <a:lstStyle/>
            <a:p>
              <a:pPr algn="l" eaLnBrk="1" hangingPunct="1">
                <a:spcBef>
                  <a:spcPct val="50000"/>
                </a:spcBef>
              </a:pPr>
              <a:r>
                <a:rPr lang="en-US" sz="1600" b="1" dirty="0">
                  <a:latin typeface="Arial" charset="0"/>
                </a:rPr>
                <a:t>Prepare an investigative work plan</a:t>
              </a:r>
            </a:p>
          </p:txBody>
        </p:sp>
      </p:grpSp>
      <p:grpSp>
        <p:nvGrpSpPr>
          <p:cNvPr id="4" name="Group 1095"/>
          <p:cNvGrpSpPr>
            <a:grpSpLocks/>
          </p:cNvGrpSpPr>
          <p:nvPr/>
        </p:nvGrpSpPr>
        <p:grpSpPr bwMode="auto">
          <a:xfrm>
            <a:off x="1981200" y="2638425"/>
            <a:ext cx="6019800" cy="819150"/>
            <a:chOff x="1104" y="1758"/>
            <a:chExt cx="3792" cy="516"/>
          </a:xfrm>
        </p:grpSpPr>
        <p:grpSp>
          <p:nvGrpSpPr>
            <p:cNvPr id="5" name="Group 1069"/>
            <p:cNvGrpSpPr>
              <a:grpSpLocks/>
            </p:cNvGrpSpPr>
            <p:nvPr/>
          </p:nvGrpSpPr>
          <p:grpSpPr bwMode="auto">
            <a:xfrm>
              <a:off x="1104" y="1758"/>
              <a:ext cx="336" cy="516"/>
              <a:chOff x="720" y="2412"/>
              <a:chExt cx="336" cy="516"/>
            </a:xfrm>
          </p:grpSpPr>
          <p:sp>
            <p:nvSpPr>
              <p:cNvPr id="647214" name="Oval 1070"/>
              <p:cNvSpPr>
                <a:spLocks noChangeArrowheads="1"/>
              </p:cNvSpPr>
              <p:nvPr/>
            </p:nvSpPr>
            <p:spPr bwMode="auto">
              <a:xfrm>
                <a:off x="720" y="2592"/>
                <a:ext cx="336" cy="336"/>
              </a:xfrm>
              <a:prstGeom prst="ellipse">
                <a:avLst/>
              </a:prstGeom>
              <a:gradFill rotWithShape="1">
                <a:gsLst>
                  <a:gs pos="0">
                    <a:srgbClr val="EA2D28"/>
                  </a:gs>
                  <a:gs pos="100000">
                    <a:srgbClr val="EA2D28">
                      <a:gamma/>
                      <a:shade val="76078"/>
                      <a:invGamma/>
                    </a:srgbClr>
                  </a:gs>
                </a:gsLst>
                <a:path path="shape">
                  <a:fillToRect l="50000" t="50000" r="50000" b="50000"/>
                </a:path>
              </a:gradFill>
              <a:ln w="9525" algn="ctr">
                <a:solidFill>
                  <a:schemeClr val="tx1"/>
                </a:solidFill>
                <a:round/>
                <a:headEnd/>
                <a:tailEnd/>
              </a:ln>
              <a:effectLst>
                <a:outerShdw dist="35921" dir="2700000" algn="ctr" rotWithShape="0">
                  <a:schemeClr val="bg2"/>
                </a:outerShdw>
              </a:effectLst>
            </p:spPr>
            <p:txBody>
              <a:bodyPr wrap="none" anchor="ctr"/>
              <a:lstStyle/>
              <a:p>
                <a:pPr eaLnBrk="1" hangingPunct="1">
                  <a:defRPr/>
                </a:pPr>
                <a:endParaRPr lang="en-US" sz="2400" b="1" dirty="0">
                  <a:solidFill>
                    <a:schemeClr val="bg1"/>
                  </a:solidFill>
                  <a:latin typeface="Arial" charset="0"/>
                </a:endParaRPr>
              </a:p>
            </p:txBody>
          </p:sp>
          <p:sp>
            <p:nvSpPr>
              <p:cNvPr id="4119" name="WordArt 1071"/>
              <p:cNvSpPr>
                <a:spLocks noChangeArrowheads="1" noChangeShapeType="1" noTextEdit="1"/>
              </p:cNvSpPr>
              <p:nvPr/>
            </p:nvSpPr>
            <p:spPr bwMode="auto">
              <a:xfrm>
                <a:off x="792" y="2412"/>
                <a:ext cx="240" cy="312"/>
              </a:xfrm>
              <a:prstGeom prst="rect">
                <a:avLst/>
              </a:prstGeom>
            </p:spPr>
            <p:txBody>
              <a:bodyPr wrap="none" fromWordArt="1">
                <a:prstTxWarp prst="textPlain">
                  <a:avLst>
                    <a:gd name="adj" fmla="val 50000"/>
                  </a:avLst>
                </a:prstTxWarp>
              </a:bodyPr>
              <a:lstStyle/>
              <a:p>
                <a:r>
                  <a:rPr lang="en-US" sz="3600" kern="10" dirty="0">
                    <a:ln w="9525">
                      <a:solidFill>
                        <a:schemeClr val="tx1"/>
                      </a:solidFill>
                      <a:round/>
                      <a:headEnd/>
                      <a:tailEnd/>
                    </a:ln>
                    <a:solidFill>
                      <a:schemeClr val="bg1"/>
                    </a:solidFill>
                    <a:effectLst>
                      <a:outerShdw dist="35921" dir="2700000" algn="ctr" rotWithShape="0">
                        <a:srgbClr val="868686"/>
                      </a:outerShdw>
                    </a:effectLst>
                    <a:latin typeface="Tahoma"/>
                    <a:cs typeface="Tahoma"/>
                  </a:rPr>
                  <a:t>2</a:t>
                </a:r>
              </a:p>
            </p:txBody>
          </p:sp>
        </p:grpSp>
        <p:sp>
          <p:nvSpPr>
            <p:cNvPr id="4117" name="Text Box 1072"/>
            <p:cNvSpPr txBox="1">
              <a:spLocks noChangeArrowheads="1"/>
            </p:cNvSpPr>
            <p:nvPr/>
          </p:nvSpPr>
          <p:spPr bwMode="auto">
            <a:xfrm>
              <a:off x="1488" y="1840"/>
              <a:ext cx="3408" cy="212"/>
            </a:xfrm>
            <a:prstGeom prst="rect">
              <a:avLst/>
            </a:prstGeom>
            <a:noFill/>
            <a:ln w="9525" algn="ctr">
              <a:noFill/>
              <a:miter lim="800000"/>
              <a:headEnd/>
              <a:tailEnd/>
            </a:ln>
          </p:spPr>
          <p:txBody>
            <a:bodyPr>
              <a:spAutoFit/>
            </a:bodyPr>
            <a:lstStyle/>
            <a:p>
              <a:pPr algn="l" eaLnBrk="1" hangingPunct="1">
                <a:spcBef>
                  <a:spcPct val="50000"/>
                </a:spcBef>
              </a:pPr>
              <a:r>
                <a:rPr lang="en-US" sz="1600" b="1" dirty="0">
                  <a:latin typeface="Arial" charset="0"/>
                </a:rPr>
                <a:t>Review the applicable documents</a:t>
              </a:r>
            </a:p>
          </p:txBody>
        </p:sp>
      </p:grpSp>
      <p:grpSp>
        <p:nvGrpSpPr>
          <p:cNvPr id="6" name="Group 1092"/>
          <p:cNvGrpSpPr>
            <a:grpSpLocks/>
          </p:cNvGrpSpPr>
          <p:nvPr/>
        </p:nvGrpSpPr>
        <p:grpSpPr bwMode="auto">
          <a:xfrm>
            <a:off x="3657600" y="3810000"/>
            <a:ext cx="5848350" cy="819150"/>
            <a:chOff x="1824" y="2256"/>
            <a:chExt cx="3684" cy="516"/>
          </a:xfrm>
        </p:grpSpPr>
        <p:sp>
          <p:nvSpPr>
            <p:cNvPr id="647218" name="Oval 1074"/>
            <p:cNvSpPr>
              <a:spLocks noChangeArrowheads="1"/>
            </p:cNvSpPr>
            <p:nvPr/>
          </p:nvSpPr>
          <p:spPr bwMode="auto">
            <a:xfrm>
              <a:off x="1824" y="2436"/>
              <a:ext cx="336" cy="336"/>
            </a:xfrm>
            <a:prstGeom prst="ellipse">
              <a:avLst/>
            </a:prstGeom>
            <a:gradFill rotWithShape="1">
              <a:gsLst>
                <a:gs pos="0">
                  <a:srgbClr val="EA2D28"/>
                </a:gs>
                <a:gs pos="100000">
                  <a:srgbClr val="EA2D28">
                    <a:gamma/>
                    <a:shade val="76078"/>
                    <a:invGamma/>
                  </a:srgbClr>
                </a:gs>
              </a:gsLst>
              <a:path path="shape">
                <a:fillToRect l="50000" t="50000" r="50000" b="50000"/>
              </a:path>
            </a:gradFill>
            <a:ln w="9525" algn="ctr">
              <a:solidFill>
                <a:schemeClr val="tx1"/>
              </a:solidFill>
              <a:round/>
              <a:headEnd/>
              <a:tailEnd/>
            </a:ln>
            <a:effectLst>
              <a:outerShdw dist="35921" dir="2700000" algn="ctr" rotWithShape="0">
                <a:schemeClr val="bg2"/>
              </a:outerShdw>
            </a:effectLst>
          </p:spPr>
          <p:txBody>
            <a:bodyPr wrap="none" anchor="ctr"/>
            <a:lstStyle/>
            <a:p>
              <a:pPr eaLnBrk="1" hangingPunct="1">
                <a:defRPr/>
              </a:pPr>
              <a:endParaRPr lang="en-US" sz="2400" b="1" dirty="0">
                <a:solidFill>
                  <a:schemeClr val="bg1"/>
                </a:solidFill>
                <a:latin typeface="Arial" charset="0"/>
              </a:endParaRPr>
            </a:p>
          </p:txBody>
        </p:sp>
        <p:sp>
          <p:nvSpPr>
            <p:cNvPr id="4114" name="WordArt 1075"/>
            <p:cNvSpPr>
              <a:spLocks noChangeArrowheads="1" noChangeShapeType="1" noTextEdit="1"/>
            </p:cNvSpPr>
            <p:nvPr/>
          </p:nvSpPr>
          <p:spPr bwMode="auto">
            <a:xfrm>
              <a:off x="1896" y="2256"/>
              <a:ext cx="240" cy="312"/>
            </a:xfrm>
            <a:prstGeom prst="rect">
              <a:avLst/>
            </a:prstGeom>
          </p:spPr>
          <p:txBody>
            <a:bodyPr wrap="none" fromWordArt="1">
              <a:prstTxWarp prst="textPlain">
                <a:avLst>
                  <a:gd name="adj" fmla="val 50000"/>
                </a:avLst>
              </a:prstTxWarp>
            </a:bodyPr>
            <a:lstStyle/>
            <a:p>
              <a:r>
                <a:rPr lang="en-US" sz="3600" kern="10" dirty="0">
                  <a:ln w="9525">
                    <a:solidFill>
                      <a:schemeClr val="tx1"/>
                    </a:solidFill>
                    <a:round/>
                    <a:headEnd/>
                    <a:tailEnd/>
                  </a:ln>
                  <a:solidFill>
                    <a:schemeClr val="bg1"/>
                  </a:solidFill>
                  <a:effectLst>
                    <a:outerShdw dist="35921" dir="2700000" algn="ctr" rotWithShape="0">
                      <a:srgbClr val="868686"/>
                    </a:outerShdw>
                  </a:effectLst>
                  <a:latin typeface="Tahoma"/>
                  <a:cs typeface="Tahoma"/>
                </a:rPr>
                <a:t>3</a:t>
              </a:r>
            </a:p>
          </p:txBody>
        </p:sp>
        <p:sp>
          <p:nvSpPr>
            <p:cNvPr id="4115" name="Text Box 1076"/>
            <p:cNvSpPr txBox="1">
              <a:spLocks noChangeArrowheads="1"/>
            </p:cNvSpPr>
            <p:nvPr/>
          </p:nvSpPr>
          <p:spPr bwMode="auto">
            <a:xfrm>
              <a:off x="2208" y="2332"/>
              <a:ext cx="3300" cy="213"/>
            </a:xfrm>
            <a:prstGeom prst="rect">
              <a:avLst/>
            </a:prstGeom>
            <a:noFill/>
            <a:ln w="9525" algn="ctr">
              <a:noFill/>
              <a:miter lim="800000"/>
              <a:headEnd/>
              <a:tailEnd/>
            </a:ln>
          </p:spPr>
          <p:txBody>
            <a:bodyPr>
              <a:spAutoFit/>
            </a:bodyPr>
            <a:lstStyle/>
            <a:p>
              <a:pPr algn="l" eaLnBrk="1" hangingPunct="1">
                <a:spcBef>
                  <a:spcPct val="50000"/>
                </a:spcBef>
              </a:pPr>
              <a:r>
                <a:rPr lang="en-US" sz="1600" b="1" dirty="0" smtClean="0">
                  <a:latin typeface="Arial" charset="0"/>
                </a:rPr>
                <a:t>DOCUMENT and retain investigative records</a:t>
              </a:r>
              <a:endParaRPr lang="en-US" sz="1600" b="1" dirty="0">
                <a:latin typeface="Arial" charset="0"/>
              </a:endParaRPr>
            </a:p>
          </p:txBody>
        </p:sp>
      </p:grpSp>
      <p:grpSp>
        <p:nvGrpSpPr>
          <p:cNvPr id="7" name="Group 1091"/>
          <p:cNvGrpSpPr>
            <a:grpSpLocks/>
          </p:cNvGrpSpPr>
          <p:nvPr/>
        </p:nvGrpSpPr>
        <p:grpSpPr bwMode="auto">
          <a:xfrm>
            <a:off x="5029200" y="4800600"/>
            <a:ext cx="4419600" cy="819150"/>
            <a:chOff x="2532" y="2796"/>
            <a:chExt cx="2784" cy="516"/>
          </a:xfrm>
        </p:grpSpPr>
        <p:grpSp>
          <p:nvGrpSpPr>
            <p:cNvPr id="8" name="Group 1078"/>
            <p:cNvGrpSpPr>
              <a:grpSpLocks/>
            </p:cNvGrpSpPr>
            <p:nvPr/>
          </p:nvGrpSpPr>
          <p:grpSpPr bwMode="auto">
            <a:xfrm>
              <a:off x="2532" y="2796"/>
              <a:ext cx="336" cy="516"/>
              <a:chOff x="3072" y="2592"/>
              <a:chExt cx="336" cy="516"/>
            </a:xfrm>
          </p:grpSpPr>
          <p:sp>
            <p:nvSpPr>
              <p:cNvPr id="647223" name="Oval 1079"/>
              <p:cNvSpPr>
                <a:spLocks noChangeArrowheads="1"/>
              </p:cNvSpPr>
              <p:nvPr/>
            </p:nvSpPr>
            <p:spPr bwMode="auto">
              <a:xfrm>
                <a:off x="3072" y="2772"/>
                <a:ext cx="336" cy="336"/>
              </a:xfrm>
              <a:prstGeom prst="ellipse">
                <a:avLst/>
              </a:prstGeom>
              <a:gradFill rotWithShape="1">
                <a:gsLst>
                  <a:gs pos="0">
                    <a:srgbClr val="EA2D28"/>
                  </a:gs>
                  <a:gs pos="100000">
                    <a:srgbClr val="EA2D28">
                      <a:gamma/>
                      <a:shade val="76078"/>
                      <a:invGamma/>
                    </a:srgbClr>
                  </a:gs>
                </a:gsLst>
                <a:path path="shape">
                  <a:fillToRect l="50000" t="50000" r="50000" b="50000"/>
                </a:path>
              </a:gradFill>
              <a:ln w="9525" algn="ctr">
                <a:solidFill>
                  <a:schemeClr val="tx1"/>
                </a:solidFill>
                <a:round/>
                <a:headEnd/>
                <a:tailEnd/>
              </a:ln>
              <a:effectLst>
                <a:outerShdw dist="35921" dir="2700000" algn="ctr" rotWithShape="0">
                  <a:schemeClr val="bg2"/>
                </a:outerShdw>
              </a:effectLst>
            </p:spPr>
            <p:txBody>
              <a:bodyPr wrap="none" anchor="ctr"/>
              <a:lstStyle/>
              <a:p>
                <a:pPr eaLnBrk="1" hangingPunct="1">
                  <a:defRPr/>
                </a:pPr>
                <a:endParaRPr lang="en-US" sz="2400" b="1" dirty="0">
                  <a:solidFill>
                    <a:schemeClr val="bg1"/>
                  </a:solidFill>
                  <a:latin typeface="Arial" charset="0"/>
                </a:endParaRPr>
              </a:p>
            </p:txBody>
          </p:sp>
          <p:sp>
            <p:nvSpPr>
              <p:cNvPr id="4112" name="WordArt 1080"/>
              <p:cNvSpPr>
                <a:spLocks noChangeArrowheads="1" noChangeShapeType="1" noTextEdit="1"/>
              </p:cNvSpPr>
              <p:nvPr/>
            </p:nvSpPr>
            <p:spPr bwMode="auto">
              <a:xfrm>
                <a:off x="3144" y="2592"/>
                <a:ext cx="240" cy="312"/>
              </a:xfrm>
              <a:prstGeom prst="rect">
                <a:avLst/>
              </a:prstGeom>
            </p:spPr>
            <p:txBody>
              <a:bodyPr wrap="none" fromWordArt="1">
                <a:prstTxWarp prst="textPlain">
                  <a:avLst>
                    <a:gd name="adj" fmla="val 50000"/>
                  </a:avLst>
                </a:prstTxWarp>
              </a:bodyPr>
              <a:lstStyle/>
              <a:p>
                <a:r>
                  <a:rPr lang="en-US" sz="3600" kern="10" dirty="0">
                    <a:ln w="9525">
                      <a:solidFill>
                        <a:schemeClr val="tx1"/>
                      </a:solidFill>
                      <a:round/>
                      <a:headEnd/>
                      <a:tailEnd/>
                    </a:ln>
                    <a:solidFill>
                      <a:schemeClr val="bg1"/>
                    </a:solidFill>
                    <a:effectLst>
                      <a:outerShdw dist="35921" dir="2700000" algn="ctr" rotWithShape="0">
                        <a:srgbClr val="868686"/>
                      </a:outerShdw>
                    </a:effectLst>
                    <a:latin typeface="Tahoma"/>
                    <a:cs typeface="Tahoma"/>
                  </a:rPr>
                  <a:t>4</a:t>
                </a:r>
              </a:p>
            </p:txBody>
          </p:sp>
        </p:grpSp>
        <p:sp>
          <p:nvSpPr>
            <p:cNvPr id="4110" name="Text Box 1081"/>
            <p:cNvSpPr txBox="1">
              <a:spLocks noChangeArrowheads="1"/>
            </p:cNvSpPr>
            <p:nvPr/>
          </p:nvSpPr>
          <p:spPr bwMode="auto">
            <a:xfrm>
              <a:off x="2916" y="2860"/>
              <a:ext cx="2400" cy="213"/>
            </a:xfrm>
            <a:prstGeom prst="rect">
              <a:avLst/>
            </a:prstGeom>
            <a:noFill/>
            <a:ln w="9525" algn="ctr">
              <a:noFill/>
              <a:miter lim="800000"/>
              <a:headEnd/>
              <a:tailEnd/>
            </a:ln>
          </p:spPr>
          <p:txBody>
            <a:bodyPr>
              <a:spAutoFit/>
            </a:bodyPr>
            <a:lstStyle/>
            <a:p>
              <a:pPr algn="l" eaLnBrk="1" hangingPunct="1">
                <a:spcBef>
                  <a:spcPct val="50000"/>
                </a:spcBef>
              </a:pPr>
              <a:r>
                <a:rPr lang="en-US" sz="1600" b="1" dirty="0">
                  <a:latin typeface="Arial" charset="0"/>
                </a:rPr>
                <a:t>Interview the </a:t>
              </a:r>
              <a:r>
                <a:rPr lang="en-US" sz="1600" b="1" dirty="0" smtClean="0">
                  <a:latin typeface="Arial" charset="0"/>
                </a:rPr>
                <a:t>complainant(s)</a:t>
              </a:r>
              <a:endParaRPr lang="en-US" sz="1600" b="1" dirty="0">
                <a:latin typeface="Arial" charset="0"/>
              </a:endParaRPr>
            </a:p>
          </p:txBody>
        </p:sp>
      </p:grpSp>
    </p:spTree>
    <p:extLst>
      <p:ext uri="{BB962C8B-B14F-4D97-AF65-F5344CB8AC3E}">
        <p14:creationId xmlns:p14="http://schemas.microsoft.com/office/powerpoint/2010/main" xmlns="" val="376867407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647206"/>
                                        </p:tgtEl>
                                        <p:attrNameLst>
                                          <p:attrName>style.visibility</p:attrName>
                                        </p:attrNameLst>
                                      </p:cBhvr>
                                      <p:to>
                                        <p:strVal val="visible"/>
                                      </p:to>
                                    </p:set>
                                    <p:animEffect transition="in" filter="dissolve">
                                      <p:cBhvr>
                                        <p:cTn id="7" dur="500"/>
                                        <p:tgtEl>
                                          <p:spTgt spid="6472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720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AutoShape 1062"/>
          <p:cNvSpPr>
            <a:spLocks noChangeArrowheads="1"/>
          </p:cNvSpPr>
          <p:nvPr/>
        </p:nvSpPr>
        <p:spPr bwMode="auto">
          <a:xfrm rot="18785688">
            <a:off x="2890653" y="928035"/>
            <a:ext cx="439822" cy="6698342"/>
          </a:xfrm>
          <a:prstGeom prst="roundRect">
            <a:avLst>
              <a:gd name="adj" fmla="val 16667"/>
            </a:avLst>
          </a:prstGeom>
          <a:gradFill rotWithShape="1">
            <a:gsLst>
              <a:gs pos="0">
                <a:schemeClr val="bg1"/>
              </a:gs>
              <a:gs pos="50000">
                <a:srgbClr val="FC0000">
                  <a:alpha val="25000"/>
                </a:srgbClr>
              </a:gs>
              <a:gs pos="100000">
                <a:schemeClr val="bg1"/>
              </a:gs>
            </a:gsLst>
            <a:lin ang="0" scaled="1"/>
          </a:gradFill>
          <a:ln w="9525" algn="ctr">
            <a:noFill/>
            <a:round/>
            <a:headEnd/>
            <a:tailEnd/>
          </a:ln>
          <a:effectLst/>
        </p:spPr>
        <p:txBody>
          <a:bodyPr wrap="square" anchor="ctr">
            <a:spAutoFit/>
          </a:bodyPr>
          <a:lstStyle/>
          <a:p>
            <a:pPr>
              <a:defRPr/>
            </a:pPr>
            <a:endParaRPr lang="en-US" dirty="0"/>
          </a:p>
        </p:txBody>
      </p:sp>
      <p:sp>
        <p:nvSpPr>
          <p:cNvPr id="5122" name="Rectangle 2"/>
          <p:cNvSpPr>
            <a:spLocks noGrp="1" noChangeArrowheads="1"/>
          </p:cNvSpPr>
          <p:nvPr>
            <p:ph type="title"/>
          </p:nvPr>
        </p:nvSpPr>
        <p:spPr bwMode="auto">
          <a:xfrm>
            <a:off x="514673" y="381000"/>
            <a:ext cx="8279530" cy="914400"/>
          </a:xfrm>
          <a:noFill/>
          <a:ln algn="ctr">
            <a:miter lim="800000"/>
            <a:headEnd/>
            <a:tailEnd/>
          </a:ln>
        </p:spPr>
        <p:txBody>
          <a:bodyPr vert="horz" wrap="square" lIns="91440" tIns="45720" rIns="91440" bIns="45720" numCol="1" anchor="ctr" anchorCtr="0" compatLnSpc="1">
            <a:prstTxWarp prst="textNoShape">
              <a:avLst/>
            </a:prstTxWarp>
          </a:bodyPr>
          <a:lstStyle/>
          <a:p>
            <a:pPr eaLnBrk="1" hangingPunct="1">
              <a:spcBef>
                <a:spcPct val="50000"/>
              </a:spcBef>
            </a:pPr>
            <a:r>
              <a:rPr lang="en-US" sz="4000" dirty="0" smtClean="0">
                <a:latin typeface="+mj-lt"/>
              </a:rPr>
              <a:t>Eight Steps to Conducting </a:t>
            </a:r>
            <a:br>
              <a:rPr lang="en-US" sz="4000" dirty="0" smtClean="0">
                <a:latin typeface="+mj-lt"/>
              </a:rPr>
            </a:br>
            <a:r>
              <a:rPr lang="en-US" sz="4000" dirty="0" smtClean="0">
                <a:latin typeface="+mj-lt"/>
              </a:rPr>
              <a:t>the Investigation</a:t>
            </a:r>
          </a:p>
        </p:txBody>
      </p:sp>
      <p:grpSp>
        <p:nvGrpSpPr>
          <p:cNvPr id="2" name="Group 28"/>
          <p:cNvGrpSpPr>
            <a:grpSpLocks/>
          </p:cNvGrpSpPr>
          <p:nvPr/>
        </p:nvGrpSpPr>
        <p:grpSpPr bwMode="auto">
          <a:xfrm>
            <a:off x="1981200" y="2743200"/>
            <a:ext cx="6762750" cy="819150"/>
            <a:chOff x="240" y="1104"/>
            <a:chExt cx="4260" cy="516"/>
          </a:xfrm>
        </p:grpSpPr>
        <p:grpSp>
          <p:nvGrpSpPr>
            <p:cNvPr id="3" name="Group 29"/>
            <p:cNvGrpSpPr>
              <a:grpSpLocks/>
            </p:cNvGrpSpPr>
            <p:nvPr/>
          </p:nvGrpSpPr>
          <p:grpSpPr bwMode="auto">
            <a:xfrm>
              <a:off x="240" y="1104"/>
              <a:ext cx="336" cy="516"/>
              <a:chOff x="240" y="1104"/>
              <a:chExt cx="336" cy="516"/>
            </a:xfrm>
          </p:grpSpPr>
          <p:sp>
            <p:nvSpPr>
              <p:cNvPr id="657438" name="Oval 30"/>
              <p:cNvSpPr>
                <a:spLocks noChangeArrowheads="1"/>
              </p:cNvSpPr>
              <p:nvPr/>
            </p:nvSpPr>
            <p:spPr bwMode="auto">
              <a:xfrm>
                <a:off x="240" y="1284"/>
                <a:ext cx="336" cy="336"/>
              </a:xfrm>
              <a:prstGeom prst="ellipse">
                <a:avLst/>
              </a:prstGeom>
              <a:gradFill rotWithShape="1">
                <a:gsLst>
                  <a:gs pos="0">
                    <a:srgbClr val="EA2D28"/>
                  </a:gs>
                  <a:gs pos="100000">
                    <a:srgbClr val="EA2D28">
                      <a:gamma/>
                      <a:shade val="76078"/>
                      <a:invGamma/>
                    </a:srgbClr>
                  </a:gs>
                </a:gsLst>
                <a:path path="shape">
                  <a:fillToRect l="50000" t="50000" r="50000" b="50000"/>
                </a:path>
              </a:gradFill>
              <a:ln w="9525" algn="ctr">
                <a:solidFill>
                  <a:schemeClr val="tx1"/>
                </a:solidFill>
                <a:round/>
                <a:headEnd/>
                <a:tailEnd/>
              </a:ln>
              <a:effectLst>
                <a:outerShdw dist="35921" dir="2700000" algn="ctr" rotWithShape="0">
                  <a:schemeClr val="bg2"/>
                </a:outerShdw>
              </a:effectLst>
            </p:spPr>
            <p:txBody>
              <a:bodyPr wrap="none" anchor="ctr"/>
              <a:lstStyle/>
              <a:p>
                <a:pPr eaLnBrk="1" hangingPunct="1">
                  <a:defRPr/>
                </a:pPr>
                <a:endParaRPr lang="en-US" sz="2400" b="1" dirty="0">
                  <a:solidFill>
                    <a:schemeClr val="bg1"/>
                  </a:solidFill>
                  <a:latin typeface="Arial" charset="0"/>
                </a:endParaRPr>
              </a:p>
            </p:txBody>
          </p:sp>
          <p:sp>
            <p:nvSpPr>
              <p:cNvPr id="5145" name="WordArt 31"/>
              <p:cNvSpPr>
                <a:spLocks noChangeArrowheads="1" noChangeShapeType="1" noTextEdit="1"/>
              </p:cNvSpPr>
              <p:nvPr/>
            </p:nvSpPr>
            <p:spPr bwMode="auto">
              <a:xfrm>
                <a:off x="312" y="1104"/>
                <a:ext cx="240" cy="312"/>
              </a:xfrm>
              <a:prstGeom prst="rect">
                <a:avLst/>
              </a:prstGeom>
            </p:spPr>
            <p:txBody>
              <a:bodyPr wrap="none" fromWordArt="1">
                <a:prstTxWarp prst="textPlain">
                  <a:avLst>
                    <a:gd name="adj" fmla="val 50000"/>
                  </a:avLst>
                </a:prstTxWarp>
              </a:bodyPr>
              <a:lstStyle/>
              <a:p>
                <a:r>
                  <a:rPr lang="en-US" sz="3600" kern="10" dirty="0">
                    <a:ln w="9525">
                      <a:solidFill>
                        <a:schemeClr val="tx1"/>
                      </a:solidFill>
                      <a:round/>
                      <a:headEnd/>
                      <a:tailEnd/>
                    </a:ln>
                    <a:solidFill>
                      <a:schemeClr val="bg1"/>
                    </a:solidFill>
                    <a:effectLst>
                      <a:outerShdw dist="35921" dir="2700000" algn="ctr" rotWithShape="0">
                        <a:srgbClr val="868686"/>
                      </a:outerShdw>
                    </a:effectLst>
                    <a:latin typeface="Tahoma"/>
                    <a:cs typeface="Tahoma"/>
                  </a:rPr>
                  <a:t>6</a:t>
                </a:r>
              </a:p>
            </p:txBody>
          </p:sp>
        </p:grpSp>
        <p:sp>
          <p:nvSpPr>
            <p:cNvPr id="5143" name="Text Box 32"/>
            <p:cNvSpPr txBox="1">
              <a:spLocks noChangeArrowheads="1"/>
            </p:cNvSpPr>
            <p:nvPr/>
          </p:nvSpPr>
          <p:spPr bwMode="auto">
            <a:xfrm>
              <a:off x="612" y="1180"/>
              <a:ext cx="3888" cy="213"/>
            </a:xfrm>
            <a:prstGeom prst="rect">
              <a:avLst/>
            </a:prstGeom>
            <a:noFill/>
            <a:ln w="9525" algn="ctr">
              <a:noFill/>
              <a:miter lim="800000"/>
              <a:headEnd/>
              <a:tailEnd/>
            </a:ln>
          </p:spPr>
          <p:txBody>
            <a:bodyPr>
              <a:spAutoFit/>
            </a:bodyPr>
            <a:lstStyle/>
            <a:p>
              <a:pPr algn="l" eaLnBrk="1" hangingPunct="1">
                <a:spcBef>
                  <a:spcPct val="50000"/>
                </a:spcBef>
              </a:pPr>
              <a:r>
                <a:rPr lang="en-US" sz="1600" b="1" dirty="0" smtClean="0">
                  <a:latin typeface="Arial" charset="0"/>
                </a:rPr>
                <a:t>Interview the alleged wrongdoer</a:t>
              </a:r>
              <a:endParaRPr lang="en-US" sz="1600" b="1" dirty="0">
                <a:latin typeface="Arial" charset="0"/>
              </a:endParaRPr>
            </a:p>
          </p:txBody>
        </p:sp>
      </p:grpSp>
      <p:grpSp>
        <p:nvGrpSpPr>
          <p:cNvPr id="4" name="Group 33"/>
          <p:cNvGrpSpPr>
            <a:grpSpLocks/>
          </p:cNvGrpSpPr>
          <p:nvPr/>
        </p:nvGrpSpPr>
        <p:grpSpPr bwMode="auto">
          <a:xfrm>
            <a:off x="3048000" y="3810002"/>
            <a:ext cx="6096000" cy="819151"/>
            <a:chOff x="1056" y="1662"/>
            <a:chExt cx="3840" cy="516"/>
          </a:xfrm>
        </p:grpSpPr>
        <p:grpSp>
          <p:nvGrpSpPr>
            <p:cNvPr id="5" name="Group 34"/>
            <p:cNvGrpSpPr>
              <a:grpSpLocks/>
            </p:cNvGrpSpPr>
            <p:nvPr/>
          </p:nvGrpSpPr>
          <p:grpSpPr bwMode="auto">
            <a:xfrm>
              <a:off x="1056" y="1662"/>
              <a:ext cx="336" cy="516"/>
              <a:chOff x="1056" y="1662"/>
              <a:chExt cx="336" cy="516"/>
            </a:xfrm>
          </p:grpSpPr>
          <p:sp>
            <p:nvSpPr>
              <p:cNvPr id="657443" name="Oval 35"/>
              <p:cNvSpPr>
                <a:spLocks noChangeArrowheads="1"/>
              </p:cNvSpPr>
              <p:nvPr/>
            </p:nvSpPr>
            <p:spPr bwMode="auto">
              <a:xfrm>
                <a:off x="1056" y="1842"/>
                <a:ext cx="336" cy="336"/>
              </a:xfrm>
              <a:prstGeom prst="ellipse">
                <a:avLst/>
              </a:prstGeom>
              <a:gradFill rotWithShape="1">
                <a:gsLst>
                  <a:gs pos="0">
                    <a:srgbClr val="EA2D28"/>
                  </a:gs>
                  <a:gs pos="100000">
                    <a:srgbClr val="EA2D28">
                      <a:gamma/>
                      <a:shade val="76078"/>
                      <a:invGamma/>
                    </a:srgbClr>
                  </a:gs>
                </a:gsLst>
                <a:path path="shape">
                  <a:fillToRect l="50000" t="50000" r="50000" b="50000"/>
                </a:path>
              </a:gradFill>
              <a:ln w="9525" algn="ctr">
                <a:solidFill>
                  <a:schemeClr val="tx1"/>
                </a:solidFill>
                <a:round/>
                <a:headEnd/>
                <a:tailEnd/>
              </a:ln>
              <a:effectLst>
                <a:outerShdw dist="35921" dir="2700000" algn="ctr" rotWithShape="0">
                  <a:schemeClr val="bg2"/>
                </a:outerShdw>
              </a:effectLst>
            </p:spPr>
            <p:txBody>
              <a:bodyPr wrap="none" anchor="ctr"/>
              <a:lstStyle/>
              <a:p>
                <a:pPr eaLnBrk="1" hangingPunct="1">
                  <a:defRPr/>
                </a:pPr>
                <a:endParaRPr lang="en-US" sz="2400" b="1" dirty="0">
                  <a:solidFill>
                    <a:schemeClr val="bg1"/>
                  </a:solidFill>
                  <a:latin typeface="Arial" charset="0"/>
                </a:endParaRPr>
              </a:p>
            </p:txBody>
          </p:sp>
          <p:sp>
            <p:nvSpPr>
              <p:cNvPr id="5141" name="WordArt 36"/>
              <p:cNvSpPr>
                <a:spLocks noChangeArrowheads="1" noChangeShapeType="1" noTextEdit="1"/>
              </p:cNvSpPr>
              <p:nvPr/>
            </p:nvSpPr>
            <p:spPr bwMode="auto">
              <a:xfrm>
                <a:off x="1128" y="1662"/>
                <a:ext cx="240" cy="312"/>
              </a:xfrm>
              <a:prstGeom prst="rect">
                <a:avLst/>
              </a:prstGeom>
            </p:spPr>
            <p:txBody>
              <a:bodyPr wrap="none" fromWordArt="1">
                <a:prstTxWarp prst="textPlain">
                  <a:avLst>
                    <a:gd name="adj" fmla="val 50000"/>
                  </a:avLst>
                </a:prstTxWarp>
              </a:bodyPr>
              <a:lstStyle/>
              <a:p>
                <a:r>
                  <a:rPr lang="en-US" sz="3600" kern="10" dirty="0">
                    <a:ln w="9525">
                      <a:solidFill>
                        <a:schemeClr val="tx1"/>
                      </a:solidFill>
                      <a:round/>
                      <a:headEnd/>
                      <a:tailEnd/>
                    </a:ln>
                    <a:solidFill>
                      <a:schemeClr val="bg1"/>
                    </a:solidFill>
                    <a:effectLst>
                      <a:outerShdw dist="35921" dir="2700000" algn="ctr" rotWithShape="0">
                        <a:srgbClr val="868686"/>
                      </a:outerShdw>
                    </a:effectLst>
                    <a:latin typeface="Tahoma"/>
                    <a:cs typeface="Tahoma"/>
                  </a:rPr>
                  <a:t>7</a:t>
                </a:r>
              </a:p>
            </p:txBody>
          </p:sp>
        </p:grpSp>
        <p:sp>
          <p:nvSpPr>
            <p:cNvPr id="5139" name="Text Box 37"/>
            <p:cNvSpPr txBox="1">
              <a:spLocks noChangeArrowheads="1"/>
            </p:cNvSpPr>
            <p:nvPr/>
          </p:nvSpPr>
          <p:spPr bwMode="auto">
            <a:xfrm>
              <a:off x="1488" y="1708"/>
              <a:ext cx="3408" cy="446"/>
            </a:xfrm>
            <a:prstGeom prst="rect">
              <a:avLst/>
            </a:prstGeom>
            <a:noFill/>
            <a:ln w="9525" algn="ctr">
              <a:noFill/>
              <a:miter lim="800000"/>
              <a:headEnd/>
              <a:tailEnd/>
            </a:ln>
          </p:spPr>
          <p:txBody>
            <a:bodyPr>
              <a:spAutoFit/>
            </a:bodyPr>
            <a:lstStyle/>
            <a:p>
              <a:pPr>
                <a:spcBef>
                  <a:spcPts val="0"/>
                </a:spcBef>
              </a:pPr>
              <a:r>
                <a:rPr lang="en-US" sz="1600" b="1" dirty="0" smtClean="0">
                  <a:latin typeface="Arial" charset="0"/>
                </a:rPr>
                <a:t>Evaluate Facts</a:t>
              </a:r>
            </a:p>
            <a:p>
              <a:pPr algn="l" eaLnBrk="1" hangingPunct="1">
                <a:spcBef>
                  <a:spcPct val="50000"/>
                </a:spcBef>
              </a:pPr>
              <a:endParaRPr lang="en-US" sz="1600" b="1" dirty="0">
                <a:latin typeface="Arial" charset="0"/>
              </a:endParaRPr>
            </a:p>
          </p:txBody>
        </p:sp>
      </p:grpSp>
      <p:grpSp>
        <p:nvGrpSpPr>
          <p:cNvPr id="6" name="Group 38"/>
          <p:cNvGrpSpPr>
            <a:grpSpLocks/>
          </p:cNvGrpSpPr>
          <p:nvPr/>
        </p:nvGrpSpPr>
        <p:grpSpPr bwMode="auto">
          <a:xfrm>
            <a:off x="4191000" y="4876800"/>
            <a:ext cx="5772150" cy="914400"/>
            <a:chOff x="1728" y="2100"/>
            <a:chExt cx="3636" cy="576"/>
          </a:xfrm>
        </p:grpSpPr>
        <p:sp>
          <p:nvSpPr>
            <p:cNvPr id="657447" name="Oval 39"/>
            <p:cNvSpPr>
              <a:spLocks noChangeArrowheads="1"/>
            </p:cNvSpPr>
            <p:nvPr/>
          </p:nvSpPr>
          <p:spPr bwMode="auto">
            <a:xfrm>
              <a:off x="1728" y="2340"/>
              <a:ext cx="336" cy="336"/>
            </a:xfrm>
            <a:prstGeom prst="ellipse">
              <a:avLst/>
            </a:prstGeom>
            <a:gradFill rotWithShape="1">
              <a:gsLst>
                <a:gs pos="0">
                  <a:srgbClr val="EA2D28"/>
                </a:gs>
                <a:gs pos="100000">
                  <a:srgbClr val="EA2D28">
                    <a:gamma/>
                    <a:shade val="76078"/>
                    <a:invGamma/>
                  </a:srgbClr>
                </a:gs>
              </a:gsLst>
              <a:path path="shape">
                <a:fillToRect l="50000" t="50000" r="50000" b="50000"/>
              </a:path>
            </a:gradFill>
            <a:ln w="9525" algn="ctr">
              <a:solidFill>
                <a:schemeClr val="tx1"/>
              </a:solidFill>
              <a:round/>
              <a:headEnd/>
              <a:tailEnd/>
            </a:ln>
            <a:effectLst>
              <a:outerShdw dist="35921" dir="2700000" algn="ctr" rotWithShape="0">
                <a:schemeClr val="bg2"/>
              </a:outerShdw>
            </a:effectLst>
          </p:spPr>
          <p:txBody>
            <a:bodyPr wrap="none" anchor="ctr"/>
            <a:lstStyle/>
            <a:p>
              <a:pPr eaLnBrk="1" hangingPunct="1">
                <a:defRPr/>
              </a:pPr>
              <a:endParaRPr lang="en-US" sz="2400" b="1" dirty="0">
                <a:solidFill>
                  <a:schemeClr val="bg1"/>
                </a:solidFill>
                <a:latin typeface="Arial" charset="0"/>
              </a:endParaRPr>
            </a:p>
          </p:txBody>
        </p:sp>
        <p:sp>
          <p:nvSpPr>
            <p:cNvPr id="5136" name="WordArt 40"/>
            <p:cNvSpPr>
              <a:spLocks noChangeArrowheads="1" noChangeShapeType="1" noTextEdit="1"/>
            </p:cNvSpPr>
            <p:nvPr/>
          </p:nvSpPr>
          <p:spPr bwMode="auto">
            <a:xfrm>
              <a:off x="1800" y="2160"/>
              <a:ext cx="240" cy="312"/>
            </a:xfrm>
            <a:prstGeom prst="rect">
              <a:avLst/>
            </a:prstGeom>
          </p:spPr>
          <p:txBody>
            <a:bodyPr wrap="none" fromWordArt="1">
              <a:prstTxWarp prst="textPlain">
                <a:avLst>
                  <a:gd name="adj" fmla="val 50000"/>
                </a:avLst>
              </a:prstTxWarp>
            </a:bodyPr>
            <a:lstStyle/>
            <a:p>
              <a:r>
                <a:rPr lang="en-US" sz="3600" kern="10" dirty="0">
                  <a:ln w="9525">
                    <a:solidFill>
                      <a:schemeClr val="tx1"/>
                    </a:solidFill>
                    <a:round/>
                    <a:headEnd/>
                    <a:tailEnd/>
                  </a:ln>
                  <a:solidFill>
                    <a:schemeClr val="bg1"/>
                  </a:solidFill>
                  <a:effectLst>
                    <a:outerShdw dist="35921" dir="2700000" algn="ctr" rotWithShape="0">
                      <a:srgbClr val="868686"/>
                    </a:outerShdw>
                  </a:effectLst>
                  <a:latin typeface="Tahoma"/>
                  <a:cs typeface="Tahoma"/>
                </a:rPr>
                <a:t>8</a:t>
              </a:r>
            </a:p>
          </p:txBody>
        </p:sp>
        <p:sp>
          <p:nvSpPr>
            <p:cNvPr id="5137" name="Text Box 41"/>
            <p:cNvSpPr txBox="1">
              <a:spLocks noChangeArrowheads="1"/>
            </p:cNvSpPr>
            <p:nvPr/>
          </p:nvSpPr>
          <p:spPr bwMode="auto">
            <a:xfrm>
              <a:off x="2064" y="2100"/>
              <a:ext cx="3300" cy="446"/>
            </a:xfrm>
            <a:prstGeom prst="rect">
              <a:avLst/>
            </a:prstGeom>
            <a:noFill/>
            <a:ln w="9525" algn="ctr">
              <a:noFill/>
              <a:miter lim="800000"/>
              <a:headEnd/>
              <a:tailEnd/>
            </a:ln>
          </p:spPr>
          <p:txBody>
            <a:bodyPr wrap="square">
              <a:spAutoFit/>
            </a:bodyPr>
            <a:lstStyle/>
            <a:p>
              <a:pPr algn="l" eaLnBrk="1" hangingPunct="1">
                <a:spcBef>
                  <a:spcPct val="50000"/>
                </a:spcBef>
              </a:pPr>
              <a:endParaRPr lang="en-US" sz="1600" b="1" dirty="0" smtClean="0">
                <a:latin typeface="Arial" charset="0"/>
              </a:endParaRPr>
            </a:p>
            <a:p>
              <a:pPr algn="l" eaLnBrk="1" hangingPunct="1">
                <a:spcBef>
                  <a:spcPct val="50000"/>
                </a:spcBef>
              </a:pPr>
              <a:r>
                <a:rPr lang="en-US" sz="1600" b="1" dirty="0" smtClean="0">
                  <a:latin typeface="Arial" charset="0"/>
                </a:rPr>
                <a:t>Finalize the investigation</a:t>
              </a:r>
              <a:endParaRPr lang="en-US" sz="1600" b="1" dirty="0">
                <a:latin typeface="Arial" charset="0"/>
              </a:endParaRPr>
            </a:p>
          </p:txBody>
        </p:sp>
      </p:grpSp>
      <p:grpSp>
        <p:nvGrpSpPr>
          <p:cNvPr id="26" name="Group 1097"/>
          <p:cNvGrpSpPr>
            <a:grpSpLocks/>
          </p:cNvGrpSpPr>
          <p:nvPr/>
        </p:nvGrpSpPr>
        <p:grpSpPr bwMode="auto">
          <a:xfrm>
            <a:off x="762000" y="1828800"/>
            <a:ext cx="4419600" cy="819150"/>
            <a:chOff x="3312" y="3420"/>
            <a:chExt cx="2784" cy="516"/>
          </a:xfrm>
        </p:grpSpPr>
        <p:grpSp>
          <p:nvGrpSpPr>
            <p:cNvPr id="27" name="Group 1096"/>
            <p:cNvGrpSpPr>
              <a:grpSpLocks/>
            </p:cNvGrpSpPr>
            <p:nvPr/>
          </p:nvGrpSpPr>
          <p:grpSpPr bwMode="auto">
            <a:xfrm>
              <a:off x="3312" y="3420"/>
              <a:ext cx="336" cy="516"/>
              <a:chOff x="3312" y="3420"/>
              <a:chExt cx="336" cy="516"/>
            </a:xfrm>
          </p:grpSpPr>
          <p:sp>
            <p:nvSpPr>
              <p:cNvPr id="29" name="Oval 1088"/>
              <p:cNvSpPr>
                <a:spLocks noChangeArrowheads="1"/>
              </p:cNvSpPr>
              <p:nvPr/>
            </p:nvSpPr>
            <p:spPr bwMode="auto">
              <a:xfrm>
                <a:off x="3312" y="3600"/>
                <a:ext cx="336" cy="336"/>
              </a:xfrm>
              <a:prstGeom prst="ellipse">
                <a:avLst/>
              </a:prstGeom>
              <a:gradFill rotWithShape="1">
                <a:gsLst>
                  <a:gs pos="0">
                    <a:srgbClr val="EA2D28"/>
                  </a:gs>
                  <a:gs pos="100000">
                    <a:srgbClr val="EA2D28">
                      <a:gamma/>
                      <a:shade val="76078"/>
                      <a:invGamma/>
                    </a:srgbClr>
                  </a:gs>
                </a:gsLst>
                <a:path path="shape">
                  <a:fillToRect l="50000" t="50000" r="50000" b="50000"/>
                </a:path>
              </a:gradFill>
              <a:ln w="9525" algn="ctr">
                <a:solidFill>
                  <a:schemeClr val="tx1"/>
                </a:solidFill>
                <a:round/>
                <a:headEnd/>
                <a:tailEnd/>
              </a:ln>
              <a:effectLst>
                <a:outerShdw dist="35921" dir="2700000" algn="ctr" rotWithShape="0">
                  <a:schemeClr val="bg2"/>
                </a:outerShdw>
              </a:effectLst>
            </p:spPr>
            <p:txBody>
              <a:bodyPr wrap="none" anchor="ctr"/>
              <a:lstStyle/>
              <a:p>
                <a:pPr eaLnBrk="1" hangingPunct="1">
                  <a:defRPr/>
                </a:pPr>
                <a:endParaRPr lang="en-US" sz="2400" b="1" dirty="0">
                  <a:solidFill>
                    <a:schemeClr val="bg1"/>
                  </a:solidFill>
                  <a:latin typeface="Arial" charset="0"/>
                </a:endParaRPr>
              </a:p>
            </p:txBody>
          </p:sp>
          <p:sp>
            <p:nvSpPr>
              <p:cNvPr id="30" name="WordArt 1089"/>
              <p:cNvSpPr>
                <a:spLocks noChangeArrowheads="1" noChangeShapeType="1" noTextEdit="1"/>
              </p:cNvSpPr>
              <p:nvPr/>
            </p:nvSpPr>
            <p:spPr bwMode="auto">
              <a:xfrm>
                <a:off x="3384" y="3420"/>
                <a:ext cx="240" cy="312"/>
              </a:xfrm>
              <a:prstGeom prst="rect">
                <a:avLst/>
              </a:prstGeom>
            </p:spPr>
            <p:txBody>
              <a:bodyPr wrap="none" fromWordArt="1">
                <a:prstTxWarp prst="textPlain">
                  <a:avLst>
                    <a:gd name="adj" fmla="val 50000"/>
                  </a:avLst>
                </a:prstTxWarp>
              </a:bodyPr>
              <a:lstStyle/>
              <a:p>
                <a:r>
                  <a:rPr lang="en-US" sz="3600" kern="10" dirty="0">
                    <a:ln w="9525">
                      <a:solidFill>
                        <a:schemeClr val="tx1"/>
                      </a:solidFill>
                      <a:round/>
                      <a:headEnd/>
                      <a:tailEnd/>
                    </a:ln>
                    <a:solidFill>
                      <a:schemeClr val="bg1"/>
                    </a:solidFill>
                    <a:effectLst>
                      <a:outerShdw dist="35921" dir="2700000" algn="ctr" rotWithShape="0">
                        <a:srgbClr val="868686"/>
                      </a:outerShdw>
                    </a:effectLst>
                    <a:latin typeface="Tahoma"/>
                    <a:cs typeface="Tahoma"/>
                  </a:rPr>
                  <a:t>5</a:t>
                </a:r>
              </a:p>
            </p:txBody>
          </p:sp>
        </p:grpSp>
        <p:sp>
          <p:nvSpPr>
            <p:cNvPr id="28" name="Text Box 1090"/>
            <p:cNvSpPr txBox="1">
              <a:spLocks noChangeArrowheads="1"/>
            </p:cNvSpPr>
            <p:nvPr/>
          </p:nvSpPr>
          <p:spPr bwMode="auto">
            <a:xfrm>
              <a:off x="3696" y="3484"/>
              <a:ext cx="2400" cy="213"/>
            </a:xfrm>
            <a:prstGeom prst="rect">
              <a:avLst/>
            </a:prstGeom>
            <a:noFill/>
            <a:ln w="9525" algn="ctr">
              <a:noFill/>
              <a:miter lim="800000"/>
              <a:headEnd/>
              <a:tailEnd/>
            </a:ln>
          </p:spPr>
          <p:txBody>
            <a:bodyPr>
              <a:spAutoFit/>
            </a:bodyPr>
            <a:lstStyle/>
            <a:p>
              <a:pPr algn="l" eaLnBrk="1" hangingPunct="1">
                <a:spcBef>
                  <a:spcPct val="50000"/>
                </a:spcBef>
              </a:pPr>
              <a:r>
                <a:rPr lang="en-US" sz="1600" b="1" dirty="0">
                  <a:latin typeface="Arial" charset="0"/>
                </a:rPr>
                <a:t>Interview the </a:t>
              </a:r>
              <a:r>
                <a:rPr lang="en-US" sz="1600" b="1" dirty="0" smtClean="0">
                  <a:latin typeface="Arial" charset="0"/>
                </a:rPr>
                <a:t>witnesses</a:t>
              </a:r>
              <a:endParaRPr lang="en-US" sz="1600" b="1" dirty="0">
                <a:latin typeface="Arial" charset="0"/>
              </a:endParaRPr>
            </a:p>
          </p:txBody>
        </p:sp>
      </p:grpSp>
    </p:spTree>
    <p:extLst>
      <p:ext uri="{BB962C8B-B14F-4D97-AF65-F5344CB8AC3E}">
        <p14:creationId xmlns:p14="http://schemas.microsoft.com/office/powerpoint/2010/main" xmlns="" val="41255658"/>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15" presetClass="entr" presetSubtype="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fltVal val="0"/>
                                          </p:val>
                                        </p:tav>
                                        <p:tav tm="100000">
                                          <p:val>
                                            <p:strVal val="#ppt_w"/>
                                          </p:val>
                                        </p:tav>
                                      </p:tavLst>
                                    </p:anim>
                                    <p:anim calcmode="lin" valueType="num">
                                      <p:cBhvr>
                                        <p:cTn id="15" dur="1000" fill="hold"/>
                                        <p:tgtEl>
                                          <p:spTgt spid="4"/>
                                        </p:tgtEl>
                                        <p:attrNameLst>
                                          <p:attrName>ppt_h</p:attrName>
                                        </p:attrNameLst>
                                      </p:cBhvr>
                                      <p:tavLst>
                                        <p:tav tm="0">
                                          <p:val>
                                            <p:fltVal val="0"/>
                                          </p:val>
                                        </p:tav>
                                        <p:tav tm="100000">
                                          <p:val>
                                            <p:strVal val="#ppt_h"/>
                                          </p:val>
                                        </p:tav>
                                      </p:tavLst>
                                    </p:anim>
                                    <p:anim calcmode="lin" valueType="num">
                                      <p:cBhvr>
                                        <p:cTn id="16"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7"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par>
                          <p:cTn id="18" fill="hold">
                            <p:stCondLst>
                              <p:cond delay="2000"/>
                            </p:stCondLst>
                            <p:childTnLst>
                              <p:par>
                                <p:cTn id="19" presetID="15" presetClass="entr" presetSubtype="0"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0" fill="hold"/>
                                        <p:tgtEl>
                                          <p:spTgt spid="6"/>
                                        </p:tgtEl>
                                        <p:attrNameLst>
                                          <p:attrName>ppt_w</p:attrName>
                                        </p:attrNameLst>
                                      </p:cBhvr>
                                      <p:tavLst>
                                        <p:tav tm="0">
                                          <p:val>
                                            <p:fltVal val="0"/>
                                          </p:val>
                                        </p:tav>
                                        <p:tav tm="100000">
                                          <p:val>
                                            <p:strVal val="#ppt_w"/>
                                          </p:val>
                                        </p:tav>
                                      </p:tavLst>
                                    </p:anim>
                                    <p:anim calcmode="lin" valueType="num">
                                      <p:cBhvr>
                                        <p:cTn id="22" dur="1000" fill="hold"/>
                                        <p:tgtEl>
                                          <p:spTgt spid="6"/>
                                        </p:tgtEl>
                                        <p:attrNameLst>
                                          <p:attrName>ppt_h</p:attrName>
                                        </p:attrNameLst>
                                      </p:cBhvr>
                                      <p:tavLst>
                                        <p:tav tm="0">
                                          <p:val>
                                            <p:fltVal val="0"/>
                                          </p:val>
                                        </p:tav>
                                        <p:tav tm="100000">
                                          <p:val>
                                            <p:strVal val="#ppt_h"/>
                                          </p:val>
                                        </p:tav>
                                      </p:tavLst>
                                    </p:anim>
                                    <p:anim calcmode="lin" valueType="num">
                                      <p:cBhvr>
                                        <p:cTn id="23" dur="1000" fill="hold"/>
                                        <p:tgtEl>
                                          <p:spTgt spid="6"/>
                                        </p:tgtEl>
                                        <p:attrNameLst>
                                          <p:attrName>ppt_x</p:attrName>
                                        </p:attrNameLst>
                                      </p:cBhvr>
                                      <p:tavLst>
                                        <p:tav tm="0" fmla="#ppt_x+(cos(-2*pi*(1-$))*-#ppt_x-sin(-2*pi*(1-$))*(1-#ppt_y))*(1-$)">
                                          <p:val>
                                            <p:fltVal val="0"/>
                                          </p:val>
                                        </p:tav>
                                        <p:tav tm="100000">
                                          <p:val>
                                            <p:fltVal val="1"/>
                                          </p:val>
                                        </p:tav>
                                      </p:tavLst>
                                    </p:anim>
                                    <p:anim calcmode="lin" valueType="num">
                                      <p:cBhvr>
                                        <p:cTn id="24" dur="1000" fill="hold"/>
                                        <p:tgtEl>
                                          <p:spTgt spid="6"/>
                                        </p:tgtEl>
                                        <p:attrNameLst>
                                          <p:attrName>ppt_y</p:attrName>
                                        </p:attrNameLst>
                                      </p:cBhvr>
                                      <p:tavLst>
                                        <p:tav tm="0" fmla="#ppt_y+(sin(-2*pi*(1-$))*-#ppt_x+cos(-2*pi*(1-$))*(1-#ppt_y))*(1-$)">
                                          <p:val>
                                            <p:fltVal val="0"/>
                                          </p:val>
                                        </p:tav>
                                        <p:tav tm="100000">
                                          <p:val>
                                            <p:fltVal val="1"/>
                                          </p:val>
                                        </p:tav>
                                      </p:tavLst>
                                    </p:anim>
                                  </p:childTnLst>
                                </p:cTn>
                              </p:par>
                            </p:childTnLst>
                          </p:cTn>
                        </p:par>
                        <p:par>
                          <p:cTn id="25" fill="hold">
                            <p:stCondLst>
                              <p:cond delay="3000"/>
                            </p:stCondLst>
                            <p:childTnLst>
                              <p:par>
                                <p:cTn id="26" presetID="9" presetClass="entr" presetSubtype="0" fill="hold" grpId="0"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dissolve">
                                      <p:cBhvr>
                                        <p:cTn id="2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WordArt 1667"/>
          <p:cNvSpPr>
            <a:spLocks noChangeArrowheads="1" noChangeShapeType="1" noTextEdit="1"/>
          </p:cNvSpPr>
          <p:nvPr/>
        </p:nvSpPr>
        <p:spPr bwMode="auto">
          <a:xfrm>
            <a:off x="457200" y="1981200"/>
            <a:ext cx="1219200" cy="2463800"/>
          </a:xfrm>
          <a:prstGeom prst="rect">
            <a:avLst/>
          </a:prstGeom>
        </p:spPr>
        <p:txBody>
          <a:bodyPr wrap="none" fromWordArt="1">
            <a:prstTxWarp prst="textPlain">
              <a:avLst>
                <a:gd name="adj" fmla="val 50000"/>
              </a:avLst>
            </a:prstTxWarp>
          </a:bodyPr>
          <a:lstStyle/>
          <a:p>
            <a:r>
              <a:rPr lang="en-US" sz="3600" kern="10" dirty="0">
                <a:ln w="9525">
                  <a:solidFill>
                    <a:srgbClr val="000000"/>
                  </a:solidFill>
                  <a:round/>
                  <a:headEnd/>
                  <a:tailEnd/>
                </a:ln>
                <a:solidFill>
                  <a:srgbClr val="D82B08"/>
                </a:solidFill>
                <a:latin typeface="Tahoma"/>
                <a:cs typeface="Tahoma"/>
              </a:rPr>
              <a:t>1</a:t>
            </a:r>
          </a:p>
        </p:txBody>
      </p:sp>
      <p:sp>
        <p:nvSpPr>
          <p:cNvPr id="6" name="Rectangle 1666"/>
          <p:cNvSpPr>
            <a:spLocks noChangeArrowheads="1"/>
          </p:cNvSpPr>
          <p:nvPr/>
        </p:nvSpPr>
        <p:spPr bwMode="auto">
          <a:xfrm>
            <a:off x="1752600" y="1981200"/>
            <a:ext cx="7086600" cy="4419600"/>
          </a:xfrm>
          <a:prstGeom prst="rect">
            <a:avLst/>
          </a:prstGeom>
          <a:noFill/>
          <a:ln w="9525">
            <a:noFill/>
            <a:miter lim="800000"/>
            <a:headEnd/>
            <a:tailEnd/>
          </a:ln>
        </p:spPr>
        <p:txBody>
          <a:bodyPr/>
          <a:lstStyle/>
          <a:p>
            <a:pPr marL="400050" lvl="1" indent="-285750">
              <a:spcBef>
                <a:spcPts val="1800"/>
              </a:spcBef>
              <a:buFont typeface="Arial" pitchFamily="34" charset="0"/>
              <a:buChar char="•"/>
              <a:tabLst>
                <a:tab pos="1143000" algn="l"/>
              </a:tabLst>
            </a:pPr>
            <a:r>
              <a:rPr lang="en-US" b="1" dirty="0" smtClean="0">
                <a:latin typeface="Arial" charset="0"/>
              </a:rPr>
              <a:t>Review the complaint </a:t>
            </a:r>
          </a:p>
          <a:p>
            <a:pPr marL="400050" lvl="1" indent="-285750" algn="l">
              <a:spcBef>
                <a:spcPts val="1800"/>
              </a:spcBef>
              <a:buFont typeface="Arial" pitchFamily="34" charset="0"/>
              <a:buChar char="•"/>
              <a:tabLst>
                <a:tab pos="1143000" algn="l"/>
              </a:tabLst>
            </a:pPr>
            <a:r>
              <a:rPr lang="en-US" sz="1800" b="1" dirty="0" smtClean="0">
                <a:latin typeface="Arial" charset="0"/>
              </a:rPr>
              <a:t>Determine </a:t>
            </a:r>
            <a:r>
              <a:rPr lang="en-US" sz="1800" b="1" dirty="0">
                <a:latin typeface="Arial" charset="0"/>
              </a:rPr>
              <a:t>who should conduct the investigation</a:t>
            </a:r>
          </a:p>
          <a:p>
            <a:pPr marL="400050" lvl="1" indent="-285750" algn="l">
              <a:spcBef>
                <a:spcPts val="1800"/>
              </a:spcBef>
              <a:buFont typeface="Arial" pitchFamily="34" charset="0"/>
              <a:buChar char="•"/>
              <a:tabLst>
                <a:tab pos="1143000" algn="l"/>
              </a:tabLst>
            </a:pPr>
            <a:r>
              <a:rPr lang="en-US" sz="1800" b="1" dirty="0" smtClean="0">
                <a:latin typeface="Arial" charset="0"/>
              </a:rPr>
              <a:t>Determine </a:t>
            </a:r>
            <a:r>
              <a:rPr lang="en-US" sz="1800" b="1" dirty="0">
                <a:latin typeface="Arial" charset="0"/>
              </a:rPr>
              <a:t>the focus and goal of the investigation</a:t>
            </a:r>
          </a:p>
          <a:p>
            <a:pPr marL="400050" lvl="1" indent="-285750" algn="l">
              <a:spcBef>
                <a:spcPts val="1800"/>
              </a:spcBef>
              <a:buFont typeface="Arial" pitchFamily="34" charset="0"/>
              <a:buChar char="•"/>
              <a:tabLst>
                <a:tab pos="1143000" algn="l"/>
              </a:tabLst>
            </a:pPr>
            <a:r>
              <a:rPr lang="en-US" sz="1800" b="1" dirty="0">
                <a:latin typeface="Arial" charset="0"/>
              </a:rPr>
              <a:t>Identify the </a:t>
            </a:r>
            <a:r>
              <a:rPr lang="en-US" sz="1800" b="1" dirty="0" smtClean="0">
                <a:latin typeface="Arial" charset="0"/>
              </a:rPr>
              <a:t>witnesses</a:t>
            </a:r>
          </a:p>
          <a:p>
            <a:pPr marL="400050" lvl="1" indent="-285750">
              <a:spcBef>
                <a:spcPts val="1800"/>
              </a:spcBef>
              <a:buFont typeface="Arial" pitchFamily="34" charset="0"/>
              <a:buChar char="•"/>
              <a:tabLst>
                <a:tab pos="1143000" algn="l"/>
              </a:tabLst>
            </a:pPr>
            <a:r>
              <a:rPr lang="en-US" b="1" dirty="0" smtClean="0">
                <a:latin typeface="Arial" charset="0"/>
              </a:rPr>
              <a:t>Identify the documents to be reviewed</a:t>
            </a:r>
          </a:p>
          <a:p>
            <a:pPr marL="400050" lvl="1" indent="-285750">
              <a:spcBef>
                <a:spcPts val="1800"/>
              </a:spcBef>
              <a:buFont typeface="Arial" pitchFamily="34" charset="0"/>
              <a:buChar char="•"/>
              <a:tabLst>
                <a:tab pos="1143000" algn="l"/>
              </a:tabLst>
            </a:pPr>
            <a:r>
              <a:rPr lang="en-US" b="1" dirty="0" smtClean="0">
                <a:latin typeface="Arial" charset="0"/>
              </a:rPr>
              <a:t>Prepare for the interviews</a:t>
            </a:r>
          </a:p>
          <a:p>
            <a:pPr marL="400050" lvl="1" indent="-285750" algn="l">
              <a:spcBef>
                <a:spcPts val="1800"/>
              </a:spcBef>
              <a:buFont typeface="Arial" pitchFamily="34" charset="0"/>
              <a:buChar char="•"/>
              <a:tabLst>
                <a:tab pos="1143000" algn="l"/>
              </a:tabLst>
            </a:pPr>
            <a:r>
              <a:rPr lang="en-US" sz="1800" b="1" dirty="0" smtClean="0">
                <a:latin typeface="Arial" charset="0"/>
              </a:rPr>
              <a:t>Decide </a:t>
            </a:r>
            <a:r>
              <a:rPr lang="en-US" sz="1800" b="1" dirty="0">
                <a:latin typeface="Arial" charset="0"/>
              </a:rPr>
              <a:t>the preliminary order of interviews</a:t>
            </a:r>
          </a:p>
          <a:p>
            <a:pPr marL="400050" lvl="1" indent="-285750" algn="l">
              <a:spcBef>
                <a:spcPts val="1800"/>
              </a:spcBef>
              <a:buFont typeface="Arial" pitchFamily="34" charset="0"/>
              <a:buChar char="•"/>
              <a:tabLst>
                <a:tab pos="1143000" algn="l"/>
              </a:tabLst>
            </a:pPr>
            <a:r>
              <a:rPr lang="en-US" sz="1800" b="1" dirty="0">
                <a:latin typeface="Arial" charset="0"/>
              </a:rPr>
              <a:t>Prepare a rough outline or checklist for each </a:t>
            </a:r>
            <a:r>
              <a:rPr lang="en-US" sz="1800" b="1" dirty="0" smtClean="0">
                <a:latin typeface="Arial" charset="0"/>
              </a:rPr>
              <a:t>interview</a:t>
            </a:r>
            <a:endParaRPr lang="en-US" sz="1800" b="1" dirty="0">
              <a:latin typeface="Arial" charset="0"/>
            </a:endParaRPr>
          </a:p>
        </p:txBody>
      </p:sp>
      <p:sp>
        <p:nvSpPr>
          <p:cNvPr id="7" name="Rectangle 1028"/>
          <p:cNvSpPr>
            <a:spLocks noChangeArrowheads="1"/>
          </p:cNvSpPr>
          <p:nvPr/>
        </p:nvSpPr>
        <p:spPr bwMode="auto">
          <a:xfrm>
            <a:off x="445718" y="461962"/>
            <a:ext cx="8164882" cy="771525"/>
          </a:xfrm>
          <a:prstGeom prst="rect">
            <a:avLst/>
          </a:prstGeom>
          <a:noFill/>
          <a:ln w="9525" algn="ctr">
            <a:noFill/>
            <a:miter lim="800000"/>
            <a:headEnd/>
            <a:tailEnd/>
          </a:ln>
        </p:spPr>
        <p:txBody>
          <a:bodyPr anchor="ctr"/>
          <a:lstStyle/>
          <a:p>
            <a:pPr algn="r" eaLnBrk="1" hangingPunct="1">
              <a:spcBef>
                <a:spcPct val="50000"/>
              </a:spcBef>
            </a:pPr>
            <a:endParaRPr lang="en-US" sz="2400" dirty="0">
              <a:solidFill>
                <a:schemeClr val="bg1"/>
              </a:solidFill>
              <a:latin typeface="+mj-lt"/>
            </a:endParaRPr>
          </a:p>
        </p:txBody>
      </p:sp>
      <p:sp>
        <p:nvSpPr>
          <p:cNvPr id="8" name="Rectangle 1028"/>
          <p:cNvSpPr>
            <a:spLocks noChangeArrowheads="1"/>
          </p:cNvSpPr>
          <p:nvPr/>
        </p:nvSpPr>
        <p:spPr bwMode="auto">
          <a:xfrm>
            <a:off x="598118" y="614362"/>
            <a:ext cx="8164882" cy="771525"/>
          </a:xfrm>
          <a:prstGeom prst="rect">
            <a:avLst/>
          </a:prstGeom>
          <a:noFill/>
          <a:ln w="9525" algn="ctr">
            <a:noFill/>
            <a:miter lim="800000"/>
            <a:headEnd/>
            <a:tailEnd/>
          </a:ln>
        </p:spPr>
        <p:txBody>
          <a:bodyPr anchor="ctr"/>
          <a:lstStyle/>
          <a:p>
            <a:pPr algn="r" eaLnBrk="1" hangingPunct="1">
              <a:spcBef>
                <a:spcPct val="50000"/>
              </a:spcBef>
            </a:pPr>
            <a:endParaRPr lang="en-US" sz="2400" dirty="0">
              <a:solidFill>
                <a:schemeClr val="bg1"/>
              </a:solidFill>
              <a:latin typeface="+mj-lt"/>
            </a:endParaRPr>
          </a:p>
        </p:txBody>
      </p:sp>
      <p:sp>
        <p:nvSpPr>
          <p:cNvPr id="10" name="Title 1"/>
          <p:cNvSpPr>
            <a:spLocks noGrp="1"/>
          </p:cNvSpPr>
          <p:nvPr>
            <p:ph type="title"/>
          </p:nvPr>
        </p:nvSpPr>
        <p:spPr>
          <a:xfrm>
            <a:off x="457200" y="407829"/>
            <a:ext cx="8305800" cy="887571"/>
          </a:xfrm>
        </p:spPr>
        <p:txBody>
          <a:bodyPr/>
          <a:lstStyle/>
          <a:p>
            <a:r>
              <a:rPr lang="en-US" sz="4000" dirty="0" smtClean="0"/>
              <a:t>Prepare An Investigative</a:t>
            </a:r>
            <a:br>
              <a:rPr lang="en-US" sz="4000" dirty="0" smtClean="0"/>
            </a:br>
            <a:r>
              <a:rPr lang="en-US" sz="4000" dirty="0" smtClean="0"/>
              <a:t>Work Plan</a:t>
            </a:r>
            <a:endParaRPr lang="en-US" sz="4000" dirty="0"/>
          </a:p>
        </p:txBody>
      </p:sp>
    </p:spTree>
    <p:extLst>
      <p:ext uri="{BB962C8B-B14F-4D97-AF65-F5344CB8AC3E}">
        <p14:creationId xmlns:p14="http://schemas.microsoft.com/office/powerpoint/2010/main" xmlns="" val="3384247228"/>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57200" y="304800"/>
            <a:ext cx="8401666" cy="1143000"/>
          </a:xfrm>
        </p:spPr>
        <p:txBody>
          <a:bodyPr lIns="92075" tIns="46038" rIns="92075" bIns="46038" rtlCol="0">
            <a:normAutofit fontScale="90000"/>
          </a:bodyPr>
          <a:lstStyle/>
          <a:p>
            <a:pPr eaLnBrk="1" fontAlgn="auto" hangingPunct="1">
              <a:spcAft>
                <a:spcPts val="0"/>
              </a:spcAft>
              <a:defRPr/>
            </a:pPr>
            <a:r>
              <a:rPr lang="en-US" dirty="0" smtClean="0">
                <a:latin typeface="+mj-lt"/>
                <a:ea typeface="Tahoma" pitchFamily="34" charset="0"/>
                <a:cs typeface="Tahoma" pitchFamily="34" charset="0"/>
              </a:rPr>
              <a:t>Take Any Necessary</a:t>
            </a:r>
            <a:br>
              <a:rPr lang="en-US" dirty="0" smtClean="0">
                <a:latin typeface="+mj-lt"/>
                <a:ea typeface="Tahoma" pitchFamily="34" charset="0"/>
                <a:cs typeface="Tahoma" pitchFamily="34" charset="0"/>
              </a:rPr>
            </a:br>
            <a:r>
              <a:rPr lang="en-US" dirty="0" smtClean="0">
                <a:latin typeface="+mj-lt"/>
                <a:ea typeface="Tahoma" pitchFamily="34" charset="0"/>
                <a:cs typeface="Tahoma" pitchFamily="34" charset="0"/>
              </a:rPr>
              <a:t>Immediate Action</a:t>
            </a:r>
            <a:endParaRPr lang="en-US" dirty="0">
              <a:latin typeface="+mj-lt"/>
              <a:ea typeface="Tahoma" pitchFamily="34" charset="0"/>
              <a:cs typeface="Tahoma" pitchFamily="34" charset="0"/>
            </a:endParaRPr>
          </a:p>
        </p:txBody>
      </p:sp>
      <p:sp>
        <p:nvSpPr>
          <p:cNvPr id="76803" name="Rectangle 3"/>
          <p:cNvSpPr>
            <a:spLocks noGrp="1" noChangeArrowheads="1"/>
          </p:cNvSpPr>
          <p:nvPr>
            <p:ph idx="1"/>
          </p:nvPr>
        </p:nvSpPr>
        <p:spPr>
          <a:xfrm>
            <a:off x="3082413" y="1288026"/>
            <a:ext cx="5422490" cy="5039544"/>
          </a:xfrm>
        </p:spPr>
        <p:txBody>
          <a:bodyPr lIns="92075" tIns="46038" rIns="92075" bIns="46038"/>
          <a:lstStyle/>
          <a:p>
            <a:pPr lvl="2">
              <a:buFont typeface="Arial" pitchFamily="34" charset="0"/>
              <a:buChar char="•"/>
            </a:pPr>
            <a:endParaRPr lang="en-US" dirty="0" smtClean="0"/>
          </a:p>
          <a:p>
            <a:pPr marL="914400" lvl="2" indent="-457200">
              <a:spcBef>
                <a:spcPts val="1200"/>
              </a:spcBef>
              <a:buFont typeface="Arial" pitchFamily="34" charset="0"/>
              <a:buChar char="•"/>
            </a:pPr>
            <a:r>
              <a:rPr lang="en-US" sz="2000" b="1" dirty="0" smtClean="0"/>
              <a:t>Separate employees involved? (schedule changes, LOA, etc.)</a:t>
            </a:r>
          </a:p>
          <a:p>
            <a:pPr marL="914400" lvl="2" indent="-457200">
              <a:spcBef>
                <a:spcPts val="1200"/>
              </a:spcBef>
              <a:buFont typeface="Arial" pitchFamily="34" charset="0"/>
              <a:buChar char="•"/>
            </a:pPr>
            <a:r>
              <a:rPr lang="en-US" sz="2000" b="1" dirty="0" smtClean="0"/>
              <a:t>Threat of imminent harm?</a:t>
            </a:r>
          </a:p>
          <a:p>
            <a:pPr marL="914400" lvl="2" indent="-457200">
              <a:spcBef>
                <a:spcPts val="1200"/>
              </a:spcBef>
              <a:buFont typeface="Arial" pitchFamily="34" charset="0"/>
              <a:buChar char="•"/>
            </a:pPr>
            <a:r>
              <a:rPr lang="en-US" sz="2000" b="1" dirty="0" smtClean="0"/>
              <a:t>Compromising investigation?</a:t>
            </a:r>
          </a:p>
          <a:p>
            <a:pPr marL="914400" lvl="2" indent="-457200">
              <a:spcBef>
                <a:spcPts val="1200"/>
              </a:spcBef>
              <a:buFont typeface="Arial" pitchFamily="34" charset="0"/>
              <a:buChar char="•"/>
            </a:pPr>
            <a:r>
              <a:rPr lang="en-US" sz="2000" b="1" u="sng" dirty="0" smtClean="0"/>
              <a:t>Caution</a:t>
            </a:r>
            <a:r>
              <a:rPr lang="en-US" sz="2000" b="1" dirty="0" smtClean="0"/>
              <a:t>: retaliation against complainant</a:t>
            </a:r>
          </a:p>
          <a:p>
            <a:pPr marL="914400" lvl="2" indent="-457200">
              <a:spcBef>
                <a:spcPts val="1200"/>
              </a:spcBef>
              <a:buFont typeface="Arial" pitchFamily="34" charset="0"/>
              <a:buChar char="•"/>
            </a:pPr>
            <a:r>
              <a:rPr lang="en-US" sz="2000" b="1" dirty="0" smtClean="0"/>
              <a:t>Consider suspension</a:t>
            </a:r>
          </a:p>
          <a:p>
            <a:pPr marL="914400" lvl="2" indent="-457200">
              <a:spcBef>
                <a:spcPts val="1200"/>
              </a:spcBef>
              <a:buFont typeface="Arial" pitchFamily="34" charset="0"/>
              <a:buChar char="•"/>
            </a:pPr>
            <a:r>
              <a:rPr lang="en-US" sz="2000" b="1" dirty="0" smtClean="0"/>
              <a:t>Consider change in supervisory duties</a:t>
            </a:r>
          </a:p>
          <a:p>
            <a:pPr eaLnBrk="1" hangingPunct="1">
              <a:spcBef>
                <a:spcPts val="1200"/>
              </a:spcBef>
              <a:buFont typeface="Wingdings" pitchFamily="2" charset="2"/>
              <a:buNone/>
            </a:pPr>
            <a:endParaRPr lang="en-US" dirty="0" smtClean="0"/>
          </a:p>
          <a:p>
            <a:pPr eaLnBrk="1" hangingPunct="1">
              <a:spcBef>
                <a:spcPts val="1200"/>
              </a:spcBef>
              <a:buFont typeface="Wingdings" pitchFamily="2" charset="2"/>
              <a:buNone/>
            </a:pPr>
            <a:endParaRPr lang="en-US" dirty="0" smtClean="0"/>
          </a:p>
        </p:txBody>
      </p:sp>
      <p:pic>
        <p:nvPicPr>
          <p:cNvPr id="799748" name="Picture 4" descr="http://michaelhyatt.com/wp-content/uploads/2010/08/iStock_000008116718Small.jpg"/>
          <p:cNvPicPr>
            <a:picLocks noChangeAspect="1" noChangeArrowheads="1"/>
          </p:cNvPicPr>
          <p:nvPr/>
        </p:nvPicPr>
        <p:blipFill>
          <a:blip r:embed="rId3" cstate="print"/>
          <a:srcRect/>
          <a:stretch>
            <a:fillRect/>
          </a:stretch>
        </p:blipFill>
        <p:spPr bwMode="auto">
          <a:xfrm>
            <a:off x="609600" y="2895600"/>
            <a:ext cx="2326822" cy="1543051"/>
          </a:xfrm>
          <a:prstGeom prst="rect">
            <a:avLst/>
          </a:prstGeom>
          <a:noFill/>
        </p:spPr>
      </p:pic>
    </p:spTree>
    <p:extLst>
      <p:ext uri="{BB962C8B-B14F-4D97-AF65-F5344CB8AC3E}">
        <p14:creationId xmlns:p14="http://schemas.microsoft.com/office/powerpoint/2010/main" xmlns="" val="3150285069"/>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t>Determine Who Will Conduct</a:t>
            </a:r>
            <a:br>
              <a:rPr lang="en-US" sz="4000" dirty="0" smtClean="0"/>
            </a:br>
            <a:r>
              <a:rPr lang="en-US" sz="4000" dirty="0" smtClean="0"/>
              <a:t>The Investigation</a:t>
            </a:r>
            <a:endParaRPr lang="en-US" sz="4000" dirty="0"/>
          </a:p>
        </p:txBody>
      </p:sp>
      <p:grpSp>
        <p:nvGrpSpPr>
          <p:cNvPr id="3" name="Group 122"/>
          <p:cNvGrpSpPr>
            <a:grpSpLocks/>
          </p:cNvGrpSpPr>
          <p:nvPr/>
        </p:nvGrpSpPr>
        <p:grpSpPr bwMode="auto">
          <a:xfrm>
            <a:off x="513130" y="3200399"/>
            <a:ext cx="7996377" cy="2895601"/>
            <a:chOff x="-12" y="1872"/>
            <a:chExt cx="5916" cy="2274"/>
          </a:xfrm>
        </p:grpSpPr>
        <p:grpSp>
          <p:nvGrpSpPr>
            <p:cNvPr id="4" name="Group 123"/>
            <p:cNvGrpSpPr>
              <a:grpSpLocks/>
            </p:cNvGrpSpPr>
            <p:nvPr/>
          </p:nvGrpSpPr>
          <p:grpSpPr bwMode="auto">
            <a:xfrm>
              <a:off x="-12" y="1872"/>
              <a:ext cx="2004" cy="2238"/>
              <a:chOff x="1104" y="2976"/>
              <a:chExt cx="881" cy="1134"/>
            </a:xfrm>
          </p:grpSpPr>
          <p:sp>
            <p:nvSpPr>
              <p:cNvPr id="11" name="AutoShape 124"/>
              <p:cNvSpPr>
                <a:spLocks noChangeAspect="1" noChangeArrowheads="1" noTextEdit="1"/>
              </p:cNvSpPr>
              <p:nvPr/>
            </p:nvSpPr>
            <p:spPr bwMode="auto">
              <a:xfrm>
                <a:off x="1104" y="2976"/>
                <a:ext cx="881" cy="1134"/>
              </a:xfrm>
              <a:prstGeom prst="rect">
                <a:avLst/>
              </a:prstGeom>
              <a:noFill/>
              <a:ln w="9525">
                <a:noFill/>
                <a:miter lim="800000"/>
                <a:headEnd/>
                <a:tailEnd/>
              </a:ln>
            </p:spPr>
            <p:txBody>
              <a:bodyPr/>
              <a:lstStyle/>
              <a:p>
                <a:endParaRPr lang="en-US" dirty="0"/>
              </a:p>
            </p:txBody>
          </p:sp>
          <p:sp>
            <p:nvSpPr>
              <p:cNvPr id="12" name="Freeform 125"/>
              <p:cNvSpPr>
                <a:spLocks/>
              </p:cNvSpPr>
              <p:nvPr/>
            </p:nvSpPr>
            <p:spPr bwMode="auto">
              <a:xfrm>
                <a:off x="1106" y="2977"/>
                <a:ext cx="879" cy="1131"/>
              </a:xfrm>
              <a:custGeom>
                <a:avLst/>
                <a:gdLst>
                  <a:gd name="T0" fmla="*/ 479 w 1759"/>
                  <a:gd name="T1" fmla="*/ 389 h 2263"/>
                  <a:gd name="T2" fmla="*/ 493 w 1759"/>
                  <a:gd name="T3" fmla="*/ 351 h 2263"/>
                  <a:gd name="T4" fmla="*/ 408 w 1759"/>
                  <a:gd name="T5" fmla="*/ 282 h 2263"/>
                  <a:gd name="T6" fmla="*/ 485 w 1759"/>
                  <a:gd name="T7" fmla="*/ 180 h 2263"/>
                  <a:gd name="T8" fmla="*/ 538 w 1759"/>
                  <a:gd name="T9" fmla="*/ 101 h 2263"/>
                  <a:gd name="T10" fmla="*/ 552 w 1759"/>
                  <a:gd name="T11" fmla="*/ 21 h 2263"/>
                  <a:gd name="T12" fmla="*/ 615 w 1759"/>
                  <a:gd name="T13" fmla="*/ 5 h 2263"/>
                  <a:gd name="T14" fmla="*/ 650 w 1759"/>
                  <a:gd name="T15" fmla="*/ 54 h 2263"/>
                  <a:gd name="T16" fmla="*/ 625 w 1759"/>
                  <a:gd name="T17" fmla="*/ 154 h 2263"/>
                  <a:gd name="T18" fmla="*/ 703 w 1759"/>
                  <a:gd name="T19" fmla="*/ 184 h 2263"/>
                  <a:gd name="T20" fmla="*/ 778 w 1759"/>
                  <a:gd name="T21" fmla="*/ 190 h 2263"/>
                  <a:gd name="T22" fmla="*/ 751 w 1759"/>
                  <a:gd name="T23" fmla="*/ 305 h 2263"/>
                  <a:gd name="T24" fmla="*/ 761 w 1759"/>
                  <a:gd name="T25" fmla="*/ 395 h 2263"/>
                  <a:gd name="T26" fmla="*/ 701 w 1759"/>
                  <a:gd name="T27" fmla="*/ 408 h 2263"/>
                  <a:gd name="T28" fmla="*/ 716 w 1759"/>
                  <a:gd name="T29" fmla="*/ 491 h 2263"/>
                  <a:gd name="T30" fmla="*/ 732 w 1759"/>
                  <a:gd name="T31" fmla="*/ 589 h 2263"/>
                  <a:gd name="T32" fmla="*/ 772 w 1759"/>
                  <a:gd name="T33" fmla="*/ 759 h 2263"/>
                  <a:gd name="T34" fmla="*/ 811 w 1759"/>
                  <a:gd name="T35" fmla="*/ 907 h 2263"/>
                  <a:gd name="T36" fmla="*/ 843 w 1759"/>
                  <a:gd name="T37" fmla="*/ 1070 h 2263"/>
                  <a:gd name="T38" fmla="*/ 879 w 1759"/>
                  <a:gd name="T39" fmla="*/ 1108 h 2263"/>
                  <a:gd name="T40" fmla="*/ 804 w 1759"/>
                  <a:gd name="T41" fmla="*/ 1117 h 2263"/>
                  <a:gd name="T42" fmla="*/ 762 w 1759"/>
                  <a:gd name="T43" fmla="*/ 1086 h 2263"/>
                  <a:gd name="T44" fmla="*/ 724 w 1759"/>
                  <a:gd name="T45" fmla="*/ 952 h 2263"/>
                  <a:gd name="T46" fmla="*/ 675 w 1759"/>
                  <a:gd name="T47" fmla="*/ 780 h 2263"/>
                  <a:gd name="T48" fmla="*/ 616 w 1759"/>
                  <a:gd name="T49" fmla="*/ 696 h 2263"/>
                  <a:gd name="T50" fmla="*/ 617 w 1759"/>
                  <a:gd name="T51" fmla="*/ 925 h 2263"/>
                  <a:gd name="T52" fmla="*/ 633 w 1759"/>
                  <a:gd name="T53" fmla="*/ 1087 h 2263"/>
                  <a:gd name="T54" fmla="*/ 595 w 1759"/>
                  <a:gd name="T55" fmla="*/ 1125 h 2263"/>
                  <a:gd name="T56" fmla="*/ 553 w 1759"/>
                  <a:gd name="T57" fmla="*/ 1027 h 2263"/>
                  <a:gd name="T58" fmla="*/ 524 w 1759"/>
                  <a:gd name="T59" fmla="*/ 865 h 2263"/>
                  <a:gd name="T60" fmla="*/ 492 w 1759"/>
                  <a:gd name="T61" fmla="*/ 652 h 2263"/>
                  <a:gd name="T62" fmla="*/ 487 w 1759"/>
                  <a:gd name="T63" fmla="*/ 463 h 2263"/>
                  <a:gd name="T64" fmla="*/ 421 w 1759"/>
                  <a:gd name="T65" fmla="*/ 421 h 2263"/>
                  <a:gd name="T66" fmla="*/ 393 w 1759"/>
                  <a:gd name="T67" fmla="*/ 373 h 2263"/>
                  <a:gd name="T68" fmla="*/ 352 w 1759"/>
                  <a:gd name="T69" fmla="*/ 438 h 2263"/>
                  <a:gd name="T70" fmla="*/ 302 w 1759"/>
                  <a:gd name="T71" fmla="*/ 594 h 2263"/>
                  <a:gd name="T72" fmla="*/ 272 w 1759"/>
                  <a:gd name="T73" fmla="*/ 912 h 2263"/>
                  <a:gd name="T74" fmla="*/ 227 w 1759"/>
                  <a:gd name="T75" fmla="*/ 1011 h 2263"/>
                  <a:gd name="T76" fmla="*/ 276 w 1759"/>
                  <a:gd name="T77" fmla="*/ 1109 h 2263"/>
                  <a:gd name="T78" fmla="*/ 238 w 1759"/>
                  <a:gd name="T79" fmla="*/ 1129 h 2263"/>
                  <a:gd name="T80" fmla="*/ 180 w 1759"/>
                  <a:gd name="T81" fmla="*/ 1118 h 2263"/>
                  <a:gd name="T82" fmla="*/ 178 w 1759"/>
                  <a:gd name="T83" fmla="*/ 1042 h 2263"/>
                  <a:gd name="T84" fmla="*/ 127 w 1759"/>
                  <a:gd name="T85" fmla="*/ 950 h 2263"/>
                  <a:gd name="T86" fmla="*/ 84 w 1759"/>
                  <a:gd name="T87" fmla="*/ 1118 h 2263"/>
                  <a:gd name="T88" fmla="*/ 36 w 1759"/>
                  <a:gd name="T89" fmla="*/ 1106 h 2263"/>
                  <a:gd name="T90" fmla="*/ 68 w 1759"/>
                  <a:gd name="T91" fmla="*/ 970 h 2263"/>
                  <a:gd name="T92" fmla="*/ 95 w 1759"/>
                  <a:gd name="T93" fmla="*/ 748 h 2263"/>
                  <a:gd name="T94" fmla="*/ 66 w 1759"/>
                  <a:gd name="T95" fmla="*/ 591 h 2263"/>
                  <a:gd name="T96" fmla="*/ 0 w 1759"/>
                  <a:gd name="T97" fmla="*/ 548 h 2263"/>
                  <a:gd name="T98" fmla="*/ 62 w 1759"/>
                  <a:gd name="T99" fmla="*/ 408 h 2263"/>
                  <a:gd name="T100" fmla="*/ 85 w 1759"/>
                  <a:gd name="T101" fmla="*/ 337 h 2263"/>
                  <a:gd name="T102" fmla="*/ 126 w 1759"/>
                  <a:gd name="T103" fmla="*/ 204 h 2263"/>
                  <a:gd name="T104" fmla="*/ 206 w 1759"/>
                  <a:gd name="T105" fmla="*/ 150 h 2263"/>
                  <a:gd name="T106" fmla="*/ 240 w 1759"/>
                  <a:gd name="T107" fmla="*/ 63 h 2263"/>
                  <a:gd name="T108" fmla="*/ 294 w 1759"/>
                  <a:gd name="T109" fmla="*/ 41 h 2263"/>
                  <a:gd name="T110" fmla="*/ 353 w 1759"/>
                  <a:gd name="T111" fmla="*/ 59 h 2263"/>
                  <a:gd name="T112" fmla="*/ 358 w 1759"/>
                  <a:gd name="T113" fmla="*/ 122 h 2263"/>
                  <a:gd name="T114" fmla="*/ 345 w 1759"/>
                  <a:gd name="T115" fmla="*/ 182 h 2263"/>
                  <a:gd name="T116" fmla="*/ 311 w 1759"/>
                  <a:gd name="T117" fmla="*/ 204 h 2263"/>
                  <a:gd name="T118" fmla="*/ 295 w 1759"/>
                  <a:gd name="T119" fmla="*/ 220 h 2263"/>
                  <a:gd name="T120" fmla="*/ 324 w 1759"/>
                  <a:gd name="T121" fmla="*/ 215 h 2263"/>
                  <a:gd name="T122" fmla="*/ 367 w 1759"/>
                  <a:gd name="T123" fmla="*/ 219 h 226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759"/>
                  <a:gd name="T187" fmla="*/ 0 h 2263"/>
                  <a:gd name="T188" fmla="*/ 1759 w 1759"/>
                  <a:gd name="T189" fmla="*/ 2263 h 2263"/>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759" h="2263">
                    <a:moveTo>
                      <a:pt x="922" y="676"/>
                    </a:moveTo>
                    <a:lnTo>
                      <a:pt x="931" y="688"/>
                    </a:lnTo>
                    <a:lnTo>
                      <a:pt x="939" y="701"/>
                    </a:lnTo>
                    <a:lnTo>
                      <a:pt x="947" y="714"/>
                    </a:lnTo>
                    <a:lnTo>
                      <a:pt x="954" y="727"/>
                    </a:lnTo>
                    <a:lnTo>
                      <a:pt x="953" y="733"/>
                    </a:lnTo>
                    <a:lnTo>
                      <a:pt x="957" y="738"/>
                    </a:lnTo>
                    <a:lnTo>
                      <a:pt x="963" y="740"/>
                    </a:lnTo>
                    <a:lnTo>
                      <a:pt x="968" y="744"/>
                    </a:lnTo>
                    <a:lnTo>
                      <a:pt x="972" y="748"/>
                    </a:lnTo>
                    <a:lnTo>
                      <a:pt x="974" y="755"/>
                    </a:lnTo>
                    <a:lnTo>
                      <a:pt x="974" y="763"/>
                    </a:lnTo>
                    <a:lnTo>
                      <a:pt x="974" y="770"/>
                    </a:lnTo>
                    <a:lnTo>
                      <a:pt x="969" y="772"/>
                    </a:lnTo>
                    <a:lnTo>
                      <a:pt x="963" y="776"/>
                    </a:lnTo>
                    <a:lnTo>
                      <a:pt x="959" y="779"/>
                    </a:lnTo>
                    <a:lnTo>
                      <a:pt x="957" y="786"/>
                    </a:lnTo>
                    <a:lnTo>
                      <a:pt x="962" y="793"/>
                    </a:lnTo>
                    <a:lnTo>
                      <a:pt x="967" y="799"/>
                    </a:lnTo>
                    <a:lnTo>
                      <a:pt x="971" y="806"/>
                    </a:lnTo>
                    <a:lnTo>
                      <a:pt x="977" y="813"/>
                    </a:lnTo>
                    <a:lnTo>
                      <a:pt x="984" y="819"/>
                    </a:lnTo>
                    <a:lnTo>
                      <a:pt x="991" y="823"/>
                    </a:lnTo>
                    <a:lnTo>
                      <a:pt x="999" y="829"/>
                    </a:lnTo>
                    <a:lnTo>
                      <a:pt x="1007" y="832"/>
                    </a:lnTo>
                    <a:lnTo>
                      <a:pt x="1018" y="795"/>
                    </a:lnTo>
                    <a:lnTo>
                      <a:pt x="1013" y="779"/>
                    </a:lnTo>
                    <a:lnTo>
                      <a:pt x="1006" y="764"/>
                    </a:lnTo>
                    <a:lnTo>
                      <a:pt x="999" y="748"/>
                    </a:lnTo>
                    <a:lnTo>
                      <a:pt x="994" y="732"/>
                    </a:lnTo>
                    <a:lnTo>
                      <a:pt x="991" y="717"/>
                    </a:lnTo>
                    <a:lnTo>
                      <a:pt x="986" y="703"/>
                    </a:lnTo>
                    <a:lnTo>
                      <a:pt x="980" y="691"/>
                    </a:lnTo>
                    <a:lnTo>
                      <a:pt x="975" y="677"/>
                    </a:lnTo>
                    <a:lnTo>
                      <a:pt x="968" y="664"/>
                    </a:lnTo>
                    <a:lnTo>
                      <a:pt x="962" y="650"/>
                    </a:lnTo>
                    <a:lnTo>
                      <a:pt x="957" y="636"/>
                    </a:lnTo>
                    <a:lnTo>
                      <a:pt x="953" y="621"/>
                    </a:lnTo>
                    <a:lnTo>
                      <a:pt x="947" y="635"/>
                    </a:lnTo>
                    <a:lnTo>
                      <a:pt x="940" y="650"/>
                    </a:lnTo>
                    <a:lnTo>
                      <a:pt x="932" y="664"/>
                    </a:lnTo>
                    <a:lnTo>
                      <a:pt x="922" y="676"/>
                    </a:lnTo>
                    <a:lnTo>
                      <a:pt x="778" y="660"/>
                    </a:lnTo>
                    <a:lnTo>
                      <a:pt x="785" y="640"/>
                    </a:lnTo>
                    <a:lnTo>
                      <a:pt x="793" y="621"/>
                    </a:lnTo>
                    <a:lnTo>
                      <a:pt x="801" y="602"/>
                    </a:lnTo>
                    <a:lnTo>
                      <a:pt x="809" y="583"/>
                    </a:lnTo>
                    <a:lnTo>
                      <a:pt x="817" y="564"/>
                    </a:lnTo>
                    <a:lnTo>
                      <a:pt x="825" y="545"/>
                    </a:lnTo>
                    <a:lnTo>
                      <a:pt x="833" y="526"/>
                    </a:lnTo>
                    <a:lnTo>
                      <a:pt x="841" y="507"/>
                    </a:lnTo>
                    <a:lnTo>
                      <a:pt x="847" y="490"/>
                    </a:lnTo>
                    <a:lnTo>
                      <a:pt x="853" y="472"/>
                    </a:lnTo>
                    <a:lnTo>
                      <a:pt x="858" y="454"/>
                    </a:lnTo>
                    <a:lnTo>
                      <a:pt x="864" y="436"/>
                    </a:lnTo>
                    <a:lnTo>
                      <a:pt x="876" y="429"/>
                    </a:lnTo>
                    <a:lnTo>
                      <a:pt x="888" y="422"/>
                    </a:lnTo>
                    <a:lnTo>
                      <a:pt x="900" y="414"/>
                    </a:lnTo>
                    <a:lnTo>
                      <a:pt x="911" y="406"/>
                    </a:lnTo>
                    <a:lnTo>
                      <a:pt x="922" y="398"/>
                    </a:lnTo>
                    <a:lnTo>
                      <a:pt x="932" y="389"/>
                    </a:lnTo>
                    <a:lnTo>
                      <a:pt x="942" y="379"/>
                    </a:lnTo>
                    <a:lnTo>
                      <a:pt x="952" y="370"/>
                    </a:lnTo>
                    <a:lnTo>
                      <a:pt x="970" y="361"/>
                    </a:lnTo>
                    <a:lnTo>
                      <a:pt x="987" y="351"/>
                    </a:lnTo>
                    <a:lnTo>
                      <a:pt x="1005" y="340"/>
                    </a:lnTo>
                    <a:lnTo>
                      <a:pt x="1022" y="329"/>
                    </a:lnTo>
                    <a:lnTo>
                      <a:pt x="1039" y="317"/>
                    </a:lnTo>
                    <a:lnTo>
                      <a:pt x="1058" y="307"/>
                    </a:lnTo>
                    <a:lnTo>
                      <a:pt x="1076" y="296"/>
                    </a:lnTo>
                    <a:lnTo>
                      <a:pt x="1096" y="287"/>
                    </a:lnTo>
                    <a:lnTo>
                      <a:pt x="1097" y="282"/>
                    </a:lnTo>
                    <a:lnTo>
                      <a:pt x="1098" y="275"/>
                    </a:lnTo>
                    <a:lnTo>
                      <a:pt x="1099" y="269"/>
                    </a:lnTo>
                    <a:lnTo>
                      <a:pt x="1101" y="263"/>
                    </a:lnTo>
                    <a:lnTo>
                      <a:pt x="1099" y="250"/>
                    </a:lnTo>
                    <a:lnTo>
                      <a:pt x="1099" y="237"/>
                    </a:lnTo>
                    <a:lnTo>
                      <a:pt x="1096" y="224"/>
                    </a:lnTo>
                    <a:lnTo>
                      <a:pt x="1085" y="217"/>
                    </a:lnTo>
                    <a:lnTo>
                      <a:pt x="1077" y="203"/>
                    </a:lnTo>
                    <a:lnTo>
                      <a:pt x="1074" y="188"/>
                    </a:lnTo>
                    <a:lnTo>
                      <a:pt x="1071" y="173"/>
                    </a:lnTo>
                    <a:lnTo>
                      <a:pt x="1066" y="158"/>
                    </a:lnTo>
                    <a:lnTo>
                      <a:pt x="1071" y="147"/>
                    </a:lnTo>
                    <a:lnTo>
                      <a:pt x="1069" y="134"/>
                    </a:lnTo>
                    <a:lnTo>
                      <a:pt x="1066" y="121"/>
                    </a:lnTo>
                    <a:lnTo>
                      <a:pt x="1067" y="107"/>
                    </a:lnTo>
                    <a:lnTo>
                      <a:pt x="1066" y="104"/>
                    </a:lnTo>
                    <a:lnTo>
                      <a:pt x="1066" y="97"/>
                    </a:lnTo>
                    <a:lnTo>
                      <a:pt x="1067" y="90"/>
                    </a:lnTo>
                    <a:lnTo>
                      <a:pt x="1069" y="84"/>
                    </a:lnTo>
                    <a:lnTo>
                      <a:pt x="1074" y="74"/>
                    </a:lnTo>
                    <a:lnTo>
                      <a:pt x="1080" y="65"/>
                    </a:lnTo>
                    <a:lnTo>
                      <a:pt x="1088" y="57"/>
                    </a:lnTo>
                    <a:lnTo>
                      <a:pt x="1096" y="49"/>
                    </a:lnTo>
                    <a:lnTo>
                      <a:pt x="1105" y="42"/>
                    </a:lnTo>
                    <a:lnTo>
                      <a:pt x="1114" y="35"/>
                    </a:lnTo>
                    <a:lnTo>
                      <a:pt x="1122" y="27"/>
                    </a:lnTo>
                    <a:lnTo>
                      <a:pt x="1129" y="18"/>
                    </a:lnTo>
                    <a:lnTo>
                      <a:pt x="1136" y="12"/>
                    </a:lnTo>
                    <a:lnTo>
                      <a:pt x="1144" y="8"/>
                    </a:lnTo>
                    <a:lnTo>
                      <a:pt x="1153" y="7"/>
                    </a:lnTo>
                    <a:lnTo>
                      <a:pt x="1162" y="6"/>
                    </a:lnTo>
                    <a:lnTo>
                      <a:pt x="1172" y="6"/>
                    </a:lnTo>
                    <a:lnTo>
                      <a:pt x="1181" y="6"/>
                    </a:lnTo>
                    <a:lnTo>
                      <a:pt x="1190" y="4"/>
                    </a:lnTo>
                    <a:lnTo>
                      <a:pt x="1198" y="0"/>
                    </a:lnTo>
                    <a:lnTo>
                      <a:pt x="1206" y="0"/>
                    </a:lnTo>
                    <a:lnTo>
                      <a:pt x="1213" y="1"/>
                    </a:lnTo>
                    <a:lnTo>
                      <a:pt x="1219" y="4"/>
                    </a:lnTo>
                    <a:lnTo>
                      <a:pt x="1225" y="7"/>
                    </a:lnTo>
                    <a:lnTo>
                      <a:pt x="1230" y="10"/>
                    </a:lnTo>
                    <a:lnTo>
                      <a:pt x="1236" y="12"/>
                    </a:lnTo>
                    <a:lnTo>
                      <a:pt x="1243" y="14"/>
                    </a:lnTo>
                    <a:lnTo>
                      <a:pt x="1251" y="14"/>
                    </a:lnTo>
                    <a:lnTo>
                      <a:pt x="1264" y="22"/>
                    </a:lnTo>
                    <a:lnTo>
                      <a:pt x="1272" y="34"/>
                    </a:lnTo>
                    <a:lnTo>
                      <a:pt x="1276" y="48"/>
                    </a:lnTo>
                    <a:lnTo>
                      <a:pt x="1280" y="61"/>
                    </a:lnTo>
                    <a:lnTo>
                      <a:pt x="1288" y="68"/>
                    </a:lnTo>
                    <a:lnTo>
                      <a:pt x="1291" y="78"/>
                    </a:lnTo>
                    <a:lnTo>
                      <a:pt x="1294" y="88"/>
                    </a:lnTo>
                    <a:lnTo>
                      <a:pt x="1298" y="97"/>
                    </a:lnTo>
                    <a:lnTo>
                      <a:pt x="1297" y="99"/>
                    </a:lnTo>
                    <a:lnTo>
                      <a:pt x="1296" y="102"/>
                    </a:lnTo>
                    <a:lnTo>
                      <a:pt x="1296" y="104"/>
                    </a:lnTo>
                    <a:lnTo>
                      <a:pt x="1296" y="107"/>
                    </a:lnTo>
                    <a:lnTo>
                      <a:pt x="1301" y="109"/>
                    </a:lnTo>
                    <a:lnTo>
                      <a:pt x="1298" y="114"/>
                    </a:lnTo>
                    <a:lnTo>
                      <a:pt x="1297" y="122"/>
                    </a:lnTo>
                    <a:lnTo>
                      <a:pt x="1296" y="132"/>
                    </a:lnTo>
                    <a:lnTo>
                      <a:pt x="1293" y="137"/>
                    </a:lnTo>
                    <a:lnTo>
                      <a:pt x="1289" y="149"/>
                    </a:lnTo>
                    <a:lnTo>
                      <a:pt x="1281" y="159"/>
                    </a:lnTo>
                    <a:lnTo>
                      <a:pt x="1275" y="172"/>
                    </a:lnTo>
                    <a:lnTo>
                      <a:pt x="1273" y="186"/>
                    </a:lnTo>
                    <a:lnTo>
                      <a:pt x="1270" y="216"/>
                    </a:lnTo>
                    <a:lnTo>
                      <a:pt x="1263" y="241"/>
                    </a:lnTo>
                    <a:lnTo>
                      <a:pt x="1253" y="264"/>
                    </a:lnTo>
                    <a:lnTo>
                      <a:pt x="1241" y="286"/>
                    </a:lnTo>
                    <a:lnTo>
                      <a:pt x="1243" y="291"/>
                    </a:lnTo>
                    <a:lnTo>
                      <a:pt x="1247" y="295"/>
                    </a:lnTo>
                    <a:lnTo>
                      <a:pt x="1249" y="301"/>
                    </a:lnTo>
                    <a:lnTo>
                      <a:pt x="1251" y="308"/>
                    </a:lnTo>
                    <a:lnTo>
                      <a:pt x="1250" y="309"/>
                    </a:lnTo>
                    <a:lnTo>
                      <a:pt x="1250" y="310"/>
                    </a:lnTo>
                    <a:lnTo>
                      <a:pt x="1250" y="311"/>
                    </a:lnTo>
                    <a:lnTo>
                      <a:pt x="1265" y="318"/>
                    </a:lnTo>
                    <a:lnTo>
                      <a:pt x="1280" y="325"/>
                    </a:lnTo>
                    <a:lnTo>
                      <a:pt x="1295" y="332"/>
                    </a:lnTo>
                    <a:lnTo>
                      <a:pt x="1311" y="338"/>
                    </a:lnTo>
                    <a:lnTo>
                      <a:pt x="1327" y="344"/>
                    </a:lnTo>
                    <a:lnTo>
                      <a:pt x="1343" y="348"/>
                    </a:lnTo>
                    <a:lnTo>
                      <a:pt x="1359" y="353"/>
                    </a:lnTo>
                    <a:lnTo>
                      <a:pt x="1376" y="358"/>
                    </a:lnTo>
                    <a:lnTo>
                      <a:pt x="1384" y="360"/>
                    </a:lnTo>
                    <a:lnTo>
                      <a:pt x="1390" y="363"/>
                    </a:lnTo>
                    <a:lnTo>
                      <a:pt x="1399" y="366"/>
                    </a:lnTo>
                    <a:lnTo>
                      <a:pt x="1407" y="369"/>
                    </a:lnTo>
                    <a:lnTo>
                      <a:pt x="1414" y="371"/>
                    </a:lnTo>
                    <a:lnTo>
                      <a:pt x="1422" y="375"/>
                    </a:lnTo>
                    <a:lnTo>
                      <a:pt x="1428" y="377"/>
                    </a:lnTo>
                    <a:lnTo>
                      <a:pt x="1437" y="379"/>
                    </a:lnTo>
                    <a:lnTo>
                      <a:pt x="1439" y="388"/>
                    </a:lnTo>
                    <a:lnTo>
                      <a:pt x="1441" y="397"/>
                    </a:lnTo>
                    <a:lnTo>
                      <a:pt x="1443" y="406"/>
                    </a:lnTo>
                    <a:lnTo>
                      <a:pt x="1446" y="414"/>
                    </a:lnTo>
                    <a:lnTo>
                      <a:pt x="1461" y="413"/>
                    </a:lnTo>
                    <a:lnTo>
                      <a:pt x="1475" y="409"/>
                    </a:lnTo>
                    <a:lnTo>
                      <a:pt x="1488" y="406"/>
                    </a:lnTo>
                    <a:lnTo>
                      <a:pt x="1502" y="400"/>
                    </a:lnTo>
                    <a:lnTo>
                      <a:pt x="1516" y="396"/>
                    </a:lnTo>
                    <a:lnTo>
                      <a:pt x="1530" y="390"/>
                    </a:lnTo>
                    <a:lnTo>
                      <a:pt x="1544" y="385"/>
                    </a:lnTo>
                    <a:lnTo>
                      <a:pt x="1557" y="381"/>
                    </a:lnTo>
                    <a:lnTo>
                      <a:pt x="1549" y="404"/>
                    </a:lnTo>
                    <a:lnTo>
                      <a:pt x="1541" y="424"/>
                    </a:lnTo>
                    <a:lnTo>
                      <a:pt x="1532" y="444"/>
                    </a:lnTo>
                    <a:lnTo>
                      <a:pt x="1523" y="464"/>
                    </a:lnTo>
                    <a:lnTo>
                      <a:pt x="1514" y="483"/>
                    </a:lnTo>
                    <a:lnTo>
                      <a:pt x="1502" y="502"/>
                    </a:lnTo>
                    <a:lnTo>
                      <a:pt x="1491" y="522"/>
                    </a:lnTo>
                    <a:lnTo>
                      <a:pt x="1478" y="543"/>
                    </a:lnTo>
                    <a:lnTo>
                      <a:pt x="1479" y="552"/>
                    </a:lnTo>
                    <a:lnTo>
                      <a:pt x="1480" y="562"/>
                    </a:lnTo>
                    <a:lnTo>
                      <a:pt x="1481" y="571"/>
                    </a:lnTo>
                    <a:lnTo>
                      <a:pt x="1483" y="580"/>
                    </a:lnTo>
                    <a:lnTo>
                      <a:pt x="1490" y="588"/>
                    </a:lnTo>
                    <a:lnTo>
                      <a:pt x="1492" y="597"/>
                    </a:lnTo>
                    <a:lnTo>
                      <a:pt x="1495" y="606"/>
                    </a:lnTo>
                    <a:lnTo>
                      <a:pt x="1503" y="610"/>
                    </a:lnTo>
                    <a:lnTo>
                      <a:pt x="1504" y="624"/>
                    </a:lnTo>
                    <a:lnTo>
                      <a:pt x="1508" y="635"/>
                    </a:lnTo>
                    <a:lnTo>
                      <a:pt x="1515" y="646"/>
                    </a:lnTo>
                    <a:lnTo>
                      <a:pt x="1523" y="654"/>
                    </a:lnTo>
                    <a:lnTo>
                      <a:pt x="1532" y="658"/>
                    </a:lnTo>
                    <a:lnTo>
                      <a:pt x="1542" y="663"/>
                    </a:lnTo>
                    <a:lnTo>
                      <a:pt x="1551" y="668"/>
                    </a:lnTo>
                    <a:lnTo>
                      <a:pt x="1555" y="677"/>
                    </a:lnTo>
                    <a:lnTo>
                      <a:pt x="1549" y="695"/>
                    </a:lnTo>
                    <a:lnTo>
                      <a:pt x="1539" y="713"/>
                    </a:lnTo>
                    <a:lnTo>
                      <a:pt x="1532" y="732"/>
                    </a:lnTo>
                    <a:lnTo>
                      <a:pt x="1533" y="755"/>
                    </a:lnTo>
                    <a:lnTo>
                      <a:pt x="1532" y="764"/>
                    </a:lnTo>
                    <a:lnTo>
                      <a:pt x="1531" y="772"/>
                    </a:lnTo>
                    <a:lnTo>
                      <a:pt x="1528" y="782"/>
                    </a:lnTo>
                    <a:lnTo>
                      <a:pt x="1523" y="790"/>
                    </a:lnTo>
                    <a:lnTo>
                      <a:pt x="1517" y="799"/>
                    </a:lnTo>
                    <a:lnTo>
                      <a:pt x="1511" y="806"/>
                    </a:lnTo>
                    <a:lnTo>
                      <a:pt x="1504" y="813"/>
                    </a:lnTo>
                    <a:lnTo>
                      <a:pt x="1498" y="819"/>
                    </a:lnTo>
                    <a:lnTo>
                      <a:pt x="1486" y="817"/>
                    </a:lnTo>
                    <a:lnTo>
                      <a:pt x="1475" y="816"/>
                    </a:lnTo>
                    <a:lnTo>
                      <a:pt x="1464" y="814"/>
                    </a:lnTo>
                    <a:lnTo>
                      <a:pt x="1454" y="812"/>
                    </a:lnTo>
                    <a:lnTo>
                      <a:pt x="1442" y="809"/>
                    </a:lnTo>
                    <a:lnTo>
                      <a:pt x="1432" y="807"/>
                    </a:lnTo>
                    <a:lnTo>
                      <a:pt x="1420" y="805"/>
                    </a:lnTo>
                    <a:lnTo>
                      <a:pt x="1409" y="804"/>
                    </a:lnTo>
                    <a:lnTo>
                      <a:pt x="1404" y="805"/>
                    </a:lnTo>
                    <a:lnTo>
                      <a:pt x="1402" y="808"/>
                    </a:lnTo>
                    <a:lnTo>
                      <a:pt x="1401" y="813"/>
                    </a:lnTo>
                    <a:lnTo>
                      <a:pt x="1402" y="817"/>
                    </a:lnTo>
                    <a:lnTo>
                      <a:pt x="1411" y="832"/>
                    </a:lnTo>
                    <a:lnTo>
                      <a:pt x="1419" y="849"/>
                    </a:lnTo>
                    <a:lnTo>
                      <a:pt x="1423" y="863"/>
                    </a:lnTo>
                    <a:lnTo>
                      <a:pt x="1419" y="880"/>
                    </a:lnTo>
                    <a:lnTo>
                      <a:pt x="1414" y="888"/>
                    </a:lnTo>
                    <a:lnTo>
                      <a:pt x="1405" y="895"/>
                    </a:lnTo>
                    <a:lnTo>
                      <a:pt x="1401" y="903"/>
                    </a:lnTo>
                    <a:lnTo>
                      <a:pt x="1402" y="913"/>
                    </a:lnTo>
                    <a:lnTo>
                      <a:pt x="1401" y="927"/>
                    </a:lnTo>
                    <a:lnTo>
                      <a:pt x="1404" y="938"/>
                    </a:lnTo>
                    <a:lnTo>
                      <a:pt x="1408" y="950"/>
                    </a:lnTo>
                    <a:lnTo>
                      <a:pt x="1408" y="965"/>
                    </a:lnTo>
                    <a:lnTo>
                      <a:pt x="1414" y="971"/>
                    </a:lnTo>
                    <a:lnTo>
                      <a:pt x="1419" y="975"/>
                    </a:lnTo>
                    <a:lnTo>
                      <a:pt x="1425" y="979"/>
                    </a:lnTo>
                    <a:lnTo>
                      <a:pt x="1432" y="982"/>
                    </a:lnTo>
                    <a:lnTo>
                      <a:pt x="1438" y="986"/>
                    </a:lnTo>
                    <a:lnTo>
                      <a:pt x="1443" y="990"/>
                    </a:lnTo>
                    <a:lnTo>
                      <a:pt x="1448" y="995"/>
                    </a:lnTo>
                    <a:lnTo>
                      <a:pt x="1453" y="1001"/>
                    </a:lnTo>
                    <a:lnTo>
                      <a:pt x="1464" y="1027"/>
                    </a:lnTo>
                    <a:lnTo>
                      <a:pt x="1469" y="1056"/>
                    </a:lnTo>
                    <a:lnTo>
                      <a:pt x="1468" y="1085"/>
                    </a:lnTo>
                    <a:lnTo>
                      <a:pt x="1460" y="1109"/>
                    </a:lnTo>
                    <a:lnTo>
                      <a:pt x="1457" y="1109"/>
                    </a:lnTo>
                    <a:lnTo>
                      <a:pt x="1456" y="1111"/>
                    </a:lnTo>
                    <a:lnTo>
                      <a:pt x="1455" y="1114"/>
                    </a:lnTo>
                    <a:lnTo>
                      <a:pt x="1455" y="1116"/>
                    </a:lnTo>
                    <a:lnTo>
                      <a:pt x="1462" y="1129"/>
                    </a:lnTo>
                    <a:lnTo>
                      <a:pt x="1464" y="1145"/>
                    </a:lnTo>
                    <a:lnTo>
                      <a:pt x="1465" y="1162"/>
                    </a:lnTo>
                    <a:lnTo>
                      <a:pt x="1465" y="1178"/>
                    </a:lnTo>
                    <a:lnTo>
                      <a:pt x="1473" y="1195"/>
                    </a:lnTo>
                    <a:lnTo>
                      <a:pt x="1480" y="1214"/>
                    </a:lnTo>
                    <a:lnTo>
                      <a:pt x="1484" y="1235"/>
                    </a:lnTo>
                    <a:lnTo>
                      <a:pt x="1485" y="1255"/>
                    </a:lnTo>
                    <a:lnTo>
                      <a:pt x="1494" y="1271"/>
                    </a:lnTo>
                    <a:lnTo>
                      <a:pt x="1499" y="1289"/>
                    </a:lnTo>
                    <a:lnTo>
                      <a:pt x="1501" y="1308"/>
                    </a:lnTo>
                    <a:lnTo>
                      <a:pt x="1504" y="1328"/>
                    </a:lnTo>
                    <a:lnTo>
                      <a:pt x="1514" y="1359"/>
                    </a:lnTo>
                    <a:lnTo>
                      <a:pt x="1522" y="1391"/>
                    </a:lnTo>
                    <a:lnTo>
                      <a:pt x="1526" y="1424"/>
                    </a:lnTo>
                    <a:lnTo>
                      <a:pt x="1525" y="1459"/>
                    </a:lnTo>
                    <a:lnTo>
                      <a:pt x="1534" y="1472"/>
                    </a:lnTo>
                    <a:lnTo>
                      <a:pt x="1536" y="1488"/>
                    </a:lnTo>
                    <a:lnTo>
                      <a:pt x="1537" y="1505"/>
                    </a:lnTo>
                    <a:lnTo>
                      <a:pt x="1545" y="1518"/>
                    </a:lnTo>
                    <a:lnTo>
                      <a:pt x="1545" y="1549"/>
                    </a:lnTo>
                    <a:lnTo>
                      <a:pt x="1552" y="1556"/>
                    </a:lnTo>
                    <a:lnTo>
                      <a:pt x="1557" y="1564"/>
                    </a:lnTo>
                    <a:lnTo>
                      <a:pt x="1560" y="1572"/>
                    </a:lnTo>
                    <a:lnTo>
                      <a:pt x="1560" y="1581"/>
                    </a:lnTo>
                    <a:lnTo>
                      <a:pt x="1570" y="1600"/>
                    </a:lnTo>
                    <a:lnTo>
                      <a:pt x="1579" y="1618"/>
                    </a:lnTo>
                    <a:lnTo>
                      <a:pt x="1586" y="1638"/>
                    </a:lnTo>
                    <a:lnTo>
                      <a:pt x="1592" y="1659"/>
                    </a:lnTo>
                    <a:lnTo>
                      <a:pt x="1597" y="1679"/>
                    </a:lnTo>
                    <a:lnTo>
                      <a:pt x="1601" y="1700"/>
                    </a:lnTo>
                    <a:lnTo>
                      <a:pt x="1606" y="1722"/>
                    </a:lnTo>
                    <a:lnTo>
                      <a:pt x="1610" y="1743"/>
                    </a:lnTo>
                    <a:lnTo>
                      <a:pt x="1617" y="1766"/>
                    </a:lnTo>
                    <a:lnTo>
                      <a:pt x="1621" y="1790"/>
                    </a:lnTo>
                    <a:lnTo>
                      <a:pt x="1623" y="1815"/>
                    </a:lnTo>
                    <a:lnTo>
                      <a:pt x="1627" y="1840"/>
                    </a:lnTo>
                    <a:lnTo>
                      <a:pt x="1638" y="1874"/>
                    </a:lnTo>
                    <a:lnTo>
                      <a:pt x="1646" y="1911"/>
                    </a:lnTo>
                    <a:lnTo>
                      <a:pt x="1653" y="1947"/>
                    </a:lnTo>
                    <a:lnTo>
                      <a:pt x="1658" y="1980"/>
                    </a:lnTo>
                    <a:lnTo>
                      <a:pt x="1668" y="2007"/>
                    </a:lnTo>
                    <a:lnTo>
                      <a:pt x="1675" y="2034"/>
                    </a:lnTo>
                    <a:lnTo>
                      <a:pt x="1680" y="2063"/>
                    </a:lnTo>
                    <a:lnTo>
                      <a:pt x="1683" y="2092"/>
                    </a:lnTo>
                    <a:lnTo>
                      <a:pt x="1690" y="2098"/>
                    </a:lnTo>
                    <a:lnTo>
                      <a:pt x="1689" y="2107"/>
                    </a:lnTo>
                    <a:lnTo>
                      <a:pt x="1685" y="2116"/>
                    </a:lnTo>
                    <a:lnTo>
                      <a:pt x="1689" y="2124"/>
                    </a:lnTo>
                    <a:lnTo>
                      <a:pt x="1689" y="2130"/>
                    </a:lnTo>
                    <a:lnTo>
                      <a:pt x="1689" y="2136"/>
                    </a:lnTo>
                    <a:lnTo>
                      <a:pt x="1686" y="2140"/>
                    </a:lnTo>
                    <a:lnTo>
                      <a:pt x="1681" y="2143"/>
                    </a:lnTo>
                    <a:lnTo>
                      <a:pt x="1682" y="2146"/>
                    </a:lnTo>
                    <a:lnTo>
                      <a:pt x="1684" y="2151"/>
                    </a:lnTo>
                    <a:lnTo>
                      <a:pt x="1686" y="2154"/>
                    </a:lnTo>
                    <a:lnTo>
                      <a:pt x="1689" y="2159"/>
                    </a:lnTo>
                    <a:lnTo>
                      <a:pt x="1697" y="2163"/>
                    </a:lnTo>
                    <a:lnTo>
                      <a:pt x="1705" y="2168"/>
                    </a:lnTo>
                    <a:lnTo>
                      <a:pt x="1712" y="2174"/>
                    </a:lnTo>
                    <a:lnTo>
                      <a:pt x="1719" y="2180"/>
                    </a:lnTo>
                    <a:lnTo>
                      <a:pt x="1726" y="2185"/>
                    </a:lnTo>
                    <a:lnTo>
                      <a:pt x="1733" y="2191"/>
                    </a:lnTo>
                    <a:lnTo>
                      <a:pt x="1741" y="2196"/>
                    </a:lnTo>
                    <a:lnTo>
                      <a:pt x="1749" y="2199"/>
                    </a:lnTo>
                    <a:lnTo>
                      <a:pt x="1753" y="2204"/>
                    </a:lnTo>
                    <a:lnTo>
                      <a:pt x="1756" y="2210"/>
                    </a:lnTo>
                    <a:lnTo>
                      <a:pt x="1758" y="2216"/>
                    </a:lnTo>
                    <a:lnTo>
                      <a:pt x="1759" y="2222"/>
                    </a:lnTo>
                    <a:lnTo>
                      <a:pt x="1757" y="2225"/>
                    </a:lnTo>
                    <a:lnTo>
                      <a:pt x="1756" y="2228"/>
                    </a:lnTo>
                    <a:lnTo>
                      <a:pt x="1753" y="2233"/>
                    </a:lnTo>
                    <a:lnTo>
                      <a:pt x="1751" y="2235"/>
                    </a:lnTo>
                    <a:lnTo>
                      <a:pt x="1736" y="2238"/>
                    </a:lnTo>
                    <a:lnTo>
                      <a:pt x="1720" y="2241"/>
                    </a:lnTo>
                    <a:lnTo>
                      <a:pt x="1705" y="2241"/>
                    </a:lnTo>
                    <a:lnTo>
                      <a:pt x="1689" y="2239"/>
                    </a:lnTo>
                    <a:lnTo>
                      <a:pt x="1674" y="2238"/>
                    </a:lnTo>
                    <a:lnTo>
                      <a:pt x="1658" y="2236"/>
                    </a:lnTo>
                    <a:lnTo>
                      <a:pt x="1643" y="2234"/>
                    </a:lnTo>
                    <a:lnTo>
                      <a:pt x="1627" y="2233"/>
                    </a:lnTo>
                    <a:lnTo>
                      <a:pt x="1621" y="2234"/>
                    </a:lnTo>
                    <a:lnTo>
                      <a:pt x="1615" y="2235"/>
                    </a:lnTo>
                    <a:lnTo>
                      <a:pt x="1608" y="2235"/>
                    </a:lnTo>
                    <a:lnTo>
                      <a:pt x="1602" y="2235"/>
                    </a:lnTo>
                    <a:lnTo>
                      <a:pt x="1595" y="2235"/>
                    </a:lnTo>
                    <a:lnTo>
                      <a:pt x="1589" y="2235"/>
                    </a:lnTo>
                    <a:lnTo>
                      <a:pt x="1582" y="2235"/>
                    </a:lnTo>
                    <a:lnTo>
                      <a:pt x="1576" y="2234"/>
                    </a:lnTo>
                    <a:lnTo>
                      <a:pt x="1574" y="2230"/>
                    </a:lnTo>
                    <a:lnTo>
                      <a:pt x="1572" y="2227"/>
                    </a:lnTo>
                    <a:lnTo>
                      <a:pt x="1572" y="2223"/>
                    </a:lnTo>
                    <a:lnTo>
                      <a:pt x="1572" y="2219"/>
                    </a:lnTo>
                    <a:lnTo>
                      <a:pt x="1576" y="2212"/>
                    </a:lnTo>
                    <a:lnTo>
                      <a:pt x="1574" y="2204"/>
                    </a:lnTo>
                    <a:lnTo>
                      <a:pt x="1570" y="2195"/>
                    </a:lnTo>
                    <a:lnTo>
                      <a:pt x="1571" y="2185"/>
                    </a:lnTo>
                    <a:lnTo>
                      <a:pt x="1537" y="2185"/>
                    </a:lnTo>
                    <a:lnTo>
                      <a:pt x="1531" y="2180"/>
                    </a:lnTo>
                    <a:lnTo>
                      <a:pt x="1525" y="2172"/>
                    </a:lnTo>
                    <a:lnTo>
                      <a:pt x="1521" y="2163"/>
                    </a:lnTo>
                    <a:lnTo>
                      <a:pt x="1517" y="2154"/>
                    </a:lnTo>
                    <a:lnTo>
                      <a:pt x="1519" y="2144"/>
                    </a:lnTo>
                    <a:lnTo>
                      <a:pt x="1517" y="2135"/>
                    </a:lnTo>
                    <a:lnTo>
                      <a:pt x="1514" y="2123"/>
                    </a:lnTo>
                    <a:lnTo>
                      <a:pt x="1514" y="2112"/>
                    </a:lnTo>
                    <a:lnTo>
                      <a:pt x="1507" y="2100"/>
                    </a:lnTo>
                    <a:lnTo>
                      <a:pt x="1503" y="2087"/>
                    </a:lnTo>
                    <a:lnTo>
                      <a:pt x="1502" y="2072"/>
                    </a:lnTo>
                    <a:lnTo>
                      <a:pt x="1501" y="2056"/>
                    </a:lnTo>
                    <a:lnTo>
                      <a:pt x="1493" y="2030"/>
                    </a:lnTo>
                    <a:lnTo>
                      <a:pt x="1484" y="2004"/>
                    </a:lnTo>
                    <a:lnTo>
                      <a:pt x="1475" y="1980"/>
                    </a:lnTo>
                    <a:lnTo>
                      <a:pt x="1465" y="1955"/>
                    </a:lnTo>
                    <a:lnTo>
                      <a:pt x="1456" y="1931"/>
                    </a:lnTo>
                    <a:lnTo>
                      <a:pt x="1448" y="1905"/>
                    </a:lnTo>
                    <a:lnTo>
                      <a:pt x="1442" y="1879"/>
                    </a:lnTo>
                    <a:lnTo>
                      <a:pt x="1437" y="1850"/>
                    </a:lnTo>
                    <a:lnTo>
                      <a:pt x="1428" y="1821"/>
                    </a:lnTo>
                    <a:lnTo>
                      <a:pt x="1420" y="1792"/>
                    </a:lnTo>
                    <a:lnTo>
                      <a:pt x="1412" y="1765"/>
                    </a:lnTo>
                    <a:lnTo>
                      <a:pt x="1404" y="1736"/>
                    </a:lnTo>
                    <a:lnTo>
                      <a:pt x="1396" y="1708"/>
                    </a:lnTo>
                    <a:lnTo>
                      <a:pt x="1389" y="1678"/>
                    </a:lnTo>
                    <a:lnTo>
                      <a:pt x="1384" y="1649"/>
                    </a:lnTo>
                    <a:lnTo>
                      <a:pt x="1379" y="1618"/>
                    </a:lnTo>
                    <a:lnTo>
                      <a:pt x="1378" y="1606"/>
                    </a:lnTo>
                    <a:lnTo>
                      <a:pt x="1374" y="1595"/>
                    </a:lnTo>
                    <a:lnTo>
                      <a:pt x="1370" y="1586"/>
                    </a:lnTo>
                    <a:lnTo>
                      <a:pt x="1363" y="1577"/>
                    </a:lnTo>
                    <a:lnTo>
                      <a:pt x="1357" y="1568"/>
                    </a:lnTo>
                    <a:lnTo>
                      <a:pt x="1351" y="1560"/>
                    </a:lnTo>
                    <a:lnTo>
                      <a:pt x="1347" y="1549"/>
                    </a:lnTo>
                    <a:lnTo>
                      <a:pt x="1343" y="1539"/>
                    </a:lnTo>
                    <a:lnTo>
                      <a:pt x="1333" y="1509"/>
                    </a:lnTo>
                    <a:lnTo>
                      <a:pt x="1321" y="1480"/>
                    </a:lnTo>
                    <a:lnTo>
                      <a:pt x="1309" y="1452"/>
                    </a:lnTo>
                    <a:lnTo>
                      <a:pt x="1296" y="1426"/>
                    </a:lnTo>
                    <a:lnTo>
                      <a:pt x="1283" y="1399"/>
                    </a:lnTo>
                    <a:lnTo>
                      <a:pt x="1272" y="1372"/>
                    </a:lnTo>
                    <a:lnTo>
                      <a:pt x="1261" y="1344"/>
                    </a:lnTo>
                    <a:lnTo>
                      <a:pt x="1252" y="1315"/>
                    </a:lnTo>
                    <a:lnTo>
                      <a:pt x="1250" y="1313"/>
                    </a:lnTo>
                    <a:lnTo>
                      <a:pt x="1248" y="1312"/>
                    </a:lnTo>
                    <a:lnTo>
                      <a:pt x="1244" y="1312"/>
                    </a:lnTo>
                    <a:lnTo>
                      <a:pt x="1242" y="1314"/>
                    </a:lnTo>
                    <a:lnTo>
                      <a:pt x="1233" y="1352"/>
                    </a:lnTo>
                    <a:lnTo>
                      <a:pt x="1232" y="1392"/>
                    </a:lnTo>
                    <a:lnTo>
                      <a:pt x="1232" y="1433"/>
                    </a:lnTo>
                    <a:lnTo>
                      <a:pt x="1227" y="1474"/>
                    </a:lnTo>
                    <a:lnTo>
                      <a:pt x="1223" y="1508"/>
                    </a:lnTo>
                    <a:lnTo>
                      <a:pt x="1222" y="1542"/>
                    </a:lnTo>
                    <a:lnTo>
                      <a:pt x="1222" y="1577"/>
                    </a:lnTo>
                    <a:lnTo>
                      <a:pt x="1220" y="1613"/>
                    </a:lnTo>
                    <a:lnTo>
                      <a:pt x="1221" y="1616"/>
                    </a:lnTo>
                    <a:lnTo>
                      <a:pt x="1222" y="1619"/>
                    </a:lnTo>
                    <a:lnTo>
                      <a:pt x="1221" y="1623"/>
                    </a:lnTo>
                    <a:lnTo>
                      <a:pt x="1220" y="1626"/>
                    </a:lnTo>
                    <a:lnTo>
                      <a:pt x="1218" y="1656"/>
                    </a:lnTo>
                    <a:lnTo>
                      <a:pt x="1221" y="1684"/>
                    </a:lnTo>
                    <a:lnTo>
                      <a:pt x="1227" y="1713"/>
                    </a:lnTo>
                    <a:lnTo>
                      <a:pt x="1229" y="1740"/>
                    </a:lnTo>
                    <a:lnTo>
                      <a:pt x="1229" y="1795"/>
                    </a:lnTo>
                    <a:lnTo>
                      <a:pt x="1234" y="1850"/>
                    </a:lnTo>
                    <a:lnTo>
                      <a:pt x="1242" y="1905"/>
                    </a:lnTo>
                    <a:lnTo>
                      <a:pt x="1256" y="1959"/>
                    </a:lnTo>
                    <a:lnTo>
                      <a:pt x="1265" y="2000"/>
                    </a:lnTo>
                    <a:lnTo>
                      <a:pt x="1270" y="2042"/>
                    </a:lnTo>
                    <a:lnTo>
                      <a:pt x="1274" y="2085"/>
                    </a:lnTo>
                    <a:lnTo>
                      <a:pt x="1282" y="2124"/>
                    </a:lnTo>
                    <a:lnTo>
                      <a:pt x="1281" y="2131"/>
                    </a:lnTo>
                    <a:lnTo>
                      <a:pt x="1280" y="2142"/>
                    </a:lnTo>
                    <a:lnTo>
                      <a:pt x="1278" y="2150"/>
                    </a:lnTo>
                    <a:lnTo>
                      <a:pt x="1270" y="2154"/>
                    </a:lnTo>
                    <a:lnTo>
                      <a:pt x="1266" y="2155"/>
                    </a:lnTo>
                    <a:lnTo>
                      <a:pt x="1264" y="2159"/>
                    </a:lnTo>
                    <a:lnTo>
                      <a:pt x="1263" y="2163"/>
                    </a:lnTo>
                    <a:lnTo>
                      <a:pt x="1264" y="2169"/>
                    </a:lnTo>
                    <a:lnTo>
                      <a:pt x="1267" y="2170"/>
                    </a:lnTo>
                    <a:lnTo>
                      <a:pt x="1266" y="2175"/>
                    </a:lnTo>
                    <a:lnTo>
                      <a:pt x="1263" y="2181"/>
                    </a:lnTo>
                    <a:lnTo>
                      <a:pt x="1258" y="2186"/>
                    </a:lnTo>
                    <a:lnTo>
                      <a:pt x="1253" y="2191"/>
                    </a:lnTo>
                    <a:lnTo>
                      <a:pt x="1258" y="2200"/>
                    </a:lnTo>
                    <a:lnTo>
                      <a:pt x="1258" y="2210"/>
                    </a:lnTo>
                    <a:lnTo>
                      <a:pt x="1259" y="2220"/>
                    </a:lnTo>
                    <a:lnTo>
                      <a:pt x="1263" y="2229"/>
                    </a:lnTo>
                    <a:lnTo>
                      <a:pt x="1264" y="2229"/>
                    </a:lnTo>
                    <a:lnTo>
                      <a:pt x="1261" y="2233"/>
                    </a:lnTo>
                    <a:lnTo>
                      <a:pt x="1260" y="2236"/>
                    </a:lnTo>
                    <a:lnTo>
                      <a:pt x="1258" y="2239"/>
                    </a:lnTo>
                    <a:lnTo>
                      <a:pt x="1253" y="2243"/>
                    </a:lnTo>
                    <a:lnTo>
                      <a:pt x="1238" y="2245"/>
                    </a:lnTo>
                    <a:lnTo>
                      <a:pt x="1222" y="2248"/>
                    </a:lnTo>
                    <a:lnTo>
                      <a:pt x="1206" y="2250"/>
                    </a:lnTo>
                    <a:lnTo>
                      <a:pt x="1190" y="2250"/>
                    </a:lnTo>
                    <a:lnTo>
                      <a:pt x="1174" y="2249"/>
                    </a:lnTo>
                    <a:lnTo>
                      <a:pt x="1159" y="2245"/>
                    </a:lnTo>
                    <a:lnTo>
                      <a:pt x="1144" y="2241"/>
                    </a:lnTo>
                    <a:lnTo>
                      <a:pt x="1130" y="2233"/>
                    </a:lnTo>
                    <a:lnTo>
                      <a:pt x="1133" y="2222"/>
                    </a:lnTo>
                    <a:lnTo>
                      <a:pt x="1137" y="2212"/>
                    </a:lnTo>
                    <a:lnTo>
                      <a:pt x="1143" y="2204"/>
                    </a:lnTo>
                    <a:lnTo>
                      <a:pt x="1150" y="2196"/>
                    </a:lnTo>
                    <a:lnTo>
                      <a:pt x="1145" y="2182"/>
                    </a:lnTo>
                    <a:lnTo>
                      <a:pt x="1136" y="2174"/>
                    </a:lnTo>
                    <a:lnTo>
                      <a:pt x="1129" y="2165"/>
                    </a:lnTo>
                    <a:lnTo>
                      <a:pt x="1130" y="2147"/>
                    </a:lnTo>
                    <a:lnTo>
                      <a:pt x="1115" y="2129"/>
                    </a:lnTo>
                    <a:lnTo>
                      <a:pt x="1112" y="2106"/>
                    </a:lnTo>
                    <a:lnTo>
                      <a:pt x="1111" y="2079"/>
                    </a:lnTo>
                    <a:lnTo>
                      <a:pt x="1106" y="2055"/>
                    </a:lnTo>
                    <a:lnTo>
                      <a:pt x="1101" y="2040"/>
                    </a:lnTo>
                    <a:lnTo>
                      <a:pt x="1096" y="2024"/>
                    </a:lnTo>
                    <a:lnTo>
                      <a:pt x="1090" y="2008"/>
                    </a:lnTo>
                    <a:lnTo>
                      <a:pt x="1084" y="1992"/>
                    </a:lnTo>
                    <a:lnTo>
                      <a:pt x="1081" y="1974"/>
                    </a:lnTo>
                    <a:lnTo>
                      <a:pt x="1077" y="1956"/>
                    </a:lnTo>
                    <a:lnTo>
                      <a:pt x="1076" y="1938"/>
                    </a:lnTo>
                    <a:lnTo>
                      <a:pt x="1076" y="1918"/>
                    </a:lnTo>
                    <a:lnTo>
                      <a:pt x="1069" y="1896"/>
                    </a:lnTo>
                    <a:lnTo>
                      <a:pt x="1061" y="1873"/>
                    </a:lnTo>
                    <a:lnTo>
                      <a:pt x="1054" y="1849"/>
                    </a:lnTo>
                    <a:lnTo>
                      <a:pt x="1054" y="1823"/>
                    </a:lnTo>
                    <a:lnTo>
                      <a:pt x="1054" y="1783"/>
                    </a:lnTo>
                    <a:lnTo>
                      <a:pt x="1057" y="1752"/>
                    </a:lnTo>
                    <a:lnTo>
                      <a:pt x="1048" y="1730"/>
                    </a:lnTo>
                    <a:lnTo>
                      <a:pt x="1046" y="1705"/>
                    </a:lnTo>
                    <a:lnTo>
                      <a:pt x="1047" y="1678"/>
                    </a:lnTo>
                    <a:lnTo>
                      <a:pt x="1045" y="1653"/>
                    </a:lnTo>
                    <a:lnTo>
                      <a:pt x="1045" y="1621"/>
                    </a:lnTo>
                    <a:lnTo>
                      <a:pt x="1044" y="1590"/>
                    </a:lnTo>
                    <a:lnTo>
                      <a:pt x="1039" y="1558"/>
                    </a:lnTo>
                    <a:lnTo>
                      <a:pt x="1033" y="1527"/>
                    </a:lnTo>
                    <a:lnTo>
                      <a:pt x="1027" y="1497"/>
                    </a:lnTo>
                    <a:lnTo>
                      <a:pt x="1020" y="1466"/>
                    </a:lnTo>
                    <a:lnTo>
                      <a:pt x="1013" y="1436"/>
                    </a:lnTo>
                    <a:lnTo>
                      <a:pt x="1007" y="1405"/>
                    </a:lnTo>
                    <a:lnTo>
                      <a:pt x="1000" y="1387"/>
                    </a:lnTo>
                    <a:lnTo>
                      <a:pt x="995" y="1366"/>
                    </a:lnTo>
                    <a:lnTo>
                      <a:pt x="991" y="1345"/>
                    </a:lnTo>
                    <a:lnTo>
                      <a:pt x="987" y="1324"/>
                    </a:lnTo>
                    <a:lnTo>
                      <a:pt x="984" y="1304"/>
                    </a:lnTo>
                    <a:lnTo>
                      <a:pt x="980" y="1283"/>
                    </a:lnTo>
                    <a:lnTo>
                      <a:pt x="976" y="1263"/>
                    </a:lnTo>
                    <a:lnTo>
                      <a:pt x="970" y="1246"/>
                    </a:lnTo>
                    <a:lnTo>
                      <a:pt x="966" y="1214"/>
                    </a:lnTo>
                    <a:lnTo>
                      <a:pt x="962" y="1179"/>
                    </a:lnTo>
                    <a:lnTo>
                      <a:pt x="961" y="1146"/>
                    </a:lnTo>
                    <a:lnTo>
                      <a:pt x="963" y="1112"/>
                    </a:lnTo>
                    <a:lnTo>
                      <a:pt x="963" y="1103"/>
                    </a:lnTo>
                    <a:lnTo>
                      <a:pt x="963" y="1093"/>
                    </a:lnTo>
                    <a:lnTo>
                      <a:pt x="964" y="1082"/>
                    </a:lnTo>
                    <a:lnTo>
                      <a:pt x="968" y="1074"/>
                    </a:lnTo>
                    <a:lnTo>
                      <a:pt x="974" y="1040"/>
                    </a:lnTo>
                    <a:lnTo>
                      <a:pt x="979" y="1005"/>
                    </a:lnTo>
                    <a:lnTo>
                      <a:pt x="985" y="971"/>
                    </a:lnTo>
                    <a:lnTo>
                      <a:pt x="990" y="936"/>
                    </a:lnTo>
                    <a:lnTo>
                      <a:pt x="975" y="927"/>
                    </a:lnTo>
                    <a:lnTo>
                      <a:pt x="960" y="916"/>
                    </a:lnTo>
                    <a:lnTo>
                      <a:pt x="946" y="906"/>
                    </a:lnTo>
                    <a:lnTo>
                      <a:pt x="932" y="895"/>
                    </a:lnTo>
                    <a:lnTo>
                      <a:pt x="919" y="883"/>
                    </a:lnTo>
                    <a:lnTo>
                      <a:pt x="909" y="869"/>
                    </a:lnTo>
                    <a:lnTo>
                      <a:pt x="899" y="857"/>
                    </a:lnTo>
                    <a:lnTo>
                      <a:pt x="890" y="842"/>
                    </a:lnTo>
                    <a:lnTo>
                      <a:pt x="885" y="843"/>
                    </a:lnTo>
                    <a:lnTo>
                      <a:pt x="880" y="845"/>
                    </a:lnTo>
                    <a:lnTo>
                      <a:pt x="876" y="847"/>
                    </a:lnTo>
                    <a:lnTo>
                      <a:pt x="870" y="849"/>
                    </a:lnTo>
                    <a:lnTo>
                      <a:pt x="864" y="851"/>
                    </a:lnTo>
                    <a:lnTo>
                      <a:pt x="860" y="851"/>
                    </a:lnTo>
                    <a:lnTo>
                      <a:pt x="854" y="851"/>
                    </a:lnTo>
                    <a:lnTo>
                      <a:pt x="848" y="849"/>
                    </a:lnTo>
                    <a:lnTo>
                      <a:pt x="843" y="843"/>
                    </a:lnTo>
                    <a:lnTo>
                      <a:pt x="839" y="837"/>
                    </a:lnTo>
                    <a:lnTo>
                      <a:pt x="833" y="832"/>
                    </a:lnTo>
                    <a:lnTo>
                      <a:pt x="828" y="827"/>
                    </a:lnTo>
                    <a:lnTo>
                      <a:pt x="823" y="822"/>
                    </a:lnTo>
                    <a:lnTo>
                      <a:pt x="817" y="817"/>
                    </a:lnTo>
                    <a:lnTo>
                      <a:pt x="810" y="813"/>
                    </a:lnTo>
                    <a:lnTo>
                      <a:pt x="804" y="808"/>
                    </a:lnTo>
                    <a:lnTo>
                      <a:pt x="804" y="801"/>
                    </a:lnTo>
                    <a:lnTo>
                      <a:pt x="826" y="801"/>
                    </a:lnTo>
                    <a:lnTo>
                      <a:pt x="820" y="793"/>
                    </a:lnTo>
                    <a:lnTo>
                      <a:pt x="816" y="784"/>
                    </a:lnTo>
                    <a:lnTo>
                      <a:pt x="810" y="777"/>
                    </a:lnTo>
                    <a:lnTo>
                      <a:pt x="804" y="769"/>
                    </a:lnTo>
                    <a:lnTo>
                      <a:pt x="799" y="761"/>
                    </a:lnTo>
                    <a:lnTo>
                      <a:pt x="793" y="753"/>
                    </a:lnTo>
                    <a:lnTo>
                      <a:pt x="787" y="746"/>
                    </a:lnTo>
                    <a:lnTo>
                      <a:pt x="781" y="738"/>
                    </a:lnTo>
                    <a:lnTo>
                      <a:pt x="778" y="739"/>
                    </a:lnTo>
                    <a:lnTo>
                      <a:pt x="776" y="760"/>
                    </a:lnTo>
                    <a:lnTo>
                      <a:pt x="770" y="777"/>
                    </a:lnTo>
                    <a:lnTo>
                      <a:pt x="764" y="795"/>
                    </a:lnTo>
                    <a:lnTo>
                      <a:pt x="765" y="819"/>
                    </a:lnTo>
                    <a:lnTo>
                      <a:pt x="762" y="825"/>
                    </a:lnTo>
                    <a:lnTo>
                      <a:pt x="758" y="834"/>
                    </a:lnTo>
                    <a:lnTo>
                      <a:pt x="755" y="842"/>
                    </a:lnTo>
                    <a:lnTo>
                      <a:pt x="751" y="850"/>
                    </a:lnTo>
                    <a:lnTo>
                      <a:pt x="747" y="857"/>
                    </a:lnTo>
                    <a:lnTo>
                      <a:pt x="741" y="863"/>
                    </a:lnTo>
                    <a:lnTo>
                      <a:pt x="734" y="868"/>
                    </a:lnTo>
                    <a:lnTo>
                      <a:pt x="726" y="872"/>
                    </a:lnTo>
                    <a:lnTo>
                      <a:pt x="714" y="876"/>
                    </a:lnTo>
                    <a:lnTo>
                      <a:pt x="704" y="877"/>
                    </a:lnTo>
                    <a:lnTo>
                      <a:pt x="694" y="876"/>
                    </a:lnTo>
                    <a:lnTo>
                      <a:pt x="683" y="873"/>
                    </a:lnTo>
                    <a:lnTo>
                      <a:pt x="673" y="868"/>
                    </a:lnTo>
                    <a:lnTo>
                      <a:pt x="663" y="862"/>
                    </a:lnTo>
                    <a:lnTo>
                      <a:pt x="653" y="857"/>
                    </a:lnTo>
                    <a:lnTo>
                      <a:pt x="644" y="851"/>
                    </a:lnTo>
                    <a:lnTo>
                      <a:pt x="637" y="888"/>
                    </a:lnTo>
                    <a:lnTo>
                      <a:pt x="636" y="922"/>
                    </a:lnTo>
                    <a:lnTo>
                      <a:pt x="636" y="958"/>
                    </a:lnTo>
                    <a:lnTo>
                      <a:pt x="632" y="996"/>
                    </a:lnTo>
                    <a:lnTo>
                      <a:pt x="626" y="1042"/>
                    </a:lnTo>
                    <a:lnTo>
                      <a:pt x="621" y="1086"/>
                    </a:lnTo>
                    <a:lnTo>
                      <a:pt x="620" y="1131"/>
                    </a:lnTo>
                    <a:lnTo>
                      <a:pt x="621" y="1180"/>
                    </a:lnTo>
                    <a:lnTo>
                      <a:pt x="613" y="1184"/>
                    </a:lnTo>
                    <a:lnTo>
                      <a:pt x="604" y="1188"/>
                    </a:lnTo>
                    <a:lnTo>
                      <a:pt x="598" y="1195"/>
                    </a:lnTo>
                    <a:lnTo>
                      <a:pt x="599" y="1207"/>
                    </a:lnTo>
                    <a:lnTo>
                      <a:pt x="600" y="1217"/>
                    </a:lnTo>
                    <a:lnTo>
                      <a:pt x="602" y="1229"/>
                    </a:lnTo>
                    <a:lnTo>
                      <a:pt x="600" y="1241"/>
                    </a:lnTo>
                    <a:lnTo>
                      <a:pt x="598" y="1254"/>
                    </a:lnTo>
                    <a:lnTo>
                      <a:pt x="595" y="1348"/>
                    </a:lnTo>
                    <a:lnTo>
                      <a:pt x="589" y="1434"/>
                    </a:lnTo>
                    <a:lnTo>
                      <a:pt x="583" y="1519"/>
                    </a:lnTo>
                    <a:lnTo>
                      <a:pt x="576" y="1610"/>
                    </a:lnTo>
                    <a:lnTo>
                      <a:pt x="569" y="1662"/>
                    </a:lnTo>
                    <a:lnTo>
                      <a:pt x="561" y="1713"/>
                    </a:lnTo>
                    <a:lnTo>
                      <a:pt x="554" y="1765"/>
                    </a:lnTo>
                    <a:lnTo>
                      <a:pt x="550" y="1817"/>
                    </a:lnTo>
                    <a:lnTo>
                      <a:pt x="547" y="1822"/>
                    </a:lnTo>
                    <a:lnTo>
                      <a:pt x="545" y="1825"/>
                    </a:lnTo>
                    <a:lnTo>
                      <a:pt x="539" y="1827"/>
                    </a:lnTo>
                    <a:lnTo>
                      <a:pt x="535" y="1827"/>
                    </a:lnTo>
                    <a:lnTo>
                      <a:pt x="528" y="1827"/>
                    </a:lnTo>
                    <a:lnTo>
                      <a:pt x="522" y="1826"/>
                    </a:lnTo>
                    <a:lnTo>
                      <a:pt x="515" y="1826"/>
                    </a:lnTo>
                    <a:lnTo>
                      <a:pt x="509" y="1826"/>
                    </a:lnTo>
                    <a:lnTo>
                      <a:pt x="503" y="1823"/>
                    </a:lnTo>
                    <a:lnTo>
                      <a:pt x="497" y="1821"/>
                    </a:lnTo>
                    <a:lnTo>
                      <a:pt x="491" y="1820"/>
                    </a:lnTo>
                    <a:lnTo>
                      <a:pt x="484" y="1821"/>
                    </a:lnTo>
                    <a:lnTo>
                      <a:pt x="478" y="1852"/>
                    </a:lnTo>
                    <a:lnTo>
                      <a:pt x="471" y="1886"/>
                    </a:lnTo>
                    <a:lnTo>
                      <a:pt x="466" y="1919"/>
                    </a:lnTo>
                    <a:lnTo>
                      <a:pt x="461" y="1954"/>
                    </a:lnTo>
                    <a:lnTo>
                      <a:pt x="457" y="1987"/>
                    </a:lnTo>
                    <a:lnTo>
                      <a:pt x="454" y="2022"/>
                    </a:lnTo>
                    <a:lnTo>
                      <a:pt x="453" y="2054"/>
                    </a:lnTo>
                    <a:lnTo>
                      <a:pt x="455" y="2084"/>
                    </a:lnTo>
                    <a:lnTo>
                      <a:pt x="463" y="2098"/>
                    </a:lnTo>
                    <a:lnTo>
                      <a:pt x="470" y="2112"/>
                    </a:lnTo>
                    <a:lnTo>
                      <a:pt x="477" y="2125"/>
                    </a:lnTo>
                    <a:lnTo>
                      <a:pt x="484" y="2139"/>
                    </a:lnTo>
                    <a:lnTo>
                      <a:pt x="490" y="2154"/>
                    </a:lnTo>
                    <a:lnTo>
                      <a:pt x="497" y="2168"/>
                    </a:lnTo>
                    <a:lnTo>
                      <a:pt x="503" y="2183"/>
                    </a:lnTo>
                    <a:lnTo>
                      <a:pt x="509" y="2197"/>
                    </a:lnTo>
                    <a:lnTo>
                      <a:pt x="515" y="2201"/>
                    </a:lnTo>
                    <a:lnTo>
                      <a:pt x="522" y="2206"/>
                    </a:lnTo>
                    <a:lnTo>
                      <a:pt x="529" y="2210"/>
                    </a:lnTo>
                    <a:lnTo>
                      <a:pt x="537" y="2213"/>
                    </a:lnTo>
                    <a:lnTo>
                      <a:pt x="545" y="2215"/>
                    </a:lnTo>
                    <a:lnTo>
                      <a:pt x="553" y="2218"/>
                    </a:lnTo>
                    <a:lnTo>
                      <a:pt x="561" y="2219"/>
                    </a:lnTo>
                    <a:lnTo>
                      <a:pt x="569" y="2221"/>
                    </a:lnTo>
                    <a:lnTo>
                      <a:pt x="572" y="2223"/>
                    </a:lnTo>
                    <a:lnTo>
                      <a:pt x="574" y="2227"/>
                    </a:lnTo>
                    <a:lnTo>
                      <a:pt x="574" y="2230"/>
                    </a:lnTo>
                    <a:lnTo>
                      <a:pt x="574" y="2234"/>
                    </a:lnTo>
                    <a:lnTo>
                      <a:pt x="575" y="2233"/>
                    </a:lnTo>
                    <a:lnTo>
                      <a:pt x="571" y="2241"/>
                    </a:lnTo>
                    <a:lnTo>
                      <a:pt x="562" y="2246"/>
                    </a:lnTo>
                    <a:lnTo>
                      <a:pt x="554" y="2251"/>
                    </a:lnTo>
                    <a:lnTo>
                      <a:pt x="544" y="2253"/>
                    </a:lnTo>
                    <a:lnTo>
                      <a:pt x="533" y="2256"/>
                    </a:lnTo>
                    <a:lnTo>
                      <a:pt x="522" y="2256"/>
                    </a:lnTo>
                    <a:lnTo>
                      <a:pt x="511" y="2257"/>
                    </a:lnTo>
                    <a:lnTo>
                      <a:pt x="500" y="2258"/>
                    </a:lnTo>
                    <a:lnTo>
                      <a:pt x="477" y="2258"/>
                    </a:lnTo>
                    <a:lnTo>
                      <a:pt x="460" y="2252"/>
                    </a:lnTo>
                    <a:lnTo>
                      <a:pt x="445" y="2244"/>
                    </a:lnTo>
                    <a:lnTo>
                      <a:pt x="432" y="2233"/>
                    </a:lnTo>
                    <a:lnTo>
                      <a:pt x="421" y="2220"/>
                    </a:lnTo>
                    <a:lnTo>
                      <a:pt x="408" y="2208"/>
                    </a:lnTo>
                    <a:lnTo>
                      <a:pt x="394" y="2199"/>
                    </a:lnTo>
                    <a:lnTo>
                      <a:pt x="378" y="2192"/>
                    </a:lnTo>
                    <a:lnTo>
                      <a:pt x="371" y="2205"/>
                    </a:lnTo>
                    <a:lnTo>
                      <a:pt x="372" y="2220"/>
                    </a:lnTo>
                    <a:lnTo>
                      <a:pt x="375" y="2236"/>
                    </a:lnTo>
                    <a:lnTo>
                      <a:pt x="376" y="2252"/>
                    </a:lnTo>
                    <a:lnTo>
                      <a:pt x="371" y="2254"/>
                    </a:lnTo>
                    <a:lnTo>
                      <a:pt x="367" y="2253"/>
                    </a:lnTo>
                    <a:lnTo>
                      <a:pt x="363" y="2252"/>
                    </a:lnTo>
                    <a:lnTo>
                      <a:pt x="362" y="2249"/>
                    </a:lnTo>
                    <a:lnTo>
                      <a:pt x="361" y="2236"/>
                    </a:lnTo>
                    <a:lnTo>
                      <a:pt x="356" y="2226"/>
                    </a:lnTo>
                    <a:lnTo>
                      <a:pt x="351" y="2216"/>
                    </a:lnTo>
                    <a:lnTo>
                      <a:pt x="346" y="2208"/>
                    </a:lnTo>
                    <a:lnTo>
                      <a:pt x="345" y="2201"/>
                    </a:lnTo>
                    <a:lnTo>
                      <a:pt x="341" y="2197"/>
                    </a:lnTo>
                    <a:lnTo>
                      <a:pt x="339" y="2190"/>
                    </a:lnTo>
                    <a:lnTo>
                      <a:pt x="337" y="2183"/>
                    </a:lnTo>
                    <a:lnTo>
                      <a:pt x="334" y="2176"/>
                    </a:lnTo>
                    <a:lnTo>
                      <a:pt x="331" y="2163"/>
                    </a:lnTo>
                    <a:lnTo>
                      <a:pt x="330" y="2152"/>
                    </a:lnTo>
                    <a:lnTo>
                      <a:pt x="331" y="2140"/>
                    </a:lnTo>
                    <a:lnTo>
                      <a:pt x="334" y="2128"/>
                    </a:lnTo>
                    <a:lnTo>
                      <a:pt x="339" y="2117"/>
                    </a:lnTo>
                    <a:lnTo>
                      <a:pt x="345" y="2106"/>
                    </a:lnTo>
                    <a:lnTo>
                      <a:pt x="351" y="2094"/>
                    </a:lnTo>
                    <a:lnTo>
                      <a:pt x="356" y="2084"/>
                    </a:lnTo>
                    <a:lnTo>
                      <a:pt x="363" y="2014"/>
                    </a:lnTo>
                    <a:lnTo>
                      <a:pt x="361" y="1944"/>
                    </a:lnTo>
                    <a:lnTo>
                      <a:pt x="353" y="1878"/>
                    </a:lnTo>
                    <a:lnTo>
                      <a:pt x="345" y="1812"/>
                    </a:lnTo>
                    <a:lnTo>
                      <a:pt x="340" y="1808"/>
                    </a:lnTo>
                    <a:lnTo>
                      <a:pt x="334" y="1807"/>
                    </a:lnTo>
                    <a:lnTo>
                      <a:pt x="329" y="1806"/>
                    </a:lnTo>
                    <a:lnTo>
                      <a:pt x="324" y="1805"/>
                    </a:lnTo>
                    <a:lnTo>
                      <a:pt x="317" y="1806"/>
                    </a:lnTo>
                    <a:lnTo>
                      <a:pt x="311" y="1806"/>
                    </a:lnTo>
                    <a:lnTo>
                      <a:pt x="306" y="1806"/>
                    </a:lnTo>
                    <a:lnTo>
                      <a:pt x="299" y="1806"/>
                    </a:lnTo>
                    <a:lnTo>
                      <a:pt x="292" y="1807"/>
                    </a:lnTo>
                    <a:lnTo>
                      <a:pt x="278" y="1838"/>
                    </a:lnTo>
                    <a:lnTo>
                      <a:pt x="266" y="1870"/>
                    </a:lnTo>
                    <a:lnTo>
                      <a:pt x="255" y="1901"/>
                    </a:lnTo>
                    <a:lnTo>
                      <a:pt x="243" y="1932"/>
                    </a:lnTo>
                    <a:lnTo>
                      <a:pt x="232" y="1963"/>
                    </a:lnTo>
                    <a:lnTo>
                      <a:pt x="222" y="1994"/>
                    </a:lnTo>
                    <a:lnTo>
                      <a:pt x="210" y="2025"/>
                    </a:lnTo>
                    <a:lnTo>
                      <a:pt x="197" y="2056"/>
                    </a:lnTo>
                    <a:lnTo>
                      <a:pt x="200" y="2074"/>
                    </a:lnTo>
                    <a:lnTo>
                      <a:pt x="197" y="2090"/>
                    </a:lnTo>
                    <a:lnTo>
                      <a:pt x="193" y="2106"/>
                    </a:lnTo>
                    <a:lnTo>
                      <a:pt x="189" y="2122"/>
                    </a:lnTo>
                    <a:lnTo>
                      <a:pt x="189" y="2147"/>
                    </a:lnTo>
                    <a:lnTo>
                      <a:pt x="185" y="2170"/>
                    </a:lnTo>
                    <a:lnTo>
                      <a:pt x="176" y="2191"/>
                    </a:lnTo>
                    <a:lnTo>
                      <a:pt x="165" y="2211"/>
                    </a:lnTo>
                    <a:lnTo>
                      <a:pt x="166" y="2221"/>
                    </a:lnTo>
                    <a:lnTo>
                      <a:pt x="167" y="2229"/>
                    </a:lnTo>
                    <a:lnTo>
                      <a:pt x="169" y="2237"/>
                    </a:lnTo>
                    <a:lnTo>
                      <a:pt x="165" y="2244"/>
                    </a:lnTo>
                    <a:lnTo>
                      <a:pt x="157" y="2251"/>
                    </a:lnTo>
                    <a:lnTo>
                      <a:pt x="148" y="2257"/>
                    </a:lnTo>
                    <a:lnTo>
                      <a:pt x="136" y="2260"/>
                    </a:lnTo>
                    <a:lnTo>
                      <a:pt x="125" y="2261"/>
                    </a:lnTo>
                    <a:lnTo>
                      <a:pt x="113" y="2263"/>
                    </a:lnTo>
                    <a:lnTo>
                      <a:pt x="102" y="2261"/>
                    </a:lnTo>
                    <a:lnTo>
                      <a:pt x="90" y="2259"/>
                    </a:lnTo>
                    <a:lnTo>
                      <a:pt x="80" y="2256"/>
                    </a:lnTo>
                    <a:lnTo>
                      <a:pt x="73" y="2253"/>
                    </a:lnTo>
                    <a:lnTo>
                      <a:pt x="67" y="2251"/>
                    </a:lnTo>
                    <a:lnTo>
                      <a:pt x="63" y="2246"/>
                    </a:lnTo>
                    <a:lnTo>
                      <a:pt x="60" y="2239"/>
                    </a:lnTo>
                    <a:lnTo>
                      <a:pt x="61" y="2228"/>
                    </a:lnTo>
                    <a:lnTo>
                      <a:pt x="68" y="2220"/>
                    </a:lnTo>
                    <a:lnTo>
                      <a:pt x="73" y="2212"/>
                    </a:lnTo>
                    <a:lnTo>
                      <a:pt x="72" y="2201"/>
                    </a:lnTo>
                    <a:lnTo>
                      <a:pt x="78" y="2189"/>
                    </a:lnTo>
                    <a:lnTo>
                      <a:pt x="85" y="2175"/>
                    </a:lnTo>
                    <a:lnTo>
                      <a:pt x="93" y="2162"/>
                    </a:lnTo>
                    <a:lnTo>
                      <a:pt x="99" y="2150"/>
                    </a:lnTo>
                    <a:lnTo>
                      <a:pt x="106" y="2136"/>
                    </a:lnTo>
                    <a:lnTo>
                      <a:pt x="111" y="2121"/>
                    </a:lnTo>
                    <a:lnTo>
                      <a:pt x="113" y="2105"/>
                    </a:lnTo>
                    <a:lnTo>
                      <a:pt x="112" y="2087"/>
                    </a:lnTo>
                    <a:lnTo>
                      <a:pt x="120" y="2068"/>
                    </a:lnTo>
                    <a:lnTo>
                      <a:pt x="126" y="2047"/>
                    </a:lnTo>
                    <a:lnTo>
                      <a:pt x="129" y="2026"/>
                    </a:lnTo>
                    <a:lnTo>
                      <a:pt x="132" y="2004"/>
                    </a:lnTo>
                    <a:lnTo>
                      <a:pt x="134" y="2004"/>
                    </a:lnTo>
                    <a:lnTo>
                      <a:pt x="135" y="1940"/>
                    </a:lnTo>
                    <a:lnTo>
                      <a:pt x="137" y="1940"/>
                    </a:lnTo>
                    <a:lnTo>
                      <a:pt x="139" y="1911"/>
                    </a:lnTo>
                    <a:lnTo>
                      <a:pt x="140" y="1874"/>
                    </a:lnTo>
                    <a:lnTo>
                      <a:pt x="143" y="1836"/>
                    </a:lnTo>
                    <a:lnTo>
                      <a:pt x="147" y="1803"/>
                    </a:lnTo>
                    <a:lnTo>
                      <a:pt x="139" y="1799"/>
                    </a:lnTo>
                    <a:lnTo>
                      <a:pt x="134" y="1795"/>
                    </a:lnTo>
                    <a:lnTo>
                      <a:pt x="132" y="1787"/>
                    </a:lnTo>
                    <a:lnTo>
                      <a:pt x="132" y="1777"/>
                    </a:lnTo>
                    <a:lnTo>
                      <a:pt x="136" y="1740"/>
                    </a:lnTo>
                    <a:lnTo>
                      <a:pt x="144" y="1706"/>
                    </a:lnTo>
                    <a:lnTo>
                      <a:pt x="155" y="1672"/>
                    </a:lnTo>
                    <a:lnTo>
                      <a:pt x="165" y="1640"/>
                    </a:lnTo>
                    <a:lnTo>
                      <a:pt x="176" y="1607"/>
                    </a:lnTo>
                    <a:lnTo>
                      <a:pt x="185" y="1572"/>
                    </a:lnTo>
                    <a:lnTo>
                      <a:pt x="189" y="1535"/>
                    </a:lnTo>
                    <a:lnTo>
                      <a:pt x="190" y="1496"/>
                    </a:lnTo>
                    <a:lnTo>
                      <a:pt x="190" y="1443"/>
                    </a:lnTo>
                    <a:lnTo>
                      <a:pt x="192" y="1389"/>
                    </a:lnTo>
                    <a:lnTo>
                      <a:pt x="193" y="1336"/>
                    </a:lnTo>
                    <a:lnTo>
                      <a:pt x="192" y="1282"/>
                    </a:lnTo>
                    <a:lnTo>
                      <a:pt x="189" y="1263"/>
                    </a:lnTo>
                    <a:lnTo>
                      <a:pt x="187" y="1244"/>
                    </a:lnTo>
                    <a:lnTo>
                      <a:pt x="186" y="1225"/>
                    </a:lnTo>
                    <a:lnTo>
                      <a:pt x="185" y="1207"/>
                    </a:lnTo>
                    <a:lnTo>
                      <a:pt x="178" y="1203"/>
                    </a:lnTo>
                    <a:lnTo>
                      <a:pt x="170" y="1200"/>
                    </a:lnTo>
                    <a:lnTo>
                      <a:pt x="163" y="1199"/>
                    </a:lnTo>
                    <a:lnTo>
                      <a:pt x="156" y="1197"/>
                    </a:lnTo>
                    <a:lnTo>
                      <a:pt x="149" y="1194"/>
                    </a:lnTo>
                    <a:lnTo>
                      <a:pt x="143" y="1192"/>
                    </a:lnTo>
                    <a:lnTo>
                      <a:pt x="137" y="1188"/>
                    </a:lnTo>
                    <a:lnTo>
                      <a:pt x="132" y="1183"/>
                    </a:lnTo>
                    <a:lnTo>
                      <a:pt x="129" y="1172"/>
                    </a:lnTo>
                    <a:lnTo>
                      <a:pt x="124" y="1164"/>
                    </a:lnTo>
                    <a:lnTo>
                      <a:pt x="117" y="1157"/>
                    </a:lnTo>
                    <a:lnTo>
                      <a:pt x="108" y="1153"/>
                    </a:lnTo>
                    <a:lnTo>
                      <a:pt x="97" y="1149"/>
                    </a:lnTo>
                    <a:lnTo>
                      <a:pt x="87" y="1146"/>
                    </a:lnTo>
                    <a:lnTo>
                      <a:pt x="76" y="1142"/>
                    </a:lnTo>
                    <a:lnTo>
                      <a:pt x="66" y="1139"/>
                    </a:lnTo>
                    <a:lnTo>
                      <a:pt x="56" y="1135"/>
                    </a:lnTo>
                    <a:lnTo>
                      <a:pt x="45" y="1132"/>
                    </a:lnTo>
                    <a:lnTo>
                      <a:pt x="35" y="1129"/>
                    </a:lnTo>
                    <a:lnTo>
                      <a:pt x="25" y="1124"/>
                    </a:lnTo>
                    <a:lnTo>
                      <a:pt x="17" y="1118"/>
                    </a:lnTo>
                    <a:lnTo>
                      <a:pt x="9" y="1112"/>
                    </a:lnTo>
                    <a:lnTo>
                      <a:pt x="4" y="1105"/>
                    </a:lnTo>
                    <a:lnTo>
                      <a:pt x="0" y="1096"/>
                    </a:lnTo>
                    <a:lnTo>
                      <a:pt x="2" y="1074"/>
                    </a:lnTo>
                    <a:lnTo>
                      <a:pt x="10" y="1056"/>
                    </a:lnTo>
                    <a:lnTo>
                      <a:pt x="19" y="1039"/>
                    </a:lnTo>
                    <a:lnTo>
                      <a:pt x="29" y="1021"/>
                    </a:lnTo>
                    <a:lnTo>
                      <a:pt x="43" y="999"/>
                    </a:lnTo>
                    <a:lnTo>
                      <a:pt x="56" y="976"/>
                    </a:lnTo>
                    <a:lnTo>
                      <a:pt x="68" y="952"/>
                    </a:lnTo>
                    <a:lnTo>
                      <a:pt x="80" y="928"/>
                    </a:lnTo>
                    <a:lnTo>
                      <a:pt x="90" y="904"/>
                    </a:lnTo>
                    <a:lnTo>
                      <a:pt x="99" y="880"/>
                    </a:lnTo>
                    <a:lnTo>
                      <a:pt x="110" y="854"/>
                    </a:lnTo>
                    <a:lnTo>
                      <a:pt x="119" y="829"/>
                    </a:lnTo>
                    <a:lnTo>
                      <a:pt x="123" y="827"/>
                    </a:lnTo>
                    <a:lnTo>
                      <a:pt x="123" y="823"/>
                    </a:lnTo>
                    <a:lnTo>
                      <a:pt x="123" y="820"/>
                    </a:lnTo>
                    <a:lnTo>
                      <a:pt x="125" y="817"/>
                    </a:lnTo>
                    <a:lnTo>
                      <a:pt x="127" y="807"/>
                    </a:lnTo>
                    <a:lnTo>
                      <a:pt x="132" y="797"/>
                    </a:lnTo>
                    <a:lnTo>
                      <a:pt x="136" y="787"/>
                    </a:lnTo>
                    <a:lnTo>
                      <a:pt x="142" y="777"/>
                    </a:lnTo>
                    <a:lnTo>
                      <a:pt x="144" y="778"/>
                    </a:lnTo>
                    <a:lnTo>
                      <a:pt x="147" y="779"/>
                    </a:lnTo>
                    <a:lnTo>
                      <a:pt x="150" y="779"/>
                    </a:lnTo>
                    <a:lnTo>
                      <a:pt x="151" y="776"/>
                    </a:lnTo>
                    <a:lnTo>
                      <a:pt x="151" y="770"/>
                    </a:lnTo>
                    <a:lnTo>
                      <a:pt x="151" y="763"/>
                    </a:lnTo>
                    <a:lnTo>
                      <a:pt x="151" y="757"/>
                    </a:lnTo>
                    <a:lnTo>
                      <a:pt x="154" y="754"/>
                    </a:lnTo>
                    <a:lnTo>
                      <a:pt x="158" y="734"/>
                    </a:lnTo>
                    <a:lnTo>
                      <a:pt x="165" y="716"/>
                    </a:lnTo>
                    <a:lnTo>
                      <a:pt x="171" y="696"/>
                    </a:lnTo>
                    <a:lnTo>
                      <a:pt x="170" y="674"/>
                    </a:lnTo>
                    <a:lnTo>
                      <a:pt x="171" y="674"/>
                    </a:lnTo>
                    <a:lnTo>
                      <a:pt x="177" y="648"/>
                    </a:lnTo>
                    <a:lnTo>
                      <a:pt x="180" y="620"/>
                    </a:lnTo>
                    <a:lnTo>
                      <a:pt x="185" y="592"/>
                    </a:lnTo>
                    <a:lnTo>
                      <a:pt x="192" y="564"/>
                    </a:lnTo>
                    <a:lnTo>
                      <a:pt x="199" y="551"/>
                    </a:lnTo>
                    <a:lnTo>
                      <a:pt x="203" y="537"/>
                    </a:lnTo>
                    <a:lnTo>
                      <a:pt x="207" y="522"/>
                    </a:lnTo>
                    <a:lnTo>
                      <a:pt x="209" y="507"/>
                    </a:lnTo>
                    <a:lnTo>
                      <a:pt x="211" y="492"/>
                    </a:lnTo>
                    <a:lnTo>
                      <a:pt x="215" y="479"/>
                    </a:lnTo>
                    <a:lnTo>
                      <a:pt x="219" y="466"/>
                    </a:lnTo>
                    <a:lnTo>
                      <a:pt x="226" y="454"/>
                    </a:lnTo>
                    <a:lnTo>
                      <a:pt x="235" y="441"/>
                    </a:lnTo>
                    <a:lnTo>
                      <a:pt x="245" y="424"/>
                    </a:lnTo>
                    <a:lnTo>
                      <a:pt x="253" y="409"/>
                    </a:lnTo>
                    <a:lnTo>
                      <a:pt x="262" y="396"/>
                    </a:lnTo>
                    <a:lnTo>
                      <a:pt x="272" y="383"/>
                    </a:lnTo>
                    <a:lnTo>
                      <a:pt x="286" y="373"/>
                    </a:lnTo>
                    <a:lnTo>
                      <a:pt x="302" y="367"/>
                    </a:lnTo>
                    <a:lnTo>
                      <a:pt x="323" y="364"/>
                    </a:lnTo>
                    <a:lnTo>
                      <a:pt x="332" y="364"/>
                    </a:lnTo>
                    <a:lnTo>
                      <a:pt x="344" y="364"/>
                    </a:lnTo>
                    <a:lnTo>
                      <a:pt x="355" y="367"/>
                    </a:lnTo>
                    <a:lnTo>
                      <a:pt x="367" y="368"/>
                    </a:lnTo>
                    <a:lnTo>
                      <a:pt x="377" y="367"/>
                    </a:lnTo>
                    <a:lnTo>
                      <a:pt x="384" y="363"/>
                    </a:lnTo>
                    <a:lnTo>
                      <a:pt x="389" y="356"/>
                    </a:lnTo>
                    <a:lnTo>
                      <a:pt x="390" y="344"/>
                    </a:lnTo>
                    <a:lnTo>
                      <a:pt x="397" y="329"/>
                    </a:lnTo>
                    <a:lnTo>
                      <a:pt x="406" y="315"/>
                    </a:lnTo>
                    <a:lnTo>
                      <a:pt x="413" y="301"/>
                    </a:lnTo>
                    <a:lnTo>
                      <a:pt x="414" y="283"/>
                    </a:lnTo>
                    <a:lnTo>
                      <a:pt x="424" y="263"/>
                    </a:lnTo>
                    <a:lnTo>
                      <a:pt x="433" y="245"/>
                    </a:lnTo>
                    <a:lnTo>
                      <a:pt x="440" y="225"/>
                    </a:lnTo>
                    <a:lnTo>
                      <a:pt x="443" y="201"/>
                    </a:lnTo>
                    <a:lnTo>
                      <a:pt x="446" y="200"/>
                    </a:lnTo>
                    <a:lnTo>
                      <a:pt x="446" y="195"/>
                    </a:lnTo>
                    <a:lnTo>
                      <a:pt x="446" y="192"/>
                    </a:lnTo>
                    <a:lnTo>
                      <a:pt x="447" y="188"/>
                    </a:lnTo>
                    <a:lnTo>
                      <a:pt x="452" y="179"/>
                    </a:lnTo>
                    <a:lnTo>
                      <a:pt x="455" y="170"/>
                    </a:lnTo>
                    <a:lnTo>
                      <a:pt x="459" y="160"/>
                    </a:lnTo>
                    <a:lnTo>
                      <a:pt x="462" y="150"/>
                    </a:lnTo>
                    <a:lnTo>
                      <a:pt x="466" y="141"/>
                    </a:lnTo>
                    <a:lnTo>
                      <a:pt x="471" y="134"/>
                    </a:lnTo>
                    <a:lnTo>
                      <a:pt x="480" y="127"/>
                    </a:lnTo>
                    <a:lnTo>
                      <a:pt x="490" y="124"/>
                    </a:lnTo>
                    <a:lnTo>
                      <a:pt x="495" y="120"/>
                    </a:lnTo>
                    <a:lnTo>
                      <a:pt x="499" y="117"/>
                    </a:lnTo>
                    <a:lnTo>
                      <a:pt x="504" y="112"/>
                    </a:lnTo>
                    <a:lnTo>
                      <a:pt x="507" y="109"/>
                    </a:lnTo>
                    <a:lnTo>
                      <a:pt x="512" y="105"/>
                    </a:lnTo>
                    <a:lnTo>
                      <a:pt x="516" y="103"/>
                    </a:lnTo>
                    <a:lnTo>
                      <a:pt x="522" y="101"/>
                    </a:lnTo>
                    <a:lnTo>
                      <a:pt x="528" y="99"/>
                    </a:lnTo>
                    <a:lnTo>
                      <a:pt x="537" y="96"/>
                    </a:lnTo>
                    <a:lnTo>
                      <a:pt x="545" y="93"/>
                    </a:lnTo>
                    <a:lnTo>
                      <a:pt x="553" y="89"/>
                    </a:lnTo>
                    <a:lnTo>
                      <a:pt x="560" y="83"/>
                    </a:lnTo>
                    <a:lnTo>
                      <a:pt x="569" y="83"/>
                    </a:lnTo>
                    <a:lnTo>
                      <a:pt x="580" y="83"/>
                    </a:lnTo>
                    <a:lnTo>
                      <a:pt x="589" y="82"/>
                    </a:lnTo>
                    <a:lnTo>
                      <a:pt x="599" y="82"/>
                    </a:lnTo>
                    <a:lnTo>
                      <a:pt x="610" y="81"/>
                    </a:lnTo>
                    <a:lnTo>
                      <a:pt x="620" y="81"/>
                    </a:lnTo>
                    <a:lnTo>
                      <a:pt x="629" y="82"/>
                    </a:lnTo>
                    <a:lnTo>
                      <a:pt x="640" y="84"/>
                    </a:lnTo>
                    <a:lnTo>
                      <a:pt x="647" y="88"/>
                    </a:lnTo>
                    <a:lnTo>
                      <a:pt x="652" y="93"/>
                    </a:lnTo>
                    <a:lnTo>
                      <a:pt x="658" y="97"/>
                    </a:lnTo>
                    <a:lnTo>
                      <a:pt x="665" y="102"/>
                    </a:lnTo>
                    <a:lnTo>
                      <a:pt x="671" y="105"/>
                    </a:lnTo>
                    <a:lnTo>
                      <a:pt x="678" y="107"/>
                    </a:lnTo>
                    <a:lnTo>
                      <a:pt x="685" y="106"/>
                    </a:lnTo>
                    <a:lnTo>
                      <a:pt x="693" y="104"/>
                    </a:lnTo>
                    <a:lnTo>
                      <a:pt x="691" y="112"/>
                    </a:lnTo>
                    <a:lnTo>
                      <a:pt x="698" y="114"/>
                    </a:lnTo>
                    <a:lnTo>
                      <a:pt x="706" y="118"/>
                    </a:lnTo>
                    <a:lnTo>
                      <a:pt x="714" y="121"/>
                    </a:lnTo>
                    <a:lnTo>
                      <a:pt x="721" y="126"/>
                    </a:lnTo>
                    <a:lnTo>
                      <a:pt x="727" y="132"/>
                    </a:lnTo>
                    <a:lnTo>
                      <a:pt x="734" y="137"/>
                    </a:lnTo>
                    <a:lnTo>
                      <a:pt x="739" y="144"/>
                    </a:lnTo>
                    <a:lnTo>
                      <a:pt x="742" y="151"/>
                    </a:lnTo>
                    <a:lnTo>
                      <a:pt x="741" y="163"/>
                    </a:lnTo>
                    <a:lnTo>
                      <a:pt x="746" y="171"/>
                    </a:lnTo>
                    <a:lnTo>
                      <a:pt x="750" y="179"/>
                    </a:lnTo>
                    <a:lnTo>
                      <a:pt x="749" y="189"/>
                    </a:lnTo>
                    <a:lnTo>
                      <a:pt x="742" y="196"/>
                    </a:lnTo>
                    <a:lnTo>
                      <a:pt x="734" y="202"/>
                    </a:lnTo>
                    <a:lnTo>
                      <a:pt x="726" y="208"/>
                    </a:lnTo>
                    <a:lnTo>
                      <a:pt x="718" y="212"/>
                    </a:lnTo>
                    <a:lnTo>
                      <a:pt x="717" y="228"/>
                    </a:lnTo>
                    <a:lnTo>
                      <a:pt x="717" y="245"/>
                    </a:lnTo>
                    <a:lnTo>
                      <a:pt x="716" y="261"/>
                    </a:lnTo>
                    <a:lnTo>
                      <a:pt x="708" y="275"/>
                    </a:lnTo>
                    <a:lnTo>
                      <a:pt x="709" y="288"/>
                    </a:lnTo>
                    <a:lnTo>
                      <a:pt x="713" y="300"/>
                    </a:lnTo>
                    <a:lnTo>
                      <a:pt x="719" y="311"/>
                    </a:lnTo>
                    <a:lnTo>
                      <a:pt x="723" y="324"/>
                    </a:lnTo>
                    <a:lnTo>
                      <a:pt x="718" y="329"/>
                    </a:lnTo>
                    <a:lnTo>
                      <a:pt x="710" y="331"/>
                    </a:lnTo>
                    <a:lnTo>
                      <a:pt x="702" y="333"/>
                    </a:lnTo>
                    <a:lnTo>
                      <a:pt x="701" y="343"/>
                    </a:lnTo>
                    <a:lnTo>
                      <a:pt x="701" y="348"/>
                    </a:lnTo>
                    <a:lnTo>
                      <a:pt x="698" y="352"/>
                    </a:lnTo>
                    <a:lnTo>
                      <a:pt x="694" y="355"/>
                    </a:lnTo>
                    <a:lnTo>
                      <a:pt x="688" y="358"/>
                    </a:lnTo>
                    <a:lnTo>
                      <a:pt x="690" y="361"/>
                    </a:lnTo>
                    <a:lnTo>
                      <a:pt x="691" y="364"/>
                    </a:lnTo>
                    <a:lnTo>
                      <a:pt x="693" y="368"/>
                    </a:lnTo>
                    <a:lnTo>
                      <a:pt x="691" y="371"/>
                    </a:lnTo>
                    <a:lnTo>
                      <a:pt x="687" y="373"/>
                    </a:lnTo>
                    <a:lnTo>
                      <a:pt x="683" y="375"/>
                    </a:lnTo>
                    <a:lnTo>
                      <a:pt x="680" y="378"/>
                    </a:lnTo>
                    <a:lnTo>
                      <a:pt x="678" y="382"/>
                    </a:lnTo>
                    <a:lnTo>
                      <a:pt x="679" y="384"/>
                    </a:lnTo>
                    <a:lnTo>
                      <a:pt x="679" y="388"/>
                    </a:lnTo>
                    <a:lnTo>
                      <a:pt x="678" y="391"/>
                    </a:lnTo>
                    <a:lnTo>
                      <a:pt x="678" y="396"/>
                    </a:lnTo>
                    <a:lnTo>
                      <a:pt x="635" y="423"/>
                    </a:lnTo>
                    <a:lnTo>
                      <a:pt x="630" y="423"/>
                    </a:lnTo>
                    <a:lnTo>
                      <a:pt x="626" y="421"/>
                    </a:lnTo>
                    <a:lnTo>
                      <a:pt x="623" y="419"/>
                    </a:lnTo>
                    <a:lnTo>
                      <a:pt x="622" y="414"/>
                    </a:lnTo>
                    <a:lnTo>
                      <a:pt x="623" y="409"/>
                    </a:lnTo>
                    <a:lnTo>
                      <a:pt x="627" y="408"/>
                    </a:lnTo>
                    <a:lnTo>
                      <a:pt x="630" y="407"/>
                    </a:lnTo>
                    <a:lnTo>
                      <a:pt x="633" y="404"/>
                    </a:lnTo>
                    <a:lnTo>
                      <a:pt x="626" y="403"/>
                    </a:lnTo>
                    <a:lnTo>
                      <a:pt x="619" y="400"/>
                    </a:lnTo>
                    <a:lnTo>
                      <a:pt x="612" y="399"/>
                    </a:lnTo>
                    <a:lnTo>
                      <a:pt x="605" y="399"/>
                    </a:lnTo>
                    <a:lnTo>
                      <a:pt x="598" y="400"/>
                    </a:lnTo>
                    <a:lnTo>
                      <a:pt x="592" y="401"/>
                    </a:lnTo>
                    <a:lnTo>
                      <a:pt x="587" y="406"/>
                    </a:lnTo>
                    <a:lnTo>
                      <a:pt x="583" y="412"/>
                    </a:lnTo>
                    <a:lnTo>
                      <a:pt x="581" y="416"/>
                    </a:lnTo>
                    <a:lnTo>
                      <a:pt x="582" y="420"/>
                    </a:lnTo>
                    <a:lnTo>
                      <a:pt x="584" y="424"/>
                    </a:lnTo>
                    <a:lnTo>
                      <a:pt x="587" y="428"/>
                    </a:lnTo>
                    <a:lnTo>
                      <a:pt x="591" y="441"/>
                    </a:lnTo>
                    <a:lnTo>
                      <a:pt x="598" y="450"/>
                    </a:lnTo>
                    <a:lnTo>
                      <a:pt x="607" y="458"/>
                    </a:lnTo>
                    <a:lnTo>
                      <a:pt x="619" y="465"/>
                    </a:lnTo>
                    <a:lnTo>
                      <a:pt x="630" y="472"/>
                    </a:lnTo>
                    <a:lnTo>
                      <a:pt x="641" y="479"/>
                    </a:lnTo>
                    <a:lnTo>
                      <a:pt x="649" y="487"/>
                    </a:lnTo>
                    <a:lnTo>
                      <a:pt x="656" y="497"/>
                    </a:lnTo>
                    <a:lnTo>
                      <a:pt x="656" y="485"/>
                    </a:lnTo>
                    <a:lnTo>
                      <a:pt x="656" y="475"/>
                    </a:lnTo>
                    <a:lnTo>
                      <a:pt x="653" y="466"/>
                    </a:lnTo>
                    <a:lnTo>
                      <a:pt x="645" y="459"/>
                    </a:lnTo>
                    <a:lnTo>
                      <a:pt x="645" y="453"/>
                    </a:lnTo>
                    <a:lnTo>
                      <a:pt x="648" y="447"/>
                    </a:lnTo>
                    <a:lnTo>
                      <a:pt x="650" y="442"/>
                    </a:lnTo>
                    <a:lnTo>
                      <a:pt x="650" y="436"/>
                    </a:lnTo>
                    <a:lnTo>
                      <a:pt x="649" y="431"/>
                    </a:lnTo>
                    <a:lnTo>
                      <a:pt x="647" y="427"/>
                    </a:lnTo>
                    <a:lnTo>
                      <a:pt x="642" y="423"/>
                    </a:lnTo>
                    <a:lnTo>
                      <a:pt x="635" y="423"/>
                    </a:lnTo>
                    <a:lnTo>
                      <a:pt x="678" y="396"/>
                    </a:lnTo>
                    <a:lnTo>
                      <a:pt x="685" y="396"/>
                    </a:lnTo>
                    <a:lnTo>
                      <a:pt x="690" y="397"/>
                    </a:lnTo>
                    <a:lnTo>
                      <a:pt x="695" y="400"/>
                    </a:lnTo>
                    <a:lnTo>
                      <a:pt x="698" y="405"/>
                    </a:lnTo>
                    <a:lnTo>
                      <a:pt x="702" y="409"/>
                    </a:lnTo>
                    <a:lnTo>
                      <a:pt x="706" y="413"/>
                    </a:lnTo>
                    <a:lnTo>
                      <a:pt x="711" y="416"/>
                    </a:lnTo>
                    <a:lnTo>
                      <a:pt x="717" y="419"/>
                    </a:lnTo>
                    <a:lnTo>
                      <a:pt x="721" y="423"/>
                    </a:lnTo>
                    <a:lnTo>
                      <a:pt x="725" y="430"/>
                    </a:lnTo>
                    <a:lnTo>
                      <a:pt x="728" y="436"/>
                    </a:lnTo>
                    <a:lnTo>
                      <a:pt x="735" y="439"/>
                    </a:lnTo>
                    <a:lnTo>
                      <a:pt x="744" y="459"/>
                    </a:lnTo>
                    <a:lnTo>
                      <a:pt x="742" y="480"/>
                    </a:lnTo>
                    <a:lnTo>
                      <a:pt x="738" y="502"/>
                    </a:lnTo>
                    <a:lnTo>
                      <a:pt x="735" y="525"/>
                    </a:lnTo>
                    <a:lnTo>
                      <a:pt x="741" y="540"/>
                    </a:lnTo>
                    <a:lnTo>
                      <a:pt x="743" y="556"/>
                    </a:lnTo>
                    <a:lnTo>
                      <a:pt x="747" y="571"/>
                    </a:lnTo>
                    <a:lnTo>
                      <a:pt x="755" y="583"/>
                    </a:lnTo>
                    <a:lnTo>
                      <a:pt x="761" y="602"/>
                    </a:lnTo>
                    <a:lnTo>
                      <a:pt x="769" y="619"/>
                    </a:lnTo>
                    <a:lnTo>
                      <a:pt x="774" y="638"/>
                    </a:lnTo>
                    <a:lnTo>
                      <a:pt x="773" y="658"/>
                    </a:lnTo>
                    <a:lnTo>
                      <a:pt x="778" y="660"/>
                    </a:lnTo>
                    <a:lnTo>
                      <a:pt x="922" y="676"/>
                    </a:lnTo>
                    <a:close/>
                  </a:path>
                </a:pathLst>
              </a:custGeom>
              <a:solidFill>
                <a:schemeClr val="bg2"/>
              </a:solidFill>
              <a:ln w="9525">
                <a:solidFill>
                  <a:schemeClr val="accent1"/>
                </a:solidFill>
                <a:round/>
                <a:headEnd/>
                <a:tailEnd/>
              </a:ln>
            </p:spPr>
            <p:txBody>
              <a:bodyPr/>
              <a:lstStyle/>
              <a:p>
                <a:endParaRPr lang="en-US" dirty="0"/>
              </a:p>
            </p:txBody>
          </p:sp>
          <p:sp>
            <p:nvSpPr>
              <p:cNvPr id="13" name="Freeform 126"/>
              <p:cNvSpPr>
                <a:spLocks/>
              </p:cNvSpPr>
              <p:nvPr/>
            </p:nvSpPr>
            <p:spPr bwMode="auto">
              <a:xfrm>
                <a:off x="1702" y="3173"/>
                <a:ext cx="178" cy="150"/>
              </a:xfrm>
              <a:custGeom>
                <a:avLst/>
                <a:gdLst>
                  <a:gd name="T0" fmla="*/ 173 w 356"/>
                  <a:gd name="T1" fmla="*/ 13 h 300"/>
                  <a:gd name="T2" fmla="*/ 162 w 356"/>
                  <a:gd name="T3" fmla="*/ 38 h 300"/>
                  <a:gd name="T4" fmla="*/ 150 w 356"/>
                  <a:gd name="T5" fmla="*/ 61 h 300"/>
                  <a:gd name="T6" fmla="*/ 135 w 356"/>
                  <a:gd name="T7" fmla="*/ 85 h 300"/>
                  <a:gd name="T8" fmla="*/ 122 w 356"/>
                  <a:gd name="T9" fmla="*/ 98 h 300"/>
                  <a:gd name="T10" fmla="*/ 113 w 356"/>
                  <a:gd name="T11" fmla="*/ 98 h 300"/>
                  <a:gd name="T12" fmla="*/ 105 w 356"/>
                  <a:gd name="T13" fmla="*/ 98 h 300"/>
                  <a:gd name="T14" fmla="*/ 98 w 356"/>
                  <a:gd name="T15" fmla="*/ 100 h 300"/>
                  <a:gd name="T16" fmla="*/ 97 w 356"/>
                  <a:gd name="T17" fmla="*/ 105 h 300"/>
                  <a:gd name="T18" fmla="*/ 102 w 356"/>
                  <a:gd name="T19" fmla="*/ 109 h 300"/>
                  <a:gd name="T20" fmla="*/ 103 w 356"/>
                  <a:gd name="T21" fmla="*/ 110 h 300"/>
                  <a:gd name="T22" fmla="*/ 97 w 356"/>
                  <a:gd name="T23" fmla="*/ 111 h 300"/>
                  <a:gd name="T24" fmla="*/ 92 w 356"/>
                  <a:gd name="T25" fmla="*/ 112 h 300"/>
                  <a:gd name="T26" fmla="*/ 87 w 356"/>
                  <a:gd name="T27" fmla="*/ 113 h 300"/>
                  <a:gd name="T28" fmla="*/ 86 w 356"/>
                  <a:gd name="T29" fmla="*/ 118 h 300"/>
                  <a:gd name="T30" fmla="*/ 89 w 356"/>
                  <a:gd name="T31" fmla="*/ 121 h 300"/>
                  <a:gd name="T32" fmla="*/ 89 w 356"/>
                  <a:gd name="T33" fmla="*/ 123 h 300"/>
                  <a:gd name="T34" fmla="*/ 85 w 356"/>
                  <a:gd name="T35" fmla="*/ 126 h 300"/>
                  <a:gd name="T36" fmla="*/ 97 w 356"/>
                  <a:gd name="T37" fmla="*/ 134 h 300"/>
                  <a:gd name="T38" fmla="*/ 87 w 356"/>
                  <a:gd name="T39" fmla="*/ 139 h 300"/>
                  <a:gd name="T40" fmla="*/ 76 w 356"/>
                  <a:gd name="T41" fmla="*/ 142 h 300"/>
                  <a:gd name="T42" fmla="*/ 65 w 356"/>
                  <a:gd name="T43" fmla="*/ 145 h 300"/>
                  <a:gd name="T44" fmla="*/ 52 w 356"/>
                  <a:gd name="T45" fmla="*/ 147 h 300"/>
                  <a:gd name="T46" fmla="*/ 40 w 356"/>
                  <a:gd name="T47" fmla="*/ 149 h 300"/>
                  <a:gd name="T48" fmla="*/ 27 w 356"/>
                  <a:gd name="T49" fmla="*/ 150 h 300"/>
                  <a:gd name="T50" fmla="*/ 14 w 356"/>
                  <a:gd name="T51" fmla="*/ 150 h 300"/>
                  <a:gd name="T52" fmla="*/ 1 w 356"/>
                  <a:gd name="T53" fmla="*/ 149 h 300"/>
                  <a:gd name="T54" fmla="*/ 1 w 356"/>
                  <a:gd name="T55" fmla="*/ 148 h 300"/>
                  <a:gd name="T56" fmla="*/ 0 w 356"/>
                  <a:gd name="T57" fmla="*/ 147 h 300"/>
                  <a:gd name="T58" fmla="*/ 17 w 356"/>
                  <a:gd name="T59" fmla="*/ 114 h 300"/>
                  <a:gd name="T60" fmla="*/ 34 w 356"/>
                  <a:gd name="T61" fmla="*/ 81 h 300"/>
                  <a:gd name="T62" fmla="*/ 50 w 356"/>
                  <a:gd name="T63" fmla="*/ 48 h 300"/>
                  <a:gd name="T64" fmla="*/ 68 w 356"/>
                  <a:gd name="T65" fmla="*/ 16 h 300"/>
                  <a:gd name="T66" fmla="*/ 82 w 356"/>
                  <a:gd name="T67" fmla="*/ 18 h 300"/>
                  <a:gd name="T68" fmla="*/ 96 w 356"/>
                  <a:gd name="T69" fmla="*/ 18 h 300"/>
                  <a:gd name="T70" fmla="*/ 111 w 356"/>
                  <a:gd name="T71" fmla="*/ 16 h 300"/>
                  <a:gd name="T72" fmla="*/ 125 w 356"/>
                  <a:gd name="T73" fmla="*/ 14 h 300"/>
                  <a:gd name="T74" fmla="*/ 139 w 356"/>
                  <a:gd name="T75" fmla="*/ 12 h 300"/>
                  <a:gd name="T76" fmla="*/ 153 w 356"/>
                  <a:gd name="T77" fmla="*/ 9 h 300"/>
                  <a:gd name="T78" fmla="*/ 166 w 356"/>
                  <a:gd name="T79" fmla="*/ 5 h 300"/>
                  <a:gd name="T80" fmla="*/ 178 w 356"/>
                  <a:gd name="T81" fmla="*/ 0 h 30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56"/>
                  <a:gd name="T124" fmla="*/ 0 h 300"/>
                  <a:gd name="T125" fmla="*/ 356 w 356"/>
                  <a:gd name="T126" fmla="*/ 300 h 30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56" h="300">
                    <a:moveTo>
                      <a:pt x="356" y="0"/>
                    </a:moveTo>
                    <a:lnTo>
                      <a:pt x="346" y="27"/>
                    </a:lnTo>
                    <a:lnTo>
                      <a:pt x="336" y="52"/>
                    </a:lnTo>
                    <a:lnTo>
                      <a:pt x="324" y="76"/>
                    </a:lnTo>
                    <a:lnTo>
                      <a:pt x="311" y="99"/>
                    </a:lnTo>
                    <a:lnTo>
                      <a:pt x="299" y="122"/>
                    </a:lnTo>
                    <a:lnTo>
                      <a:pt x="284" y="145"/>
                    </a:lnTo>
                    <a:lnTo>
                      <a:pt x="269" y="171"/>
                    </a:lnTo>
                    <a:lnTo>
                      <a:pt x="251" y="196"/>
                    </a:lnTo>
                    <a:lnTo>
                      <a:pt x="245" y="197"/>
                    </a:lnTo>
                    <a:lnTo>
                      <a:pt x="236" y="198"/>
                    </a:lnTo>
                    <a:lnTo>
                      <a:pt x="227" y="197"/>
                    </a:lnTo>
                    <a:lnTo>
                      <a:pt x="219" y="196"/>
                    </a:lnTo>
                    <a:lnTo>
                      <a:pt x="211" y="196"/>
                    </a:lnTo>
                    <a:lnTo>
                      <a:pt x="203" y="197"/>
                    </a:lnTo>
                    <a:lnTo>
                      <a:pt x="197" y="200"/>
                    </a:lnTo>
                    <a:lnTo>
                      <a:pt x="193" y="204"/>
                    </a:lnTo>
                    <a:lnTo>
                      <a:pt x="195" y="210"/>
                    </a:lnTo>
                    <a:lnTo>
                      <a:pt x="200" y="214"/>
                    </a:lnTo>
                    <a:lnTo>
                      <a:pt x="205" y="218"/>
                    </a:lnTo>
                    <a:lnTo>
                      <a:pt x="211" y="219"/>
                    </a:lnTo>
                    <a:lnTo>
                      <a:pt x="207" y="221"/>
                    </a:lnTo>
                    <a:lnTo>
                      <a:pt x="201" y="223"/>
                    </a:lnTo>
                    <a:lnTo>
                      <a:pt x="195" y="223"/>
                    </a:lnTo>
                    <a:lnTo>
                      <a:pt x="189" y="223"/>
                    </a:lnTo>
                    <a:lnTo>
                      <a:pt x="184" y="224"/>
                    </a:lnTo>
                    <a:lnTo>
                      <a:pt x="179" y="225"/>
                    </a:lnTo>
                    <a:lnTo>
                      <a:pt x="174" y="227"/>
                    </a:lnTo>
                    <a:lnTo>
                      <a:pt x="171" y="231"/>
                    </a:lnTo>
                    <a:lnTo>
                      <a:pt x="172" y="236"/>
                    </a:lnTo>
                    <a:lnTo>
                      <a:pt x="174" y="240"/>
                    </a:lnTo>
                    <a:lnTo>
                      <a:pt x="179" y="243"/>
                    </a:lnTo>
                    <a:lnTo>
                      <a:pt x="184" y="244"/>
                    </a:lnTo>
                    <a:lnTo>
                      <a:pt x="179" y="247"/>
                    </a:lnTo>
                    <a:lnTo>
                      <a:pt x="174" y="249"/>
                    </a:lnTo>
                    <a:lnTo>
                      <a:pt x="170" y="253"/>
                    </a:lnTo>
                    <a:lnTo>
                      <a:pt x="171" y="259"/>
                    </a:lnTo>
                    <a:lnTo>
                      <a:pt x="194" y="268"/>
                    </a:lnTo>
                    <a:lnTo>
                      <a:pt x="184" y="272"/>
                    </a:lnTo>
                    <a:lnTo>
                      <a:pt x="173" y="277"/>
                    </a:lnTo>
                    <a:lnTo>
                      <a:pt x="163" y="280"/>
                    </a:lnTo>
                    <a:lnTo>
                      <a:pt x="152" y="284"/>
                    </a:lnTo>
                    <a:lnTo>
                      <a:pt x="141" y="287"/>
                    </a:lnTo>
                    <a:lnTo>
                      <a:pt x="129" y="289"/>
                    </a:lnTo>
                    <a:lnTo>
                      <a:pt x="117" y="293"/>
                    </a:lnTo>
                    <a:lnTo>
                      <a:pt x="105" y="294"/>
                    </a:lnTo>
                    <a:lnTo>
                      <a:pt x="93" y="296"/>
                    </a:lnTo>
                    <a:lnTo>
                      <a:pt x="80" y="297"/>
                    </a:lnTo>
                    <a:lnTo>
                      <a:pt x="67" y="299"/>
                    </a:lnTo>
                    <a:lnTo>
                      <a:pt x="55" y="300"/>
                    </a:lnTo>
                    <a:lnTo>
                      <a:pt x="42" y="300"/>
                    </a:lnTo>
                    <a:lnTo>
                      <a:pt x="29" y="300"/>
                    </a:lnTo>
                    <a:lnTo>
                      <a:pt x="15" y="299"/>
                    </a:lnTo>
                    <a:lnTo>
                      <a:pt x="3" y="297"/>
                    </a:lnTo>
                    <a:lnTo>
                      <a:pt x="3" y="296"/>
                    </a:lnTo>
                    <a:lnTo>
                      <a:pt x="2" y="295"/>
                    </a:lnTo>
                    <a:lnTo>
                      <a:pt x="2" y="294"/>
                    </a:lnTo>
                    <a:lnTo>
                      <a:pt x="0" y="293"/>
                    </a:lnTo>
                    <a:lnTo>
                      <a:pt x="18" y="262"/>
                    </a:lnTo>
                    <a:lnTo>
                      <a:pt x="34" y="229"/>
                    </a:lnTo>
                    <a:lnTo>
                      <a:pt x="50" y="196"/>
                    </a:lnTo>
                    <a:lnTo>
                      <a:pt x="67" y="163"/>
                    </a:lnTo>
                    <a:lnTo>
                      <a:pt x="83" y="129"/>
                    </a:lnTo>
                    <a:lnTo>
                      <a:pt x="101" y="96"/>
                    </a:lnTo>
                    <a:lnTo>
                      <a:pt x="118" y="64"/>
                    </a:lnTo>
                    <a:lnTo>
                      <a:pt x="136" y="32"/>
                    </a:lnTo>
                    <a:lnTo>
                      <a:pt x="150" y="34"/>
                    </a:lnTo>
                    <a:lnTo>
                      <a:pt x="164" y="35"/>
                    </a:lnTo>
                    <a:lnTo>
                      <a:pt x="178" y="35"/>
                    </a:lnTo>
                    <a:lnTo>
                      <a:pt x="193" y="35"/>
                    </a:lnTo>
                    <a:lnTo>
                      <a:pt x="207" y="34"/>
                    </a:lnTo>
                    <a:lnTo>
                      <a:pt x="222" y="32"/>
                    </a:lnTo>
                    <a:lnTo>
                      <a:pt x="235" y="31"/>
                    </a:lnTo>
                    <a:lnTo>
                      <a:pt x="250" y="29"/>
                    </a:lnTo>
                    <a:lnTo>
                      <a:pt x="264" y="27"/>
                    </a:lnTo>
                    <a:lnTo>
                      <a:pt x="278" y="24"/>
                    </a:lnTo>
                    <a:lnTo>
                      <a:pt x="292" y="21"/>
                    </a:lnTo>
                    <a:lnTo>
                      <a:pt x="306" y="17"/>
                    </a:lnTo>
                    <a:lnTo>
                      <a:pt x="319" y="14"/>
                    </a:lnTo>
                    <a:lnTo>
                      <a:pt x="332" y="9"/>
                    </a:lnTo>
                    <a:lnTo>
                      <a:pt x="345" y="5"/>
                    </a:lnTo>
                    <a:lnTo>
                      <a:pt x="356" y="0"/>
                    </a:lnTo>
                    <a:close/>
                  </a:path>
                </a:pathLst>
              </a:custGeom>
              <a:solidFill>
                <a:srgbClr val="FFFFFF"/>
              </a:solidFill>
              <a:ln w="9525">
                <a:noFill/>
                <a:round/>
                <a:headEnd/>
                <a:tailEnd/>
              </a:ln>
            </p:spPr>
            <p:txBody>
              <a:bodyPr/>
              <a:lstStyle/>
              <a:p>
                <a:endParaRPr lang="en-US" dirty="0"/>
              </a:p>
            </p:txBody>
          </p:sp>
          <p:sp>
            <p:nvSpPr>
              <p:cNvPr id="14" name="Freeform 127"/>
              <p:cNvSpPr>
                <a:spLocks/>
              </p:cNvSpPr>
              <p:nvPr/>
            </p:nvSpPr>
            <p:spPr bwMode="auto">
              <a:xfrm>
                <a:off x="1109" y="3371"/>
                <a:ext cx="70" cy="178"/>
              </a:xfrm>
              <a:custGeom>
                <a:avLst/>
                <a:gdLst>
                  <a:gd name="T0" fmla="*/ 70 w 140"/>
                  <a:gd name="T1" fmla="*/ 0 h 358"/>
                  <a:gd name="T2" fmla="*/ 70 w 140"/>
                  <a:gd name="T3" fmla="*/ 3 h 358"/>
                  <a:gd name="T4" fmla="*/ 70 w 140"/>
                  <a:gd name="T5" fmla="*/ 7 h 358"/>
                  <a:gd name="T6" fmla="*/ 69 w 140"/>
                  <a:gd name="T7" fmla="*/ 10 h 358"/>
                  <a:gd name="T8" fmla="*/ 68 w 140"/>
                  <a:gd name="T9" fmla="*/ 13 h 358"/>
                  <a:gd name="T10" fmla="*/ 62 w 140"/>
                  <a:gd name="T11" fmla="*/ 32 h 358"/>
                  <a:gd name="T12" fmla="*/ 58 w 140"/>
                  <a:gd name="T13" fmla="*/ 51 h 358"/>
                  <a:gd name="T14" fmla="*/ 54 w 140"/>
                  <a:gd name="T15" fmla="*/ 70 h 358"/>
                  <a:gd name="T16" fmla="*/ 51 w 140"/>
                  <a:gd name="T17" fmla="*/ 90 h 358"/>
                  <a:gd name="T18" fmla="*/ 49 w 140"/>
                  <a:gd name="T19" fmla="*/ 97 h 358"/>
                  <a:gd name="T20" fmla="*/ 48 w 140"/>
                  <a:gd name="T21" fmla="*/ 104 h 358"/>
                  <a:gd name="T22" fmla="*/ 47 w 140"/>
                  <a:gd name="T23" fmla="*/ 111 h 358"/>
                  <a:gd name="T24" fmla="*/ 47 w 140"/>
                  <a:gd name="T25" fmla="*/ 119 h 358"/>
                  <a:gd name="T26" fmla="*/ 46 w 140"/>
                  <a:gd name="T27" fmla="*/ 119 h 358"/>
                  <a:gd name="T28" fmla="*/ 46 w 140"/>
                  <a:gd name="T29" fmla="*/ 127 h 358"/>
                  <a:gd name="T30" fmla="*/ 44 w 140"/>
                  <a:gd name="T31" fmla="*/ 134 h 358"/>
                  <a:gd name="T32" fmla="*/ 44 w 140"/>
                  <a:gd name="T33" fmla="*/ 140 h 358"/>
                  <a:gd name="T34" fmla="*/ 46 w 140"/>
                  <a:gd name="T35" fmla="*/ 145 h 358"/>
                  <a:gd name="T36" fmla="*/ 48 w 140"/>
                  <a:gd name="T37" fmla="*/ 146 h 358"/>
                  <a:gd name="T38" fmla="*/ 51 w 140"/>
                  <a:gd name="T39" fmla="*/ 147 h 358"/>
                  <a:gd name="T40" fmla="*/ 55 w 140"/>
                  <a:gd name="T41" fmla="*/ 148 h 358"/>
                  <a:gd name="T42" fmla="*/ 59 w 140"/>
                  <a:gd name="T43" fmla="*/ 149 h 358"/>
                  <a:gd name="T44" fmla="*/ 57 w 140"/>
                  <a:gd name="T45" fmla="*/ 156 h 358"/>
                  <a:gd name="T46" fmla="*/ 55 w 140"/>
                  <a:gd name="T47" fmla="*/ 163 h 358"/>
                  <a:gd name="T48" fmla="*/ 53 w 140"/>
                  <a:gd name="T49" fmla="*/ 171 h 358"/>
                  <a:gd name="T50" fmla="*/ 52 w 140"/>
                  <a:gd name="T51" fmla="*/ 178 h 358"/>
                  <a:gd name="T52" fmla="*/ 45 w 140"/>
                  <a:gd name="T53" fmla="*/ 176 h 358"/>
                  <a:gd name="T54" fmla="*/ 39 w 140"/>
                  <a:gd name="T55" fmla="*/ 175 h 358"/>
                  <a:gd name="T56" fmla="*/ 34 w 140"/>
                  <a:gd name="T57" fmla="*/ 173 h 358"/>
                  <a:gd name="T58" fmla="*/ 27 w 140"/>
                  <a:gd name="T59" fmla="*/ 172 h 358"/>
                  <a:gd name="T60" fmla="*/ 21 w 140"/>
                  <a:gd name="T61" fmla="*/ 169 h 358"/>
                  <a:gd name="T62" fmla="*/ 17 w 140"/>
                  <a:gd name="T63" fmla="*/ 167 h 358"/>
                  <a:gd name="T64" fmla="*/ 10 w 140"/>
                  <a:gd name="T65" fmla="*/ 165 h 358"/>
                  <a:gd name="T66" fmla="*/ 5 w 140"/>
                  <a:gd name="T67" fmla="*/ 162 h 358"/>
                  <a:gd name="T68" fmla="*/ 3 w 140"/>
                  <a:gd name="T69" fmla="*/ 160 h 358"/>
                  <a:gd name="T70" fmla="*/ 2 w 140"/>
                  <a:gd name="T71" fmla="*/ 158 h 358"/>
                  <a:gd name="T72" fmla="*/ 2 w 140"/>
                  <a:gd name="T73" fmla="*/ 157 h 358"/>
                  <a:gd name="T74" fmla="*/ 1 w 140"/>
                  <a:gd name="T75" fmla="*/ 154 h 358"/>
                  <a:gd name="T76" fmla="*/ 1 w 140"/>
                  <a:gd name="T77" fmla="*/ 154 h 358"/>
                  <a:gd name="T78" fmla="*/ 0 w 140"/>
                  <a:gd name="T79" fmla="*/ 148 h 358"/>
                  <a:gd name="T80" fmla="*/ 1 w 140"/>
                  <a:gd name="T81" fmla="*/ 142 h 358"/>
                  <a:gd name="T82" fmla="*/ 3 w 140"/>
                  <a:gd name="T83" fmla="*/ 137 h 358"/>
                  <a:gd name="T84" fmla="*/ 6 w 140"/>
                  <a:gd name="T85" fmla="*/ 132 h 358"/>
                  <a:gd name="T86" fmla="*/ 9 w 140"/>
                  <a:gd name="T87" fmla="*/ 127 h 358"/>
                  <a:gd name="T88" fmla="*/ 11 w 140"/>
                  <a:gd name="T89" fmla="*/ 123 h 358"/>
                  <a:gd name="T90" fmla="*/ 14 w 140"/>
                  <a:gd name="T91" fmla="*/ 118 h 358"/>
                  <a:gd name="T92" fmla="*/ 17 w 140"/>
                  <a:gd name="T93" fmla="*/ 114 h 358"/>
                  <a:gd name="T94" fmla="*/ 24 w 140"/>
                  <a:gd name="T95" fmla="*/ 100 h 358"/>
                  <a:gd name="T96" fmla="*/ 31 w 140"/>
                  <a:gd name="T97" fmla="*/ 88 h 358"/>
                  <a:gd name="T98" fmla="*/ 37 w 140"/>
                  <a:gd name="T99" fmla="*/ 74 h 358"/>
                  <a:gd name="T100" fmla="*/ 44 w 140"/>
                  <a:gd name="T101" fmla="*/ 60 h 358"/>
                  <a:gd name="T102" fmla="*/ 51 w 140"/>
                  <a:gd name="T103" fmla="*/ 46 h 358"/>
                  <a:gd name="T104" fmla="*/ 56 w 140"/>
                  <a:gd name="T105" fmla="*/ 32 h 358"/>
                  <a:gd name="T106" fmla="*/ 62 w 140"/>
                  <a:gd name="T107" fmla="*/ 16 h 358"/>
                  <a:gd name="T108" fmla="*/ 68 w 140"/>
                  <a:gd name="T109" fmla="*/ 0 h 358"/>
                  <a:gd name="T110" fmla="*/ 70 w 140"/>
                  <a:gd name="T111" fmla="*/ 0 h 3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40"/>
                  <a:gd name="T169" fmla="*/ 0 h 358"/>
                  <a:gd name="T170" fmla="*/ 140 w 140"/>
                  <a:gd name="T171" fmla="*/ 358 h 3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40" h="358">
                    <a:moveTo>
                      <a:pt x="140" y="0"/>
                    </a:moveTo>
                    <a:lnTo>
                      <a:pt x="140" y="7"/>
                    </a:lnTo>
                    <a:lnTo>
                      <a:pt x="140" y="14"/>
                    </a:lnTo>
                    <a:lnTo>
                      <a:pt x="137" y="20"/>
                    </a:lnTo>
                    <a:lnTo>
                      <a:pt x="135" y="26"/>
                    </a:lnTo>
                    <a:lnTo>
                      <a:pt x="125" y="64"/>
                    </a:lnTo>
                    <a:lnTo>
                      <a:pt x="117" y="103"/>
                    </a:lnTo>
                    <a:lnTo>
                      <a:pt x="109" y="141"/>
                    </a:lnTo>
                    <a:lnTo>
                      <a:pt x="102" y="181"/>
                    </a:lnTo>
                    <a:lnTo>
                      <a:pt x="99" y="195"/>
                    </a:lnTo>
                    <a:lnTo>
                      <a:pt x="96" y="209"/>
                    </a:lnTo>
                    <a:lnTo>
                      <a:pt x="94" y="224"/>
                    </a:lnTo>
                    <a:lnTo>
                      <a:pt x="94" y="240"/>
                    </a:lnTo>
                    <a:lnTo>
                      <a:pt x="92" y="240"/>
                    </a:lnTo>
                    <a:lnTo>
                      <a:pt x="92" y="255"/>
                    </a:lnTo>
                    <a:lnTo>
                      <a:pt x="89" y="269"/>
                    </a:lnTo>
                    <a:lnTo>
                      <a:pt x="88" y="282"/>
                    </a:lnTo>
                    <a:lnTo>
                      <a:pt x="92" y="292"/>
                    </a:lnTo>
                    <a:lnTo>
                      <a:pt x="97" y="294"/>
                    </a:lnTo>
                    <a:lnTo>
                      <a:pt x="103" y="295"/>
                    </a:lnTo>
                    <a:lnTo>
                      <a:pt x="111" y="298"/>
                    </a:lnTo>
                    <a:lnTo>
                      <a:pt x="118" y="299"/>
                    </a:lnTo>
                    <a:lnTo>
                      <a:pt x="114" y="314"/>
                    </a:lnTo>
                    <a:lnTo>
                      <a:pt x="111" y="328"/>
                    </a:lnTo>
                    <a:lnTo>
                      <a:pt x="106" y="343"/>
                    </a:lnTo>
                    <a:lnTo>
                      <a:pt x="104" y="358"/>
                    </a:lnTo>
                    <a:lnTo>
                      <a:pt x="91" y="354"/>
                    </a:lnTo>
                    <a:lnTo>
                      <a:pt x="79" y="352"/>
                    </a:lnTo>
                    <a:lnTo>
                      <a:pt x="67" y="348"/>
                    </a:lnTo>
                    <a:lnTo>
                      <a:pt x="54" y="345"/>
                    </a:lnTo>
                    <a:lnTo>
                      <a:pt x="43" y="340"/>
                    </a:lnTo>
                    <a:lnTo>
                      <a:pt x="33" y="336"/>
                    </a:lnTo>
                    <a:lnTo>
                      <a:pt x="21" y="331"/>
                    </a:lnTo>
                    <a:lnTo>
                      <a:pt x="11" y="325"/>
                    </a:lnTo>
                    <a:lnTo>
                      <a:pt x="7" y="322"/>
                    </a:lnTo>
                    <a:lnTo>
                      <a:pt x="5" y="318"/>
                    </a:lnTo>
                    <a:lnTo>
                      <a:pt x="4" y="315"/>
                    </a:lnTo>
                    <a:lnTo>
                      <a:pt x="3" y="310"/>
                    </a:lnTo>
                    <a:lnTo>
                      <a:pt x="2" y="310"/>
                    </a:lnTo>
                    <a:lnTo>
                      <a:pt x="0" y="298"/>
                    </a:lnTo>
                    <a:lnTo>
                      <a:pt x="3" y="286"/>
                    </a:lnTo>
                    <a:lnTo>
                      <a:pt x="6" y="276"/>
                    </a:lnTo>
                    <a:lnTo>
                      <a:pt x="12" y="265"/>
                    </a:lnTo>
                    <a:lnTo>
                      <a:pt x="18" y="256"/>
                    </a:lnTo>
                    <a:lnTo>
                      <a:pt x="23" y="247"/>
                    </a:lnTo>
                    <a:lnTo>
                      <a:pt x="29" y="238"/>
                    </a:lnTo>
                    <a:lnTo>
                      <a:pt x="34" y="229"/>
                    </a:lnTo>
                    <a:lnTo>
                      <a:pt x="49" y="202"/>
                    </a:lnTo>
                    <a:lnTo>
                      <a:pt x="63" y="176"/>
                    </a:lnTo>
                    <a:lnTo>
                      <a:pt x="75" y="149"/>
                    </a:lnTo>
                    <a:lnTo>
                      <a:pt x="89" y="121"/>
                    </a:lnTo>
                    <a:lnTo>
                      <a:pt x="102" y="93"/>
                    </a:lnTo>
                    <a:lnTo>
                      <a:pt x="113" y="64"/>
                    </a:lnTo>
                    <a:lnTo>
                      <a:pt x="125" y="33"/>
                    </a:lnTo>
                    <a:lnTo>
                      <a:pt x="135" y="0"/>
                    </a:lnTo>
                    <a:lnTo>
                      <a:pt x="140" y="0"/>
                    </a:lnTo>
                    <a:close/>
                  </a:path>
                </a:pathLst>
              </a:custGeom>
              <a:solidFill>
                <a:srgbClr val="FFFFFF"/>
              </a:solidFill>
              <a:ln w="9525">
                <a:noFill/>
                <a:round/>
                <a:headEnd/>
                <a:tailEnd/>
              </a:ln>
            </p:spPr>
            <p:txBody>
              <a:bodyPr/>
              <a:lstStyle/>
              <a:p>
                <a:endParaRPr lang="en-US" dirty="0"/>
              </a:p>
            </p:txBody>
          </p:sp>
          <p:sp>
            <p:nvSpPr>
              <p:cNvPr id="15" name="Freeform 128"/>
              <p:cNvSpPr>
                <a:spLocks/>
              </p:cNvSpPr>
              <p:nvPr/>
            </p:nvSpPr>
            <p:spPr bwMode="auto">
              <a:xfrm>
                <a:off x="1206" y="3397"/>
                <a:ext cx="123" cy="182"/>
              </a:xfrm>
              <a:custGeom>
                <a:avLst/>
                <a:gdLst>
                  <a:gd name="T0" fmla="*/ 123 w 245"/>
                  <a:gd name="T1" fmla="*/ 30 h 364"/>
                  <a:gd name="T2" fmla="*/ 123 w 245"/>
                  <a:gd name="T3" fmla="*/ 37 h 364"/>
                  <a:gd name="T4" fmla="*/ 121 w 245"/>
                  <a:gd name="T5" fmla="*/ 43 h 364"/>
                  <a:gd name="T6" fmla="*/ 118 w 245"/>
                  <a:gd name="T7" fmla="*/ 48 h 364"/>
                  <a:gd name="T8" fmla="*/ 117 w 245"/>
                  <a:gd name="T9" fmla="*/ 54 h 364"/>
                  <a:gd name="T10" fmla="*/ 108 w 245"/>
                  <a:gd name="T11" fmla="*/ 69 h 364"/>
                  <a:gd name="T12" fmla="*/ 100 w 245"/>
                  <a:gd name="T13" fmla="*/ 83 h 364"/>
                  <a:gd name="T14" fmla="*/ 92 w 245"/>
                  <a:gd name="T15" fmla="*/ 97 h 364"/>
                  <a:gd name="T16" fmla="*/ 83 w 245"/>
                  <a:gd name="T17" fmla="*/ 111 h 364"/>
                  <a:gd name="T18" fmla="*/ 75 w 245"/>
                  <a:gd name="T19" fmla="*/ 126 h 364"/>
                  <a:gd name="T20" fmla="*/ 68 w 245"/>
                  <a:gd name="T21" fmla="*/ 141 h 364"/>
                  <a:gd name="T22" fmla="*/ 61 w 245"/>
                  <a:gd name="T23" fmla="*/ 157 h 364"/>
                  <a:gd name="T24" fmla="*/ 57 w 245"/>
                  <a:gd name="T25" fmla="*/ 174 h 364"/>
                  <a:gd name="T26" fmla="*/ 56 w 245"/>
                  <a:gd name="T27" fmla="*/ 177 h 364"/>
                  <a:gd name="T28" fmla="*/ 54 w 245"/>
                  <a:gd name="T29" fmla="*/ 180 h 364"/>
                  <a:gd name="T30" fmla="*/ 51 w 245"/>
                  <a:gd name="T31" fmla="*/ 182 h 364"/>
                  <a:gd name="T32" fmla="*/ 48 w 245"/>
                  <a:gd name="T33" fmla="*/ 182 h 364"/>
                  <a:gd name="T34" fmla="*/ 5 w 245"/>
                  <a:gd name="T35" fmla="*/ 169 h 364"/>
                  <a:gd name="T36" fmla="*/ 4 w 245"/>
                  <a:gd name="T37" fmla="*/ 165 h 364"/>
                  <a:gd name="T38" fmla="*/ 3 w 245"/>
                  <a:gd name="T39" fmla="*/ 161 h 364"/>
                  <a:gd name="T40" fmla="*/ 2 w 245"/>
                  <a:gd name="T41" fmla="*/ 157 h 364"/>
                  <a:gd name="T42" fmla="*/ 0 w 245"/>
                  <a:gd name="T43" fmla="*/ 153 h 364"/>
                  <a:gd name="T44" fmla="*/ 3 w 245"/>
                  <a:gd name="T45" fmla="*/ 146 h 364"/>
                  <a:gd name="T46" fmla="*/ 3 w 245"/>
                  <a:gd name="T47" fmla="*/ 138 h 364"/>
                  <a:gd name="T48" fmla="*/ 1 w 245"/>
                  <a:gd name="T49" fmla="*/ 129 h 364"/>
                  <a:gd name="T50" fmla="*/ 1 w 245"/>
                  <a:gd name="T51" fmla="*/ 122 h 364"/>
                  <a:gd name="T52" fmla="*/ 4 w 245"/>
                  <a:gd name="T53" fmla="*/ 122 h 364"/>
                  <a:gd name="T54" fmla="*/ 6 w 245"/>
                  <a:gd name="T55" fmla="*/ 121 h 364"/>
                  <a:gd name="T56" fmla="*/ 8 w 245"/>
                  <a:gd name="T57" fmla="*/ 119 h 364"/>
                  <a:gd name="T58" fmla="*/ 10 w 245"/>
                  <a:gd name="T59" fmla="*/ 119 h 364"/>
                  <a:gd name="T60" fmla="*/ 11 w 245"/>
                  <a:gd name="T61" fmla="*/ 101 h 364"/>
                  <a:gd name="T62" fmla="*/ 13 w 245"/>
                  <a:gd name="T63" fmla="*/ 85 h 364"/>
                  <a:gd name="T64" fmla="*/ 16 w 245"/>
                  <a:gd name="T65" fmla="*/ 68 h 364"/>
                  <a:gd name="T66" fmla="*/ 19 w 245"/>
                  <a:gd name="T67" fmla="*/ 51 h 364"/>
                  <a:gd name="T68" fmla="*/ 19 w 245"/>
                  <a:gd name="T69" fmla="*/ 43 h 364"/>
                  <a:gd name="T70" fmla="*/ 21 w 245"/>
                  <a:gd name="T71" fmla="*/ 36 h 364"/>
                  <a:gd name="T72" fmla="*/ 24 w 245"/>
                  <a:gd name="T73" fmla="*/ 29 h 364"/>
                  <a:gd name="T74" fmla="*/ 28 w 245"/>
                  <a:gd name="T75" fmla="*/ 24 h 364"/>
                  <a:gd name="T76" fmla="*/ 32 w 245"/>
                  <a:gd name="T77" fmla="*/ 19 h 364"/>
                  <a:gd name="T78" fmla="*/ 36 w 245"/>
                  <a:gd name="T79" fmla="*/ 13 h 364"/>
                  <a:gd name="T80" fmla="*/ 40 w 245"/>
                  <a:gd name="T81" fmla="*/ 7 h 364"/>
                  <a:gd name="T82" fmla="*/ 42 w 245"/>
                  <a:gd name="T83" fmla="*/ 0 h 364"/>
                  <a:gd name="T84" fmla="*/ 52 w 245"/>
                  <a:gd name="T85" fmla="*/ 3 h 364"/>
                  <a:gd name="T86" fmla="*/ 62 w 245"/>
                  <a:gd name="T87" fmla="*/ 7 h 364"/>
                  <a:gd name="T88" fmla="*/ 72 w 245"/>
                  <a:gd name="T89" fmla="*/ 11 h 364"/>
                  <a:gd name="T90" fmla="*/ 82 w 245"/>
                  <a:gd name="T91" fmla="*/ 14 h 364"/>
                  <a:gd name="T92" fmla="*/ 92 w 245"/>
                  <a:gd name="T93" fmla="*/ 19 h 364"/>
                  <a:gd name="T94" fmla="*/ 102 w 245"/>
                  <a:gd name="T95" fmla="*/ 23 h 364"/>
                  <a:gd name="T96" fmla="*/ 113 w 245"/>
                  <a:gd name="T97" fmla="*/ 26 h 364"/>
                  <a:gd name="T98" fmla="*/ 123 w 245"/>
                  <a:gd name="T99" fmla="*/ 30 h 3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45"/>
                  <a:gd name="T151" fmla="*/ 0 h 364"/>
                  <a:gd name="T152" fmla="*/ 245 w 245"/>
                  <a:gd name="T153" fmla="*/ 364 h 3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45" h="364">
                    <a:moveTo>
                      <a:pt x="245" y="60"/>
                    </a:moveTo>
                    <a:lnTo>
                      <a:pt x="245" y="74"/>
                    </a:lnTo>
                    <a:lnTo>
                      <a:pt x="242" y="86"/>
                    </a:lnTo>
                    <a:lnTo>
                      <a:pt x="236" y="96"/>
                    </a:lnTo>
                    <a:lnTo>
                      <a:pt x="233" y="109"/>
                    </a:lnTo>
                    <a:lnTo>
                      <a:pt x="216" y="137"/>
                    </a:lnTo>
                    <a:lnTo>
                      <a:pt x="200" y="165"/>
                    </a:lnTo>
                    <a:lnTo>
                      <a:pt x="183" y="194"/>
                    </a:lnTo>
                    <a:lnTo>
                      <a:pt x="166" y="223"/>
                    </a:lnTo>
                    <a:lnTo>
                      <a:pt x="150" y="252"/>
                    </a:lnTo>
                    <a:lnTo>
                      <a:pt x="135" y="281"/>
                    </a:lnTo>
                    <a:lnTo>
                      <a:pt x="122" y="314"/>
                    </a:lnTo>
                    <a:lnTo>
                      <a:pt x="113" y="347"/>
                    </a:lnTo>
                    <a:lnTo>
                      <a:pt x="111" y="353"/>
                    </a:lnTo>
                    <a:lnTo>
                      <a:pt x="107" y="359"/>
                    </a:lnTo>
                    <a:lnTo>
                      <a:pt x="102" y="364"/>
                    </a:lnTo>
                    <a:lnTo>
                      <a:pt x="96" y="364"/>
                    </a:lnTo>
                    <a:lnTo>
                      <a:pt x="10" y="338"/>
                    </a:lnTo>
                    <a:lnTo>
                      <a:pt x="8" y="330"/>
                    </a:lnTo>
                    <a:lnTo>
                      <a:pt x="6" y="321"/>
                    </a:lnTo>
                    <a:lnTo>
                      <a:pt x="3" y="313"/>
                    </a:lnTo>
                    <a:lnTo>
                      <a:pt x="0" y="305"/>
                    </a:lnTo>
                    <a:lnTo>
                      <a:pt x="6" y="291"/>
                    </a:lnTo>
                    <a:lnTo>
                      <a:pt x="6" y="275"/>
                    </a:lnTo>
                    <a:lnTo>
                      <a:pt x="2" y="258"/>
                    </a:lnTo>
                    <a:lnTo>
                      <a:pt x="1" y="245"/>
                    </a:lnTo>
                    <a:lnTo>
                      <a:pt x="7" y="245"/>
                    </a:lnTo>
                    <a:lnTo>
                      <a:pt x="12" y="242"/>
                    </a:lnTo>
                    <a:lnTo>
                      <a:pt x="15" y="239"/>
                    </a:lnTo>
                    <a:lnTo>
                      <a:pt x="20" y="238"/>
                    </a:lnTo>
                    <a:lnTo>
                      <a:pt x="22" y="203"/>
                    </a:lnTo>
                    <a:lnTo>
                      <a:pt x="25" y="169"/>
                    </a:lnTo>
                    <a:lnTo>
                      <a:pt x="31" y="136"/>
                    </a:lnTo>
                    <a:lnTo>
                      <a:pt x="38" y="103"/>
                    </a:lnTo>
                    <a:lnTo>
                      <a:pt x="38" y="86"/>
                    </a:lnTo>
                    <a:lnTo>
                      <a:pt x="41" y="72"/>
                    </a:lnTo>
                    <a:lnTo>
                      <a:pt x="48" y="59"/>
                    </a:lnTo>
                    <a:lnTo>
                      <a:pt x="55" y="48"/>
                    </a:lnTo>
                    <a:lnTo>
                      <a:pt x="63" y="37"/>
                    </a:lnTo>
                    <a:lnTo>
                      <a:pt x="71" y="27"/>
                    </a:lnTo>
                    <a:lnTo>
                      <a:pt x="79" y="14"/>
                    </a:lnTo>
                    <a:lnTo>
                      <a:pt x="84" y="0"/>
                    </a:lnTo>
                    <a:lnTo>
                      <a:pt x="104" y="7"/>
                    </a:lnTo>
                    <a:lnTo>
                      <a:pt x="124" y="14"/>
                    </a:lnTo>
                    <a:lnTo>
                      <a:pt x="144" y="22"/>
                    </a:lnTo>
                    <a:lnTo>
                      <a:pt x="164" y="29"/>
                    </a:lnTo>
                    <a:lnTo>
                      <a:pt x="184" y="37"/>
                    </a:lnTo>
                    <a:lnTo>
                      <a:pt x="204" y="45"/>
                    </a:lnTo>
                    <a:lnTo>
                      <a:pt x="225" y="52"/>
                    </a:lnTo>
                    <a:lnTo>
                      <a:pt x="245" y="60"/>
                    </a:lnTo>
                    <a:close/>
                  </a:path>
                </a:pathLst>
              </a:custGeom>
              <a:solidFill>
                <a:srgbClr val="FFFFFF"/>
              </a:solidFill>
              <a:ln w="9525">
                <a:noFill/>
                <a:round/>
                <a:headEnd/>
                <a:tailEnd/>
              </a:ln>
            </p:spPr>
            <p:txBody>
              <a:bodyPr/>
              <a:lstStyle/>
              <a:p>
                <a:endParaRPr lang="en-US" dirty="0"/>
              </a:p>
            </p:txBody>
          </p:sp>
        </p:grpSp>
        <p:grpSp>
          <p:nvGrpSpPr>
            <p:cNvPr id="5" name="Group 129"/>
            <p:cNvGrpSpPr>
              <a:grpSpLocks/>
            </p:cNvGrpSpPr>
            <p:nvPr/>
          </p:nvGrpSpPr>
          <p:grpSpPr bwMode="auto">
            <a:xfrm flipH="1">
              <a:off x="3757" y="1896"/>
              <a:ext cx="2147" cy="2250"/>
              <a:chOff x="1041" y="2970"/>
              <a:chExt cx="944" cy="1140"/>
            </a:xfrm>
          </p:grpSpPr>
          <p:sp>
            <p:nvSpPr>
              <p:cNvPr id="6" name="AutoShape 130"/>
              <p:cNvSpPr>
                <a:spLocks noChangeAspect="1" noChangeArrowheads="1" noTextEdit="1"/>
              </p:cNvSpPr>
              <p:nvPr/>
            </p:nvSpPr>
            <p:spPr bwMode="auto">
              <a:xfrm>
                <a:off x="1104" y="2976"/>
                <a:ext cx="881" cy="1134"/>
              </a:xfrm>
              <a:prstGeom prst="rect">
                <a:avLst/>
              </a:prstGeom>
              <a:noFill/>
              <a:ln w="9525">
                <a:noFill/>
                <a:miter lim="800000"/>
                <a:headEnd/>
                <a:tailEnd/>
              </a:ln>
            </p:spPr>
            <p:txBody>
              <a:bodyPr/>
              <a:lstStyle/>
              <a:p>
                <a:endParaRPr lang="en-US" dirty="0"/>
              </a:p>
            </p:txBody>
          </p:sp>
          <p:sp>
            <p:nvSpPr>
              <p:cNvPr id="7" name="Freeform 131"/>
              <p:cNvSpPr>
                <a:spLocks/>
              </p:cNvSpPr>
              <p:nvPr/>
            </p:nvSpPr>
            <p:spPr bwMode="auto">
              <a:xfrm>
                <a:off x="1041" y="2970"/>
                <a:ext cx="879" cy="1131"/>
              </a:xfrm>
              <a:custGeom>
                <a:avLst/>
                <a:gdLst>
                  <a:gd name="T0" fmla="*/ 479 w 1759"/>
                  <a:gd name="T1" fmla="*/ 389 h 2263"/>
                  <a:gd name="T2" fmla="*/ 493 w 1759"/>
                  <a:gd name="T3" fmla="*/ 351 h 2263"/>
                  <a:gd name="T4" fmla="*/ 408 w 1759"/>
                  <a:gd name="T5" fmla="*/ 282 h 2263"/>
                  <a:gd name="T6" fmla="*/ 485 w 1759"/>
                  <a:gd name="T7" fmla="*/ 180 h 2263"/>
                  <a:gd name="T8" fmla="*/ 538 w 1759"/>
                  <a:gd name="T9" fmla="*/ 101 h 2263"/>
                  <a:gd name="T10" fmla="*/ 552 w 1759"/>
                  <a:gd name="T11" fmla="*/ 21 h 2263"/>
                  <a:gd name="T12" fmla="*/ 615 w 1759"/>
                  <a:gd name="T13" fmla="*/ 5 h 2263"/>
                  <a:gd name="T14" fmla="*/ 650 w 1759"/>
                  <a:gd name="T15" fmla="*/ 54 h 2263"/>
                  <a:gd name="T16" fmla="*/ 625 w 1759"/>
                  <a:gd name="T17" fmla="*/ 154 h 2263"/>
                  <a:gd name="T18" fmla="*/ 703 w 1759"/>
                  <a:gd name="T19" fmla="*/ 184 h 2263"/>
                  <a:gd name="T20" fmla="*/ 778 w 1759"/>
                  <a:gd name="T21" fmla="*/ 190 h 2263"/>
                  <a:gd name="T22" fmla="*/ 751 w 1759"/>
                  <a:gd name="T23" fmla="*/ 305 h 2263"/>
                  <a:gd name="T24" fmla="*/ 761 w 1759"/>
                  <a:gd name="T25" fmla="*/ 395 h 2263"/>
                  <a:gd name="T26" fmla="*/ 701 w 1759"/>
                  <a:gd name="T27" fmla="*/ 408 h 2263"/>
                  <a:gd name="T28" fmla="*/ 716 w 1759"/>
                  <a:gd name="T29" fmla="*/ 491 h 2263"/>
                  <a:gd name="T30" fmla="*/ 732 w 1759"/>
                  <a:gd name="T31" fmla="*/ 589 h 2263"/>
                  <a:gd name="T32" fmla="*/ 772 w 1759"/>
                  <a:gd name="T33" fmla="*/ 759 h 2263"/>
                  <a:gd name="T34" fmla="*/ 811 w 1759"/>
                  <a:gd name="T35" fmla="*/ 907 h 2263"/>
                  <a:gd name="T36" fmla="*/ 843 w 1759"/>
                  <a:gd name="T37" fmla="*/ 1070 h 2263"/>
                  <a:gd name="T38" fmla="*/ 879 w 1759"/>
                  <a:gd name="T39" fmla="*/ 1108 h 2263"/>
                  <a:gd name="T40" fmla="*/ 804 w 1759"/>
                  <a:gd name="T41" fmla="*/ 1117 h 2263"/>
                  <a:gd name="T42" fmla="*/ 762 w 1759"/>
                  <a:gd name="T43" fmla="*/ 1086 h 2263"/>
                  <a:gd name="T44" fmla="*/ 724 w 1759"/>
                  <a:gd name="T45" fmla="*/ 952 h 2263"/>
                  <a:gd name="T46" fmla="*/ 675 w 1759"/>
                  <a:gd name="T47" fmla="*/ 780 h 2263"/>
                  <a:gd name="T48" fmla="*/ 616 w 1759"/>
                  <a:gd name="T49" fmla="*/ 696 h 2263"/>
                  <a:gd name="T50" fmla="*/ 617 w 1759"/>
                  <a:gd name="T51" fmla="*/ 925 h 2263"/>
                  <a:gd name="T52" fmla="*/ 633 w 1759"/>
                  <a:gd name="T53" fmla="*/ 1087 h 2263"/>
                  <a:gd name="T54" fmla="*/ 595 w 1759"/>
                  <a:gd name="T55" fmla="*/ 1125 h 2263"/>
                  <a:gd name="T56" fmla="*/ 553 w 1759"/>
                  <a:gd name="T57" fmla="*/ 1027 h 2263"/>
                  <a:gd name="T58" fmla="*/ 524 w 1759"/>
                  <a:gd name="T59" fmla="*/ 865 h 2263"/>
                  <a:gd name="T60" fmla="*/ 492 w 1759"/>
                  <a:gd name="T61" fmla="*/ 652 h 2263"/>
                  <a:gd name="T62" fmla="*/ 487 w 1759"/>
                  <a:gd name="T63" fmla="*/ 463 h 2263"/>
                  <a:gd name="T64" fmla="*/ 421 w 1759"/>
                  <a:gd name="T65" fmla="*/ 421 h 2263"/>
                  <a:gd name="T66" fmla="*/ 393 w 1759"/>
                  <a:gd name="T67" fmla="*/ 373 h 2263"/>
                  <a:gd name="T68" fmla="*/ 352 w 1759"/>
                  <a:gd name="T69" fmla="*/ 438 h 2263"/>
                  <a:gd name="T70" fmla="*/ 302 w 1759"/>
                  <a:gd name="T71" fmla="*/ 594 h 2263"/>
                  <a:gd name="T72" fmla="*/ 272 w 1759"/>
                  <a:gd name="T73" fmla="*/ 912 h 2263"/>
                  <a:gd name="T74" fmla="*/ 227 w 1759"/>
                  <a:gd name="T75" fmla="*/ 1011 h 2263"/>
                  <a:gd name="T76" fmla="*/ 276 w 1759"/>
                  <a:gd name="T77" fmla="*/ 1109 h 2263"/>
                  <a:gd name="T78" fmla="*/ 238 w 1759"/>
                  <a:gd name="T79" fmla="*/ 1129 h 2263"/>
                  <a:gd name="T80" fmla="*/ 180 w 1759"/>
                  <a:gd name="T81" fmla="*/ 1118 h 2263"/>
                  <a:gd name="T82" fmla="*/ 178 w 1759"/>
                  <a:gd name="T83" fmla="*/ 1042 h 2263"/>
                  <a:gd name="T84" fmla="*/ 127 w 1759"/>
                  <a:gd name="T85" fmla="*/ 950 h 2263"/>
                  <a:gd name="T86" fmla="*/ 84 w 1759"/>
                  <a:gd name="T87" fmla="*/ 1118 h 2263"/>
                  <a:gd name="T88" fmla="*/ 36 w 1759"/>
                  <a:gd name="T89" fmla="*/ 1106 h 2263"/>
                  <a:gd name="T90" fmla="*/ 68 w 1759"/>
                  <a:gd name="T91" fmla="*/ 970 h 2263"/>
                  <a:gd name="T92" fmla="*/ 95 w 1759"/>
                  <a:gd name="T93" fmla="*/ 748 h 2263"/>
                  <a:gd name="T94" fmla="*/ 66 w 1759"/>
                  <a:gd name="T95" fmla="*/ 591 h 2263"/>
                  <a:gd name="T96" fmla="*/ 0 w 1759"/>
                  <a:gd name="T97" fmla="*/ 548 h 2263"/>
                  <a:gd name="T98" fmla="*/ 62 w 1759"/>
                  <a:gd name="T99" fmla="*/ 408 h 2263"/>
                  <a:gd name="T100" fmla="*/ 85 w 1759"/>
                  <a:gd name="T101" fmla="*/ 337 h 2263"/>
                  <a:gd name="T102" fmla="*/ 126 w 1759"/>
                  <a:gd name="T103" fmla="*/ 204 h 2263"/>
                  <a:gd name="T104" fmla="*/ 206 w 1759"/>
                  <a:gd name="T105" fmla="*/ 150 h 2263"/>
                  <a:gd name="T106" fmla="*/ 240 w 1759"/>
                  <a:gd name="T107" fmla="*/ 63 h 2263"/>
                  <a:gd name="T108" fmla="*/ 294 w 1759"/>
                  <a:gd name="T109" fmla="*/ 41 h 2263"/>
                  <a:gd name="T110" fmla="*/ 353 w 1759"/>
                  <a:gd name="T111" fmla="*/ 59 h 2263"/>
                  <a:gd name="T112" fmla="*/ 358 w 1759"/>
                  <a:gd name="T113" fmla="*/ 122 h 2263"/>
                  <a:gd name="T114" fmla="*/ 345 w 1759"/>
                  <a:gd name="T115" fmla="*/ 182 h 2263"/>
                  <a:gd name="T116" fmla="*/ 311 w 1759"/>
                  <a:gd name="T117" fmla="*/ 204 h 2263"/>
                  <a:gd name="T118" fmla="*/ 295 w 1759"/>
                  <a:gd name="T119" fmla="*/ 220 h 2263"/>
                  <a:gd name="T120" fmla="*/ 324 w 1759"/>
                  <a:gd name="T121" fmla="*/ 215 h 2263"/>
                  <a:gd name="T122" fmla="*/ 367 w 1759"/>
                  <a:gd name="T123" fmla="*/ 219 h 226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759"/>
                  <a:gd name="T187" fmla="*/ 0 h 2263"/>
                  <a:gd name="T188" fmla="*/ 1759 w 1759"/>
                  <a:gd name="T189" fmla="*/ 2263 h 2263"/>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759" h="2263">
                    <a:moveTo>
                      <a:pt x="922" y="676"/>
                    </a:moveTo>
                    <a:lnTo>
                      <a:pt x="931" y="688"/>
                    </a:lnTo>
                    <a:lnTo>
                      <a:pt x="939" y="701"/>
                    </a:lnTo>
                    <a:lnTo>
                      <a:pt x="947" y="714"/>
                    </a:lnTo>
                    <a:lnTo>
                      <a:pt x="954" y="727"/>
                    </a:lnTo>
                    <a:lnTo>
                      <a:pt x="953" y="733"/>
                    </a:lnTo>
                    <a:lnTo>
                      <a:pt x="957" y="738"/>
                    </a:lnTo>
                    <a:lnTo>
                      <a:pt x="963" y="740"/>
                    </a:lnTo>
                    <a:lnTo>
                      <a:pt x="968" y="744"/>
                    </a:lnTo>
                    <a:lnTo>
                      <a:pt x="972" y="748"/>
                    </a:lnTo>
                    <a:lnTo>
                      <a:pt x="974" y="755"/>
                    </a:lnTo>
                    <a:lnTo>
                      <a:pt x="974" y="763"/>
                    </a:lnTo>
                    <a:lnTo>
                      <a:pt x="974" y="770"/>
                    </a:lnTo>
                    <a:lnTo>
                      <a:pt x="969" y="772"/>
                    </a:lnTo>
                    <a:lnTo>
                      <a:pt x="963" y="776"/>
                    </a:lnTo>
                    <a:lnTo>
                      <a:pt x="959" y="779"/>
                    </a:lnTo>
                    <a:lnTo>
                      <a:pt x="957" y="786"/>
                    </a:lnTo>
                    <a:lnTo>
                      <a:pt x="962" y="793"/>
                    </a:lnTo>
                    <a:lnTo>
                      <a:pt x="967" y="799"/>
                    </a:lnTo>
                    <a:lnTo>
                      <a:pt x="971" y="806"/>
                    </a:lnTo>
                    <a:lnTo>
                      <a:pt x="977" y="813"/>
                    </a:lnTo>
                    <a:lnTo>
                      <a:pt x="984" y="819"/>
                    </a:lnTo>
                    <a:lnTo>
                      <a:pt x="991" y="823"/>
                    </a:lnTo>
                    <a:lnTo>
                      <a:pt x="999" y="829"/>
                    </a:lnTo>
                    <a:lnTo>
                      <a:pt x="1007" y="832"/>
                    </a:lnTo>
                    <a:lnTo>
                      <a:pt x="1018" y="795"/>
                    </a:lnTo>
                    <a:lnTo>
                      <a:pt x="1013" y="779"/>
                    </a:lnTo>
                    <a:lnTo>
                      <a:pt x="1006" y="764"/>
                    </a:lnTo>
                    <a:lnTo>
                      <a:pt x="999" y="748"/>
                    </a:lnTo>
                    <a:lnTo>
                      <a:pt x="994" y="732"/>
                    </a:lnTo>
                    <a:lnTo>
                      <a:pt x="991" y="717"/>
                    </a:lnTo>
                    <a:lnTo>
                      <a:pt x="986" y="703"/>
                    </a:lnTo>
                    <a:lnTo>
                      <a:pt x="980" y="691"/>
                    </a:lnTo>
                    <a:lnTo>
                      <a:pt x="975" y="677"/>
                    </a:lnTo>
                    <a:lnTo>
                      <a:pt x="968" y="664"/>
                    </a:lnTo>
                    <a:lnTo>
                      <a:pt x="962" y="650"/>
                    </a:lnTo>
                    <a:lnTo>
                      <a:pt x="957" y="636"/>
                    </a:lnTo>
                    <a:lnTo>
                      <a:pt x="953" y="621"/>
                    </a:lnTo>
                    <a:lnTo>
                      <a:pt x="947" y="635"/>
                    </a:lnTo>
                    <a:lnTo>
                      <a:pt x="940" y="650"/>
                    </a:lnTo>
                    <a:lnTo>
                      <a:pt x="932" y="664"/>
                    </a:lnTo>
                    <a:lnTo>
                      <a:pt x="922" y="676"/>
                    </a:lnTo>
                    <a:lnTo>
                      <a:pt x="778" y="660"/>
                    </a:lnTo>
                    <a:lnTo>
                      <a:pt x="785" y="640"/>
                    </a:lnTo>
                    <a:lnTo>
                      <a:pt x="793" y="621"/>
                    </a:lnTo>
                    <a:lnTo>
                      <a:pt x="801" y="602"/>
                    </a:lnTo>
                    <a:lnTo>
                      <a:pt x="809" y="583"/>
                    </a:lnTo>
                    <a:lnTo>
                      <a:pt x="817" y="564"/>
                    </a:lnTo>
                    <a:lnTo>
                      <a:pt x="825" y="545"/>
                    </a:lnTo>
                    <a:lnTo>
                      <a:pt x="833" y="526"/>
                    </a:lnTo>
                    <a:lnTo>
                      <a:pt x="841" y="507"/>
                    </a:lnTo>
                    <a:lnTo>
                      <a:pt x="847" y="490"/>
                    </a:lnTo>
                    <a:lnTo>
                      <a:pt x="853" y="472"/>
                    </a:lnTo>
                    <a:lnTo>
                      <a:pt x="858" y="454"/>
                    </a:lnTo>
                    <a:lnTo>
                      <a:pt x="864" y="436"/>
                    </a:lnTo>
                    <a:lnTo>
                      <a:pt x="876" y="429"/>
                    </a:lnTo>
                    <a:lnTo>
                      <a:pt x="888" y="422"/>
                    </a:lnTo>
                    <a:lnTo>
                      <a:pt x="900" y="414"/>
                    </a:lnTo>
                    <a:lnTo>
                      <a:pt x="911" y="406"/>
                    </a:lnTo>
                    <a:lnTo>
                      <a:pt x="922" y="398"/>
                    </a:lnTo>
                    <a:lnTo>
                      <a:pt x="932" y="389"/>
                    </a:lnTo>
                    <a:lnTo>
                      <a:pt x="942" y="379"/>
                    </a:lnTo>
                    <a:lnTo>
                      <a:pt x="952" y="370"/>
                    </a:lnTo>
                    <a:lnTo>
                      <a:pt x="970" y="361"/>
                    </a:lnTo>
                    <a:lnTo>
                      <a:pt x="987" y="351"/>
                    </a:lnTo>
                    <a:lnTo>
                      <a:pt x="1005" y="340"/>
                    </a:lnTo>
                    <a:lnTo>
                      <a:pt x="1022" y="329"/>
                    </a:lnTo>
                    <a:lnTo>
                      <a:pt x="1039" y="317"/>
                    </a:lnTo>
                    <a:lnTo>
                      <a:pt x="1058" y="307"/>
                    </a:lnTo>
                    <a:lnTo>
                      <a:pt x="1076" y="296"/>
                    </a:lnTo>
                    <a:lnTo>
                      <a:pt x="1096" y="287"/>
                    </a:lnTo>
                    <a:lnTo>
                      <a:pt x="1097" y="282"/>
                    </a:lnTo>
                    <a:lnTo>
                      <a:pt x="1098" y="275"/>
                    </a:lnTo>
                    <a:lnTo>
                      <a:pt x="1099" y="269"/>
                    </a:lnTo>
                    <a:lnTo>
                      <a:pt x="1101" y="263"/>
                    </a:lnTo>
                    <a:lnTo>
                      <a:pt x="1099" y="250"/>
                    </a:lnTo>
                    <a:lnTo>
                      <a:pt x="1099" y="237"/>
                    </a:lnTo>
                    <a:lnTo>
                      <a:pt x="1096" y="224"/>
                    </a:lnTo>
                    <a:lnTo>
                      <a:pt x="1085" y="217"/>
                    </a:lnTo>
                    <a:lnTo>
                      <a:pt x="1077" y="203"/>
                    </a:lnTo>
                    <a:lnTo>
                      <a:pt x="1074" y="188"/>
                    </a:lnTo>
                    <a:lnTo>
                      <a:pt x="1071" y="173"/>
                    </a:lnTo>
                    <a:lnTo>
                      <a:pt x="1066" y="158"/>
                    </a:lnTo>
                    <a:lnTo>
                      <a:pt x="1071" y="147"/>
                    </a:lnTo>
                    <a:lnTo>
                      <a:pt x="1069" y="134"/>
                    </a:lnTo>
                    <a:lnTo>
                      <a:pt x="1066" y="121"/>
                    </a:lnTo>
                    <a:lnTo>
                      <a:pt x="1067" y="107"/>
                    </a:lnTo>
                    <a:lnTo>
                      <a:pt x="1066" y="104"/>
                    </a:lnTo>
                    <a:lnTo>
                      <a:pt x="1066" y="97"/>
                    </a:lnTo>
                    <a:lnTo>
                      <a:pt x="1067" y="90"/>
                    </a:lnTo>
                    <a:lnTo>
                      <a:pt x="1069" y="84"/>
                    </a:lnTo>
                    <a:lnTo>
                      <a:pt x="1074" y="74"/>
                    </a:lnTo>
                    <a:lnTo>
                      <a:pt x="1080" y="65"/>
                    </a:lnTo>
                    <a:lnTo>
                      <a:pt x="1088" y="57"/>
                    </a:lnTo>
                    <a:lnTo>
                      <a:pt x="1096" y="49"/>
                    </a:lnTo>
                    <a:lnTo>
                      <a:pt x="1105" y="42"/>
                    </a:lnTo>
                    <a:lnTo>
                      <a:pt x="1114" y="35"/>
                    </a:lnTo>
                    <a:lnTo>
                      <a:pt x="1122" y="27"/>
                    </a:lnTo>
                    <a:lnTo>
                      <a:pt x="1129" y="18"/>
                    </a:lnTo>
                    <a:lnTo>
                      <a:pt x="1136" y="12"/>
                    </a:lnTo>
                    <a:lnTo>
                      <a:pt x="1144" y="8"/>
                    </a:lnTo>
                    <a:lnTo>
                      <a:pt x="1153" y="7"/>
                    </a:lnTo>
                    <a:lnTo>
                      <a:pt x="1162" y="6"/>
                    </a:lnTo>
                    <a:lnTo>
                      <a:pt x="1172" y="6"/>
                    </a:lnTo>
                    <a:lnTo>
                      <a:pt x="1181" y="6"/>
                    </a:lnTo>
                    <a:lnTo>
                      <a:pt x="1190" y="4"/>
                    </a:lnTo>
                    <a:lnTo>
                      <a:pt x="1198" y="0"/>
                    </a:lnTo>
                    <a:lnTo>
                      <a:pt x="1206" y="0"/>
                    </a:lnTo>
                    <a:lnTo>
                      <a:pt x="1213" y="1"/>
                    </a:lnTo>
                    <a:lnTo>
                      <a:pt x="1219" y="4"/>
                    </a:lnTo>
                    <a:lnTo>
                      <a:pt x="1225" y="7"/>
                    </a:lnTo>
                    <a:lnTo>
                      <a:pt x="1230" y="10"/>
                    </a:lnTo>
                    <a:lnTo>
                      <a:pt x="1236" y="12"/>
                    </a:lnTo>
                    <a:lnTo>
                      <a:pt x="1243" y="14"/>
                    </a:lnTo>
                    <a:lnTo>
                      <a:pt x="1251" y="14"/>
                    </a:lnTo>
                    <a:lnTo>
                      <a:pt x="1264" y="22"/>
                    </a:lnTo>
                    <a:lnTo>
                      <a:pt x="1272" y="34"/>
                    </a:lnTo>
                    <a:lnTo>
                      <a:pt x="1276" y="48"/>
                    </a:lnTo>
                    <a:lnTo>
                      <a:pt x="1280" y="61"/>
                    </a:lnTo>
                    <a:lnTo>
                      <a:pt x="1288" y="68"/>
                    </a:lnTo>
                    <a:lnTo>
                      <a:pt x="1291" y="78"/>
                    </a:lnTo>
                    <a:lnTo>
                      <a:pt x="1294" y="88"/>
                    </a:lnTo>
                    <a:lnTo>
                      <a:pt x="1298" y="97"/>
                    </a:lnTo>
                    <a:lnTo>
                      <a:pt x="1297" y="99"/>
                    </a:lnTo>
                    <a:lnTo>
                      <a:pt x="1296" y="102"/>
                    </a:lnTo>
                    <a:lnTo>
                      <a:pt x="1296" y="104"/>
                    </a:lnTo>
                    <a:lnTo>
                      <a:pt x="1296" y="107"/>
                    </a:lnTo>
                    <a:lnTo>
                      <a:pt x="1301" y="109"/>
                    </a:lnTo>
                    <a:lnTo>
                      <a:pt x="1298" y="114"/>
                    </a:lnTo>
                    <a:lnTo>
                      <a:pt x="1297" y="122"/>
                    </a:lnTo>
                    <a:lnTo>
                      <a:pt x="1296" y="132"/>
                    </a:lnTo>
                    <a:lnTo>
                      <a:pt x="1293" y="137"/>
                    </a:lnTo>
                    <a:lnTo>
                      <a:pt x="1289" y="149"/>
                    </a:lnTo>
                    <a:lnTo>
                      <a:pt x="1281" y="159"/>
                    </a:lnTo>
                    <a:lnTo>
                      <a:pt x="1275" y="172"/>
                    </a:lnTo>
                    <a:lnTo>
                      <a:pt x="1273" y="186"/>
                    </a:lnTo>
                    <a:lnTo>
                      <a:pt x="1270" y="216"/>
                    </a:lnTo>
                    <a:lnTo>
                      <a:pt x="1263" y="241"/>
                    </a:lnTo>
                    <a:lnTo>
                      <a:pt x="1253" y="264"/>
                    </a:lnTo>
                    <a:lnTo>
                      <a:pt x="1241" y="286"/>
                    </a:lnTo>
                    <a:lnTo>
                      <a:pt x="1243" y="291"/>
                    </a:lnTo>
                    <a:lnTo>
                      <a:pt x="1247" y="295"/>
                    </a:lnTo>
                    <a:lnTo>
                      <a:pt x="1249" y="301"/>
                    </a:lnTo>
                    <a:lnTo>
                      <a:pt x="1251" y="308"/>
                    </a:lnTo>
                    <a:lnTo>
                      <a:pt x="1250" y="309"/>
                    </a:lnTo>
                    <a:lnTo>
                      <a:pt x="1250" y="310"/>
                    </a:lnTo>
                    <a:lnTo>
                      <a:pt x="1250" y="311"/>
                    </a:lnTo>
                    <a:lnTo>
                      <a:pt x="1265" y="318"/>
                    </a:lnTo>
                    <a:lnTo>
                      <a:pt x="1280" y="325"/>
                    </a:lnTo>
                    <a:lnTo>
                      <a:pt x="1295" y="332"/>
                    </a:lnTo>
                    <a:lnTo>
                      <a:pt x="1311" y="338"/>
                    </a:lnTo>
                    <a:lnTo>
                      <a:pt x="1327" y="344"/>
                    </a:lnTo>
                    <a:lnTo>
                      <a:pt x="1343" y="348"/>
                    </a:lnTo>
                    <a:lnTo>
                      <a:pt x="1359" y="353"/>
                    </a:lnTo>
                    <a:lnTo>
                      <a:pt x="1376" y="358"/>
                    </a:lnTo>
                    <a:lnTo>
                      <a:pt x="1384" y="360"/>
                    </a:lnTo>
                    <a:lnTo>
                      <a:pt x="1390" y="363"/>
                    </a:lnTo>
                    <a:lnTo>
                      <a:pt x="1399" y="366"/>
                    </a:lnTo>
                    <a:lnTo>
                      <a:pt x="1407" y="369"/>
                    </a:lnTo>
                    <a:lnTo>
                      <a:pt x="1414" y="371"/>
                    </a:lnTo>
                    <a:lnTo>
                      <a:pt x="1422" y="375"/>
                    </a:lnTo>
                    <a:lnTo>
                      <a:pt x="1428" y="377"/>
                    </a:lnTo>
                    <a:lnTo>
                      <a:pt x="1437" y="379"/>
                    </a:lnTo>
                    <a:lnTo>
                      <a:pt x="1439" y="388"/>
                    </a:lnTo>
                    <a:lnTo>
                      <a:pt x="1441" y="397"/>
                    </a:lnTo>
                    <a:lnTo>
                      <a:pt x="1443" y="406"/>
                    </a:lnTo>
                    <a:lnTo>
                      <a:pt x="1446" y="414"/>
                    </a:lnTo>
                    <a:lnTo>
                      <a:pt x="1461" y="413"/>
                    </a:lnTo>
                    <a:lnTo>
                      <a:pt x="1475" y="409"/>
                    </a:lnTo>
                    <a:lnTo>
                      <a:pt x="1488" y="406"/>
                    </a:lnTo>
                    <a:lnTo>
                      <a:pt x="1502" y="400"/>
                    </a:lnTo>
                    <a:lnTo>
                      <a:pt x="1516" y="396"/>
                    </a:lnTo>
                    <a:lnTo>
                      <a:pt x="1530" y="390"/>
                    </a:lnTo>
                    <a:lnTo>
                      <a:pt x="1544" y="385"/>
                    </a:lnTo>
                    <a:lnTo>
                      <a:pt x="1557" y="381"/>
                    </a:lnTo>
                    <a:lnTo>
                      <a:pt x="1549" y="404"/>
                    </a:lnTo>
                    <a:lnTo>
                      <a:pt x="1541" y="424"/>
                    </a:lnTo>
                    <a:lnTo>
                      <a:pt x="1532" y="444"/>
                    </a:lnTo>
                    <a:lnTo>
                      <a:pt x="1523" y="464"/>
                    </a:lnTo>
                    <a:lnTo>
                      <a:pt x="1514" y="483"/>
                    </a:lnTo>
                    <a:lnTo>
                      <a:pt x="1502" y="502"/>
                    </a:lnTo>
                    <a:lnTo>
                      <a:pt x="1491" y="522"/>
                    </a:lnTo>
                    <a:lnTo>
                      <a:pt x="1478" y="543"/>
                    </a:lnTo>
                    <a:lnTo>
                      <a:pt x="1479" y="552"/>
                    </a:lnTo>
                    <a:lnTo>
                      <a:pt x="1480" y="562"/>
                    </a:lnTo>
                    <a:lnTo>
                      <a:pt x="1481" y="571"/>
                    </a:lnTo>
                    <a:lnTo>
                      <a:pt x="1483" y="580"/>
                    </a:lnTo>
                    <a:lnTo>
                      <a:pt x="1490" y="588"/>
                    </a:lnTo>
                    <a:lnTo>
                      <a:pt x="1492" y="597"/>
                    </a:lnTo>
                    <a:lnTo>
                      <a:pt x="1495" y="606"/>
                    </a:lnTo>
                    <a:lnTo>
                      <a:pt x="1503" y="610"/>
                    </a:lnTo>
                    <a:lnTo>
                      <a:pt x="1504" y="624"/>
                    </a:lnTo>
                    <a:lnTo>
                      <a:pt x="1508" y="635"/>
                    </a:lnTo>
                    <a:lnTo>
                      <a:pt x="1515" y="646"/>
                    </a:lnTo>
                    <a:lnTo>
                      <a:pt x="1523" y="654"/>
                    </a:lnTo>
                    <a:lnTo>
                      <a:pt x="1532" y="658"/>
                    </a:lnTo>
                    <a:lnTo>
                      <a:pt x="1542" y="663"/>
                    </a:lnTo>
                    <a:lnTo>
                      <a:pt x="1551" y="668"/>
                    </a:lnTo>
                    <a:lnTo>
                      <a:pt x="1555" y="677"/>
                    </a:lnTo>
                    <a:lnTo>
                      <a:pt x="1549" y="695"/>
                    </a:lnTo>
                    <a:lnTo>
                      <a:pt x="1539" y="713"/>
                    </a:lnTo>
                    <a:lnTo>
                      <a:pt x="1532" y="732"/>
                    </a:lnTo>
                    <a:lnTo>
                      <a:pt x="1533" y="755"/>
                    </a:lnTo>
                    <a:lnTo>
                      <a:pt x="1532" y="764"/>
                    </a:lnTo>
                    <a:lnTo>
                      <a:pt x="1531" y="772"/>
                    </a:lnTo>
                    <a:lnTo>
                      <a:pt x="1528" y="782"/>
                    </a:lnTo>
                    <a:lnTo>
                      <a:pt x="1523" y="790"/>
                    </a:lnTo>
                    <a:lnTo>
                      <a:pt x="1517" y="799"/>
                    </a:lnTo>
                    <a:lnTo>
                      <a:pt x="1511" y="806"/>
                    </a:lnTo>
                    <a:lnTo>
                      <a:pt x="1504" y="813"/>
                    </a:lnTo>
                    <a:lnTo>
                      <a:pt x="1498" y="819"/>
                    </a:lnTo>
                    <a:lnTo>
                      <a:pt x="1486" y="817"/>
                    </a:lnTo>
                    <a:lnTo>
                      <a:pt x="1475" y="816"/>
                    </a:lnTo>
                    <a:lnTo>
                      <a:pt x="1464" y="814"/>
                    </a:lnTo>
                    <a:lnTo>
                      <a:pt x="1454" y="812"/>
                    </a:lnTo>
                    <a:lnTo>
                      <a:pt x="1442" y="809"/>
                    </a:lnTo>
                    <a:lnTo>
                      <a:pt x="1432" y="807"/>
                    </a:lnTo>
                    <a:lnTo>
                      <a:pt x="1420" y="805"/>
                    </a:lnTo>
                    <a:lnTo>
                      <a:pt x="1409" y="804"/>
                    </a:lnTo>
                    <a:lnTo>
                      <a:pt x="1404" y="805"/>
                    </a:lnTo>
                    <a:lnTo>
                      <a:pt x="1402" y="808"/>
                    </a:lnTo>
                    <a:lnTo>
                      <a:pt x="1401" y="813"/>
                    </a:lnTo>
                    <a:lnTo>
                      <a:pt x="1402" y="817"/>
                    </a:lnTo>
                    <a:lnTo>
                      <a:pt x="1411" y="832"/>
                    </a:lnTo>
                    <a:lnTo>
                      <a:pt x="1419" y="849"/>
                    </a:lnTo>
                    <a:lnTo>
                      <a:pt x="1423" y="863"/>
                    </a:lnTo>
                    <a:lnTo>
                      <a:pt x="1419" y="880"/>
                    </a:lnTo>
                    <a:lnTo>
                      <a:pt x="1414" y="888"/>
                    </a:lnTo>
                    <a:lnTo>
                      <a:pt x="1405" y="895"/>
                    </a:lnTo>
                    <a:lnTo>
                      <a:pt x="1401" y="903"/>
                    </a:lnTo>
                    <a:lnTo>
                      <a:pt x="1402" y="913"/>
                    </a:lnTo>
                    <a:lnTo>
                      <a:pt x="1401" y="927"/>
                    </a:lnTo>
                    <a:lnTo>
                      <a:pt x="1404" y="938"/>
                    </a:lnTo>
                    <a:lnTo>
                      <a:pt x="1408" y="950"/>
                    </a:lnTo>
                    <a:lnTo>
                      <a:pt x="1408" y="965"/>
                    </a:lnTo>
                    <a:lnTo>
                      <a:pt x="1414" y="971"/>
                    </a:lnTo>
                    <a:lnTo>
                      <a:pt x="1419" y="975"/>
                    </a:lnTo>
                    <a:lnTo>
                      <a:pt x="1425" y="979"/>
                    </a:lnTo>
                    <a:lnTo>
                      <a:pt x="1432" y="982"/>
                    </a:lnTo>
                    <a:lnTo>
                      <a:pt x="1438" y="986"/>
                    </a:lnTo>
                    <a:lnTo>
                      <a:pt x="1443" y="990"/>
                    </a:lnTo>
                    <a:lnTo>
                      <a:pt x="1448" y="995"/>
                    </a:lnTo>
                    <a:lnTo>
                      <a:pt x="1453" y="1001"/>
                    </a:lnTo>
                    <a:lnTo>
                      <a:pt x="1464" y="1027"/>
                    </a:lnTo>
                    <a:lnTo>
                      <a:pt x="1469" y="1056"/>
                    </a:lnTo>
                    <a:lnTo>
                      <a:pt x="1468" y="1085"/>
                    </a:lnTo>
                    <a:lnTo>
                      <a:pt x="1460" y="1109"/>
                    </a:lnTo>
                    <a:lnTo>
                      <a:pt x="1457" y="1109"/>
                    </a:lnTo>
                    <a:lnTo>
                      <a:pt x="1456" y="1111"/>
                    </a:lnTo>
                    <a:lnTo>
                      <a:pt x="1455" y="1114"/>
                    </a:lnTo>
                    <a:lnTo>
                      <a:pt x="1455" y="1116"/>
                    </a:lnTo>
                    <a:lnTo>
                      <a:pt x="1462" y="1129"/>
                    </a:lnTo>
                    <a:lnTo>
                      <a:pt x="1464" y="1145"/>
                    </a:lnTo>
                    <a:lnTo>
                      <a:pt x="1465" y="1162"/>
                    </a:lnTo>
                    <a:lnTo>
                      <a:pt x="1465" y="1178"/>
                    </a:lnTo>
                    <a:lnTo>
                      <a:pt x="1473" y="1195"/>
                    </a:lnTo>
                    <a:lnTo>
                      <a:pt x="1480" y="1214"/>
                    </a:lnTo>
                    <a:lnTo>
                      <a:pt x="1484" y="1235"/>
                    </a:lnTo>
                    <a:lnTo>
                      <a:pt x="1485" y="1255"/>
                    </a:lnTo>
                    <a:lnTo>
                      <a:pt x="1494" y="1271"/>
                    </a:lnTo>
                    <a:lnTo>
                      <a:pt x="1499" y="1289"/>
                    </a:lnTo>
                    <a:lnTo>
                      <a:pt x="1501" y="1308"/>
                    </a:lnTo>
                    <a:lnTo>
                      <a:pt x="1504" y="1328"/>
                    </a:lnTo>
                    <a:lnTo>
                      <a:pt x="1514" y="1359"/>
                    </a:lnTo>
                    <a:lnTo>
                      <a:pt x="1522" y="1391"/>
                    </a:lnTo>
                    <a:lnTo>
                      <a:pt x="1526" y="1424"/>
                    </a:lnTo>
                    <a:lnTo>
                      <a:pt x="1525" y="1459"/>
                    </a:lnTo>
                    <a:lnTo>
                      <a:pt x="1534" y="1472"/>
                    </a:lnTo>
                    <a:lnTo>
                      <a:pt x="1536" y="1488"/>
                    </a:lnTo>
                    <a:lnTo>
                      <a:pt x="1537" y="1505"/>
                    </a:lnTo>
                    <a:lnTo>
                      <a:pt x="1545" y="1518"/>
                    </a:lnTo>
                    <a:lnTo>
                      <a:pt x="1545" y="1549"/>
                    </a:lnTo>
                    <a:lnTo>
                      <a:pt x="1552" y="1556"/>
                    </a:lnTo>
                    <a:lnTo>
                      <a:pt x="1557" y="1564"/>
                    </a:lnTo>
                    <a:lnTo>
                      <a:pt x="1560" y="1572"/>
                    </a:lnTo>
                    <a:lnTo>
                      <a:pt x="1560" y="1581"/>
                    </a:lnTo>
                    <a:lnTo>
                      <a:pt x="1570" y="1600"/>
                    </a:lnTo>
                    <a:lnTo>
                      <a:pt x="1579" y="1618"/>
                    </a:lnTo>
                    <a:lnTo>
                      <a:pt x="1586" y="1638"/>
                    </a:lnTo>
                    <a:lnTo>
                      <a:pt x="1592" y="1659"/>
                    </a:lnTo>
                    <a:lnTo>
                      <a:pt x="1597" y="1679"/>
                    </a:lnTo>
                    <a:lnTo>
                      <a:pt x="1601" y="1700"/>
                    </a:lnTo>
                    <a:lnTo>
                      <a:pt x="1606" y="1722"/>
                    </a:lnTo>
                    <a:lnTo>
                      <a:pt x="1610" y="1743"/>
                    </a:lnTo>
                    <a:lnTo>
                      <a:pt x="1617" y="1766"/>
                    </a:lnTo>
                    <a:lnTo>
                      <a:pt x="1621" y="1790"/>
                    </a:lnTo>
                    <a:lnTo>
                      <a:pt x="1623" y="1815"/>
                    </a:lnTo>
                    <a:lnTo>
                      <a:pt x="1627" y="1840"/>
                    </a:lnTo>
                    <a:lnTo>
                      <a:pt x="1638" y="1874"/>
                    </a:lnTo>
                    <a:lnTo>
                      <a:pt x="1646" y="1911"/>
                    </a:lnTo>
                    <a:lnTo>
                      <a:pt x="1653" y="1947"/>
                    </a:lnTo>
                    <a:lnTo>
                      <a:pt x="1658" y="1980"/>
                    </a:lnTo>
                    <a:lnTo>
                      <a:pt x="1668" y="2007"/>
                    </a:lnTo>
                    <a:lnTo>
                      <a:pt x="1675" y="2034"/>
                    </a:lnTo>
                    <a:lnTo>
                      <a:pt x="1680" y="2063"/>
                    </a:lnTo>
                    <a:lnTo>
                      <a:pt x="1683" y="2092"/>
                    </a:lnTo>
                    <a:lnTo>
                      <a:pt x="1690" y="2098"/>
                    </a:lnTo>
                    <a:lnTo>
                      <a:pt x="1689" y="2107"/>
                    </a:lnTo>
                    <a:lnTo>
                      <a:pt x="1685" y="2116"/>
                    </a:lnTo>
                    <a:lnTo>
                      <a:pt x="1689" y="2124"/>
                    </a:lnTo>
                    <a:lnTo>
                      <a:pt x="1689" y="2130"/>
                    </a:lnTo>
                    <a:lnTo>
                      <a:pt x="1689" y="2136"/>
                    </a:lnTo>
                    <a:lnTo>
                      <a:pt x="1686" y="2140"/>
                    </a:lnTo>
                    <a:lnTo>
                      <a:pt x="1681" y="2143"/>
                    </a:lnTo>
                    <a:lnTo>
                      <a:pt x="1682" y="2146"/>
                    </a:lnTo>
                    <a:lnTo>
                      <a:pt x="1684" y="2151"/>
                    </a:lnTo>
                    <a:lnTo>
                      <a:pt x="1686" y="2154"/>
                    </a:lnTo>
                    <a:lnTo>
                      <a:pt x="1689" y="2159"/>
                    </a:lnTo>
                    <a:lnTo>
                      <a:pt x="1697" y="2163"/>
                    </a:lnTo>
                    <a:lnTo>
                      <a:pt x="1705" y="2168"/>
                    </a:lnTo>
                    <a:lnTo>
                      <a:pt x="1712" y="2174"/>
                    </a:lnTo>
                    <a:lnTo>
                      <a:pt x="1719" y="2180"/>
                    </a:lnTo>
                    <a:lnTo>
                      <a:pt x="1726" y="2185"/>
                    </a:lnTo>
                    <a:lnTo>
                      <a:pt x="1733" y="2191"/>
                    </a:lnTo>
                    <a:lnTo>
                      <a:pt x="1741" y="2196"/>
                    </a:lnTo>
                    <a:lnTo>
                      <a:pt x="1749" y="2199"/>
                    </a:lnTo>
                    <a:lnTo>
                      <a:pt x="1753" y="2204"/>
                    </a:lnTo>
                    <a:lnTo>
                      <a:pt x="1756" y="2210"/>
                    </a:lnTo>
                    <a:lnTo>
                      <a:pt x="1758" y="2216"/>
                    </a:lnTo>
                    <a:lnTo>
                      <a:pt x="1759" y="2222"/>
                    </a:lnTo>
                    <a:lnTo>
                      <a:pt x="1757" y="2225"/>
                    </a:lnTo>
                    <a:lnTo>
                      <a:pt x="1756" y="2228"/>
                    </a:lnTo>
                    <a:lnTo>
                      <a:pt x="1753" y="2233"/>
                    </a:lnTo>
                    <a:lnTo>
                      <a:pt x="1751" y="2235"/>
                    </a:lnTo>
                    <a:lnTo>
                      <a:pt x="1736" y="2238"/>
                    </a:lnTo>
                    <a:lnTo>
                      <a:pt x="1720" y="2241"/>
                    </a:lnTo>
                    <a:lnTo>
                      <a:pt x="1705" y="2241"/>
                    </a:lnTo>
                    <a:lnTo>
                      <a:pt x="1689" y="2239"/>
                    </a:lnTo>
                    <a:lnTo>
                      <a:pt x="1674" y="2238"/>
                    </a:lnTo>
                    <a:lnTo>
                      <a:pt x="1658" y="2236"/>
                    </a:lnTo>
                    <a:lnTo>
                      <a:pt x="1643" y="2234"/>
                    </a:lnTo>
                    <a:lnTo>
                      <a:pt x="1627" y="2233"/>
                    </a:lnTo>
                    <a:lnTo>
                      <a:pt x="1621" y="2234"/>
                    </a:lnTo>
                    <a:lnTo>
                      <a:pt x="1615" y="2235"/>
                    </a:lnTo>
                    <a:lnTo>
                      <a:pt x="1608" y="2235"/>
                    </a:lnTo>
                    <a:lnTo>
                      <a:pt x="1602" y="2235"/>
                    </a:lnTo>
                    <a:lnTo>
                      <a:pt x="1595" y="2235"/>
                    </a:lnTo>
                    <a:lnTo>
                      <a:pt x="1589" y="2235"/>
                    </a:lnTo>
                    <a:lnTo>
                      <a:pt x="1582" y="2235"/>
                    </a:lnTo>
                    <a:lnTo>
                      <a:pt x="1576" y="2234"/>
                    </a:lnTo>
                    <a:lnTo>
                      <a:pt x="1574" y="2230"/>
                    </a:lnTo>
                    <a:lnTo>
                      <a:pt x="1572" y="2227"/>
                    </a:lnTo>
                    <a:lnTo>
                      <a:pt x="1572" y="2223"/>
                    </a:lnTo>
                    <a:lnTo>
                      <a:pt x="1572" y="2219"/>
                    </a:lnTo>
                    <a:lnTo>
                      <a:pt x="1576" y="2212"/>
                    </a:lnTo>
                    <a:lnTo>
                      <a:pt x="1574" y="2204"/>
                    </a:lnTo>
                    <a:lnTo>
                      <a:pt x="1570" y="2195"/>
                    </a:lnTo>
                    <a:lnTo>
                      <a:pt x="1571" y="2185"/>
                    </a:lnTo>
                    <a:lnTo>
                      <a:pt x="1537" y="2185"/>
                    </a:lnTo>
                    <a:lnTo>
                      <a:pt x="1531" y="2180"/>
                    </a:lnTo>
                    <a:lnTo>
                      <a:pt x="1525" y="2172"/>
                    </a:lnTo>
                    <a:lnTo>
                      <a:pt x="1521" y="2163"/>
                    </a:lnTo>
                    <a:lnTo>
                      <a:pt x="1517" y="2154"/>
                    </a:lnTo>
                    <a:lnTo>
                      <a:pt x="1519" y="2144"/>
                    </a:lnTo>
                    <a:lnTo>
                      <a:pt x="1517" y="2135"/>
                    </a:lnTo>
                    <a:lnTo>
                      <a:pt x="1514" y="2123"/>
                    </a:lnTo>
                    <a:lnTo>
                      <a:pt x="1514" y="2112"/>
                    </a:lnTo>
                    <a:lnTo>
                      <a:pt x="1507" y="2100"/>
                    </a:lnTo>
                    <a:lnTo>
                      <a:pt x="1503" y="2087"/>
                    </a:lnTo>
                    <a:lnTo>
                      <a:pt x="1502" y="2072"/>
                    </a:lnTo>
                    <a:lnTo>
                      <a:pt x="1501" y="2056"/>
                    </a:lnTo>
                    <a:lnTo>
                      <a:pt x="1493" y="2030"/>
                    </a:lnTo>
                    <a:lnTo>
                      <a:pt x="1484" y="2004"/>
                    </a:lnTo>
                    <a:lnTo>
                      <a:pt x="1475" y="1980"/>
                    </a:lnTo>
                    <a:lnTo>
                      <a:pt x="1465" y="1955"/>
                    </a:lnTo>
                    <a:lnTo>
                      <a:pt x="1456" y="1931"/>
                    </a:lnTo>
                    <a:lnTo>
                      <a:pt x="1448" y="1905"/>
                    </a:lnTo>
                    <a:lnTo>
                      <a:pt x="1442" y="1879"/>
                    </a:lnTo>
                    <a:lnTo>
                      <a:pt x="1437" y="1850"/>
                    </a:lnTo>
                    <a:lnTo>
                      <a:pt x="1428" y="1821"/>
                    </a:lnTo>
                    <a:lnTo>
                      <a:pt x="1420" y="1792"/>
                    </a:lnTo>
                    <a:lnTo>
                      <a:pt x="1412" y="1765"/>
                    </a:lnTo>
                    <a:lnTo>
                      <a:pt x="1404" y="1736"/>
                    </a:lnTo>
                    <a:lnTo>
                      <a:pt x="1396" y="1708"/>
                    </a:lnTo>
                    <a:lnTo>
                      <a:pt x="1389" y="1678"/>
                    </a:lnTo>
                    <a:lnTo>
                      <a:pt x="1384" y="1649"/>
                    </a:lnTo>
                    <a:lnTo>
                      <a:pt x="1379" y="1618"/>
                    </a:lnTo>
                    <a:lnTo>
                      <a:pt x="1378" y="1606"/>
                    </a:lnTo>
                    <a:lnTo>
                      <a:pt x="1374" y="1595"/>
                    </a:lnTo>
                    <a:lnTo>
                      <a:pt x="1370" y="1586"/>
                    </a:lnTo>
                    <a:lnTo>
                      <a:pt x="1363" y="1577"/>
                    </a:lnTo>
                    <a:lnTo>
                      <a:pt x="1357" y="1568"/>
                    </a:lnTo>
                    <a:lnTo>
                      <a:pt x="1351" y="1560"/>
                    </a:lnTo>
                    <a:lnTo>
                      <a:pt x="1347" y="1549"/>
                    </a:lnTo>
                    <a:lnTo>
                      <a:pt x="1343" y="1539"/>
                    </a:lnTo>
                    <a:lnTo>
                      <a:pt x="1333" y="1509"/>
                    </a:lnTo>
                    <a:lnTo>
                      <a:pt x="1321" y="1480"/>
                    </a:lnTo>
                    <a:lnTo>
                      <a:pt x="1309" y="1452"/>
                    </a:lnTo>
                    <a:lnTo>
                      <a:pt x="1296" y="1426"/>
                    </a:lnTo>
                    <a:lnTo>
                      <a:pt x="1283" y="1399"/>
                    </a:lnTo>
                    <a:lnTo>
                      <a:pt x="1272" y="1372"/>
                    </a:lnTo>
                    <a:lnTo>
                      <a:pt x="1261" y="1344"/>
                    </a:lnTo>
                    <a:lnTo>
                      <a:pt x="1252" y="1315"/>
                    </a:lnTo>
                    <a:lnTo>
                      <a:pt x="1250" y="1313"/>
                    </a:lnTo>
                    <a:lnTo>
                      <a:pt x="1248" y="1312"/>
                    </a:lnTo>
                    <a:lnTo>
                      <a:pt x="1244" y="1312"/>
                    </a:lnTo>
                    <a:lnTo>
                      <a:pt x="1242" y="1314"/>
                    </a:lnTo>
                    <a:lnTo>
                      <a:pt x="1233" y="1352"/>
                    </a:lnTo>
                    <a:lnTo>
                      <a:pt x="1232" y="1392"/>
                    </a:lnTo>
                    <a:lnTo>
                      <a:pt x="1232" y="1433"/>
                    </a:lnTo>
                    <a:lnTo>
                      <a:pt x="1227" y="1474"/>
                    </a:lnTo>
                    <a:lnTo>
                      <a:pt x="1223" y="1508"/>
                    </a:lnTo>
                    <a:lnTo>
                      <a:pt x="1222" y="1542"/>
                    </a:lnTo>
                    <a:lnTo>
                      <a:pt x="1222" y="1577"/>
                    </a:lnTo>
                    <a:lnTo>
                      <a:pt x="1220" y="1613"/>
                    </a:lnTo>
                    <a:lnTo>
                      <a:pt x="1221" y="1616"/>
                    </a:lnTo>
                    <a:lnTo>
                      <a:pt x="1222" y="1619"/>
                    </a:lnTo>
                    <a:lnTo>
                      <a:pt x="1221" y="1623"/>
                    </a:lnTo>
                    <a:lnTo>
                      <a:pt x="1220" y="1626"/>
                    </a:lnTo>
                    <a:lnTo>
                      <a:pt x="1218" y="1656"/>
                    </a:lnTo>
                    <a:lnTo>
                      <a:pt x="1221" y="1684"/>
                    </a:lnTo>
                    <a:lnTo>
                      <a:pt x="1227" y="1713"/>
                    </a:lnTo>
                    <a:lnTo>
                      <a:pt x="1229" y="1740"/>
                    </a:lnTo>
                    <a:lnTo>
                      <a:pt x="1229" y="1795"/>
                    </a:lnTo>
                    <a:lnTo>
                      <a:pt x="1234" y="1850"/>
                    </a:lnTo>
                    <a:lnTo>
                      <a:pt x="1242" y="1905"/>
                    </a:lnTo>
                    <a:lnTo>
                      <a:pt x="1256" y="1959"/>
                    </a:lnTo>
                    <a:lnTo>
                      <a:pt x="1265" y="2000"/>
                    </a:lnTo>
                    <a:lnTo>
                      <a:pt x="1270" y="2042"/>
                    </a:lnTo>
                    <a:lnTo>
                      <a:pt x="1274" y="2085"/>
                    </a:lnTo>
                    <a:lnTo>
                      <a:pt x="1282" y="2124"/>
                    </a:lnTo>
                    <a:lnTo>
                      <a:pt x="1281" y="2131"/>
                    </a:lnTo>
                    <a:lnTo>
                      <a:pt x="1280" y="2142"/>
                    </a:lnTo>
                    <a:lnTo>
                      <a:pt x="1278" y="2150"/>
                    </a:lnTo>
                    <a:lnTo>
                      <a:pt x="1270" y="2154"/>
                    </a:lnTo>
                    <a:lnTo>
                      <a:pt x="1266" y="2155"/>
                    </a:lnTo>
                    <a:lnTo>
                      <a:pt x="1264" y="2159"/>
                    </a:lnTo>
                    <a:lnTo>
                      <a:pt x="1263" y="2163"/>
                    </a:lnTo>
                    <a:lnTo>
                      <a:pt x="1264" y="2169"/>
                    </a:lnTo>
                    <a:lnTo>
                      <a:pt x="1267" y="2170"/>
                    </a:lnTo>
                    <a:lnTo>
                      <a:pt x="1266" y="2175"/>
                    </a:lnTo>
                    <a:lnTo>
                      <a:pt x="1263" y="2181"/>
                    </a:lnTo>
                    <a:lnTo>
                      <a:pt x="1258" y="2186"/>
                    </a:lnTo>
                    <a:lnTo>
                      <a:pt x="1253" y="2191"/>
                    </a:lnTo>
                    <a:lnTo>
                      <a:pt x="1258" y="2200"/>
                    </a:lnTo>
                    <a:lnTo>
                      <a:pt x="1258" y="2210"/>
                    </a:lnTo>
                    <a:lnTo>
                      <a:pt x="1259" y="2220"/>
                    </a:lnTo>
                    <a:lnTo>
                      <a:pt x="1263" y="2229"/>
                    </a:lnTo>
                    <a:lnTo>
                      <a:pt x="1264" y="2229"/>
                    </a:lnTo>
                    <a:lnTo>
                      <a:pt x="1261" y="2233"/>
                    </a:lnTo>
                    <a:lnTo>
                      <a:pt x="1260" y="2236"/>
                    </a:lnTo>
                    <a:lnTo>
                      <a:pt x="1258" y="2239"/>
                    </a:lnTo>
                    <a:lnTo>
                      <a:pt x="1253" y="2243"/>
                    </a:lnTo>
                    <a:lnTo>
                      <a:pt x="1238" y="2245"/>
                    </a:lnTo>
                    <a:lnTo>
                      <a:pt x="1222" y="2248"/>
                    </a:lnTo>
                    <a:lnTo>
                      <a:pt x="1206" y="2250"/>
                    </a:lnTo>
                    <a:lnTo>
                      <a:pt x="1190" y="2250"/>
                    </a:lnTo>
                    <a:lnTo>
                      <a:pt x="1174" y="2249"/>
                    </a:lnTo>
                    <a:lnTo>
                      <a:pt x="1159" y="2245"/>
                    </a:lnTo>
                    <a:lnTo>
                      <a:pt x="1144" y="2241"/>
                    </a:lnTo>
                    <a:lnTo>
                      <a:pt x="1130" y="2233"/>
                    </a:lnTo>
                    <a:lnTo>
                      <a:pt x="1133" y="2222"/>
                    </a:lnTo>
                    <a:lnTo>
                      <a:pt x="1137" y="2212"/>
                    </a:lnTo>
                    <a:lnTo>
                      <a:pt x="1143" y="2204"/>
                    </a:lnTo>
                    <a:lnTo>
                      <a:pt x="1150" y="2196"/>
                    </a:lnTo>
                    <a:lnTo>
                      <a:pt x="1145" y="2182"/>
                    </a:lnTo>
                    <a:lnTo>
                      <a:pt x="1136" y="2174"/>
                    </a:lnTo>
                    <a:lnTo>
                      <a:pt x="1129" y="2165"/>
                    </a:lnTo>
                    <a:lnTo>
                      <a:pt x="1130" y="2147"/>
                    </a:lnTo>
                    <a:lnTo>
                      <a:pt x="1115" y="2129"/>
                    </a:lnTo>
                    <a:lnTo>
                      <a:pt x="1112" y="2106"/>
                    </a:lnTo>
                    <a:lnTo>
                      <a:pt x="1111" y="2079"/>
                    </a:lnTo>
                    <a:lnTo>
                      <a:pt x="1106" y="2055"/>
                    </a:lnTo>
                    <a:lnTo>
                      <a:pt x="1101" y="2040"/>
                    </a:lnTo>
                    <a:lnTo>
                      <a:pt x="1096" y="2024"/>
                    </a:lnTo>
                    <a:lnTo>
                      <a:pt x="1090" y="2008"/>
                    </a:lnTo>
                    <a:lnTo>
                      <a:pt x="1084" y="1992"/>
                    </a:lnTo>
                    <a:lnTo>
                      <a:pt x="1081" y="1974"/>
                    </a:lnTo>
                    <a:lnTo>
                      <a:pt x="1077" y="1956"/>
                    </a:lnTo>
                    <a:lnTo>
                      <a:pt x="1076" y="1938"/>
                    </a:lnTo>
                    <a:lnTo>
                      <a:pt x="1076" y="1918"/>
                    </a:lnTo>
                    <a:lnTo>
                      <a:pt x="1069" y="1896"/>
                    </a:lnTo>
                    <a:lnTo>
                      <a:pt x="1061" y="1873"/>
                    </a:lnTo>
                    <a:lnTo>
                      <a:pt x="1054" y="1849"/>
                    </a:lnTo>
                    <a:lnTo>
                      <a:pt x="1054" y="1823"/>
                    </a:lnTo>
                    <a:lnTo>
                      <a:pt x="1054" y="1783"/>
                    </a:lnTo>
                    <a:lnTo>
                      <a:pt x="1057" y="1752"/>
                    </a:lnTo>
                    <a:lnTo>
                      <a:pt x="1048" y="1730"/>
                    </a:lnTo>
                    <a:lnTo>
                      <a:pt x="1046" y="1705"/>
                    </a:lnTo>
                    <a:lnTo>
                      <a:pt x="1047" y="1678"/>
                    </a:lnTo>
                    <a:lnTo>
                      <a:pt x="1045" y="1653"/>
                    </a:lnTo>
                    <a:lnTo>
                      <a:pt x="1045" y="1621"/>
                    </a:lnTo>
                    <a:lnTo>
                      <a:pt x="1044" y="1590"/>
                    </a:lnTo>
                    <a:lnTo>
                      <a:pt x="1039" y="1558"/>
                    </a:lnTo>
                    <a:lnTo>
                      <a:pt x="1033" y="1527"/>
                    </a:lnTo>
                    <a:lnTo>
                      <a:pt x="1027" y="1497"/>
                    </a:lnTo>
                    <a:lnTo>
                      <a:pt x="1020" y="1466"/>
                    </a:lnTo>
                    <a:lnTo>
                      <a:pt x="1013" y="1436"/>
                    </a:lnTo>
                    <a:lnTo>
                      <a:pt x="1007" y="1405"/>
                    </a:lnTo>
                    <a:lnTo>
                      <a:pt x="1000" y="1387"/>
                    </a:lnTo>
                    <a:lnTo>
                      <a:pt x="995" y="1366"/>
                    </a:lnTo>
                    <a:lnTo>
                      <a:pt x="991" y="1345"/>
                    </a:lnTo>
                    <a:lnTo>
                      <a:pt x="987" y="1324"/>
                    </a:lnTo>
                    <a:lnTo>
                      <a:pt x="984" y="1304"/>
                    </a:lnTo>
                    <a:lnTo>
                      <a:pt x="980" y="1283"/>
                    </a:lnTo>
                    <a:lnTo>
                      <a:pt x="976" y="1263"/>
                    </a:lnTo>
                    <a:lnTo>
                      <a:pt x="970" y="1246"/>
                    </a:lnTo>
                    <a:lnTo>
                      <a:pt x="966" y="1214"/>
                    </a:lnTo>
                    <a:lnTo>
                      <a:pt x="962" y="1179"/>
                    </a:lnTo>
                    <a:lnTo>
                      <a:pt x="961" y="1146"/>
                    </a:lnTo>
                    <a:lnTo>
                      <a:pt x="963" y="1112"/>
                    </a:lnTo>
                    <a:lnTo>
                      <a:pt x="963" y="1103"/>
                    </a:lnTo>
                    <a:lnTo>
                      <a:pt x="963" y="1093"/>
                    </a:lnTo>
                    <a:lnTo>
                      <a:pt x="964" y="1082"/>
                    </a:lnTo>
                    <a:lnTo>
                      <a:pt x="968" y="1074"/>
                    </a:lnTo>
                    <a:lnTo>
                      <a:pt x="974" y="1040"/>
                    </a:lnTo>
                    <a:lnTo>
                      <a:pt x="979" y="1005"/>
                    </a:lnTo>
                    <a:lnTo>
                      <a:pt x="985" y="971"/>
                    </a:lnTo>
                    <a:lnTo>
                      <a:pt x="990" y="936"/>
                    </a:lnTo>
                    <a:lnTo>
                      <a:pt x="975" y="927"/>
                    </a:lnTo>
                    <a:lnTo>
                      <a:pt x="960" y="916"/>
                    </a:lnTo>
                    <a:lnTo>
                      <a:pt x="946" y="906"/>
                    </a:lnTo>
                    <a:lnTo>
                      <a:pt x="932" y="895"/>
                    </a:lnTo>
                    <a:lnTo>
                      <a:pt x="919" y="883"/>
                    </a:lnTo>
                    <a:lnTo>
                      <a:pt x="909" y="869"/>
                    </a:lnTo>
                    <a:lnTo>
                      <a:pt x="899" y="857"/>
                    </a:lnTo>
                    <a:lnTo>
                      <a:pt x="890" y="842"/>
                    </a:lnTo>
                    <a:lnTo>
                      <a:pt x="885" y="843"/>
                    </a:lnTo>
                    <a:lnTo>
                      <a:pt x="880" y="845"/>
                    </a:lnTo>
                    <a:lnTo>
                      <a:pt x="876" y="847"/>
                    </a:lnTo>
                    <a:lnTo>
                      <a:pt x="870" y="849"/>
                    </a:lnTo>
                    <a:lnTo>
                      <a:pt x="864" y="851"/>
                    </a:lnTo>
                    <a:lnTo>
                      <a:pt x="860" y="851"/>
                    </a:lnTo>
                    <a:lnTo>
                      <a:pt x="854" y="851"/>
                    </a:lnTo>
                    <a:lnTo>
                      <a:pt x="848" y="849"/>
                    </a:lnTo>
                    <a:lnTo>
                      <a:pt x="843" y="843"/>
                    </a:lnTo>
                    <a:lnTo>
                      <a:pt x="839" y="837"/>
                    </a:lnTo>
                    <a:lnTo>
                      <a:pt x="833" y="832"/>
                    </a:lnTo>
                    <a:lnTo>
                      <a:pt x="828" y="827"/>
                    </a:lnTo>
                    <a:lnTo>
                      <a:pt x="823" y="822"/>
                    </a:lnTo>
                    <a:lnTo>
                      <a:pt x="817" y="817"/>
                    </a:lnTo>
                    <a:lnTo>
                      <a:pt x="810" y="813"/>
                    </a:lnTo>
                    <a:lnTo>
                      <a:pt x="804" y="808"/>
                    </a:lnTo>
                    <a:lnTo>
                      <a:pt x="804" y="801"/>
                    </a:lnTo>
                    <a:lnTo>
                      <a:pt x="826" y="801"/>
                    </a:lnTo>
                    <a:lnTo>
                      <a:pt x="820" y="793"/>
                    </a:lnTo>
                    <a:lnTo>
                      <a:pt x="816" y="784"/>
                    </a:lnTo>
                    <a:lnTo>
                      <a:pt x="810" y="777"/>
                    </a:lnTo>
                    <a:lnTo>
                      <a:pt x="804" y="769"/>
                    </a:lnTo>
                    <a:lnTo>
                      <a:pt x="799" y="761"/>
                    </a:lnTo>
                    <a:lnTo>
                      <a:pt x="793" y="753"/>
                    </a:lnTo>
                    <a:lnTo>
                      <a:pt x="787" y="746"/>
                    </a:lnTo>
                    <a:lnTo>
                      <a:pt x="781" y="738"/>
                    </a:lnTo>
                    <a:lnTo>
                      <a:pt x="778" y="739"/>
                    </a:lnTo>
                    <a:lnTo>
                      <a:pt x="776" y="760"/>
                    </a:lnTo>
                    <a:lnTo>
                      <a:pt x="770" y="777"/>
                    </a:lnTo>
                    <a:lnTo>
                      <a:pt x="764" y="795"/>
                    </a:lnTo>
                    <a:lnTo>
                      <a:pt x="765" y="819"/>
                    </a:lnTo>
                    <a:lnTo>
                      <a:pt x="762" y="825"/>
                    </a:lnTo>
                    <a:lnTo>
                      <a:pt x="758" y="834"/>
                    </a:lnTo>
                    <a:lnTo>
                      <a:pt x="755" y="842"/>
                    </a:lnTo>
                    <a:lnTo>
                      <a:pt x="751" y="850"/>
                    </a:lnTo>
                    <a:lnTo>
                      <a:pt x="747" y="857"/>
                    </a:lnTo>
                    <a:lnTo>
                      <a:pt x="741" y="863"/>
                    </a:lnTo>
                    <a:lnTo>
                      <a:pt x="734" y="868"/>
                    </a:lnTo>
                    <a:lnTo>
                      <a:pt x="726" y="872"/>
                    </a:lnTo>
                    <a:lnTo>
                      <a:pt x="714" y="876"/>
                    </a:lnTo>
                    <a:lnTo>
                      <a:pt x="704" y="877"/>
                    </a:lnTo>
                    <a:lnTo>
                      <a:pt x="694" y="876"/>
                    </a:lnTo>
                    <a:lnTo>
                      <a:pt x="683" y="873"/>
                    </a:lnTo>
                    <a:lnTo>
                      <a:pt x="673" y="868"/>
                    </a:lnTo>
                    <a:lnTo>
                      <a:pt x="663" y="862"/>
                    </a:lnTo>
                    <a:lnTo>
                      <a:pt x="653" y="857"/>
                    </a:lnTo>
                    <a:lnTo>
                      <a:pt x="644" y="851"/>
                    </a:lnTo>
                    <a:lnTo>
                      <a:pt x="637" y="888"/>
                    </a:lnTo>
                    <a:lnTo>
                      <a:pt x="636" y="922"/>
                    </a:lnTo>
                    <a:lnTo>
                      <a:pt x="636" y="958"/>
                    </a:lnTo>
                    <a:lnTo>
                      <a:pt x="632" y="996"/>
                    </a:lnTo>
                    <a:lnTo>
                      <a:pt x="626" y="1042"/>
                    </a:lnTo>
                    <a:lnTo>
                      <a:pt x="621" y="1086"/>
                    </a:lnTo>
                    <a:lnTo>
                      <a:pt x="620" y="1131"/>
                    </a:lnTo>
                    <a:lnTo>
                      <a:pt x="621" y="1180"/>
                    </a:lnTo>
                    <a:lnTo>
                      <a:pt x="613" y="1184"/>
                    </a:lnTo>
                    <a:lnTo>
                      <a:pt x="604" y="1188"/>
                    </a:lnTo>
                    <a:lnTo>
                      <a:pt x="598" y="1195"/>
                    </a:lnTo>
                    <a:lnTo>
                      <a:pt x="599" y="1207"/>
                    </a:lnTo>
                    <a:lnTo>
                      <a:pt x="600" y="1217"/>
                    </a:lnTo>
                    <a:lnTo>
                      <a:pt x="602" y="1229"/>
                    </a:lnTo>
                    <a:lnTo>
                      <a:pt x="600" y="1241"/>
                    </a:lnTo>
                    <a:lnTo>
                      <a:pt x="598" y="1254"/>
                    </a:lnTo>
                    <a:lnTo>
                      <a:pt x="595" y="1348"/>
                    </a:lnTo>
                    <a:lnTo>
                      <a:pt x="589" y="1434"/>
                    </a:lnTo>
                    <a:lnTo>
                      <a:pt x="583" y="1519"/>
                    </a:lnTo>
                    <a:lnTo>
                      <a:pt x="576" y="1610"/>
                    </a:lnTo>
                    <a:lnTo>
                      <a:pt x="569" y="1662"/>
                    </a:lnTo>
                    <a:lnTo>
                      <a:pt x="561" y="1713"/>
                    </a:lnTo>
                    <a:lnTo>
                      <a:pt x="554" y="1765"/>
                    </a:lnTo>
                    <a:lnTo>
                      <a:pt x="550" y="1817"/>
                    </a:lnTo>
                    <a:lnTo>
                      <a:pt x="547" y="1822"/>
                    </a:lnTo>
                    <a:lnTo>
                      <a:pt x="545" y="1825"/>
                    </a:lnTo>
                    <a:lnTo>
                      <a:pt x="539" y="1827"/>
                    </a:lnTo>
                    <a:lnTo>
                      <a:pt x="535" y="1827"/>
                    </a:lnTo>
                    <a:lnTo>
                      <a:pt x="528" y="1827"/>
                    </a:lnTo>
                    <a:lnTo>
                      <a:pt x="522" y="1826"/>
                    </a:lnTo>
                    <a:lnTo>
                      <a:pt x="515" y="1826"/>
                    </a:lnTo>
                    <a:lnTo>
                      <a:pt x="509" y="1826"/>
                    </a:lnTo>
                    <a:lnTo>
                      <a:pt x="503" y="1823"/>
                    </a:lnTo>
                    <a:lnTo>
                      <a:pt x="497" y="1821"/>
                    </a:lnTo>
                    <a:lnTo>
                      <a:pt x="491" y="1820"/>
                    </a:lnTo>
                    <a:lnTo>
                      <a:pt x="484" y="1821"/>
                    </a:lnTo>
                    <a:lnTo>
                      <a:pt x="478" y="1852"/>
                    </a:lnTo>
                    <a:lnTo>
                      <a:pt x="471" y="1886"/>
                    </a:lnTo>
                    <a:lnTo>
                      <a:pt x="466" y="1919"/>
                    </a:lnTo>
                    <a:lnTo>
                      <a:pt x="461" y="1954"/>
                    </a:lnTo>
                    <a:lnTo>
                      <a:pt x="457" y="1987"/>
                    </a:lnTo>
                    <a:lnTo>
                      <a:pt x="454" y="2022"/>
                    </a:lnTo>
                    <a:lnTo>
                      <a:pt x="453" y="2054"/>
                    </a:lnTo>
                    <a:lnTo>
                      <a:pt x="455" y="2084"/>
                    </a:lnTo>
                    <a:lnTo>
                      <a:pt x="463" y="2098"/>
                    </a:lnTo>
                    <a:lnTo>
                      <a:pt x="470" y="2112"/>
                    </a:lnTo>
                    <a:lnTo>
                      <a:pt x="477" y="2125"/>
                    </a:lnTo>
                    <a:lnTo>
                      <a:pt x="484" y="2139"/>
                    </a:lnTo>
                    <a:lnTo>
                      <a:pt x="490" y="2154"/>
                    </a:lnTo>
                    <a:lnTo>
                      <a:pt x="497" y="2168"/>
                    </a:lnTo>
                    <a:lnTo>
                      <a:pt x="503" y="2183"/>
                    </a:lnTo>
                    <a:lnTo>
                      <a:pt x="509" y="2197"/>
                    </a:lnTo>
                    <a:lnTo>
                      <a:pt x="515" y="2201"/>
                    </a:lnTo>
                    <a:lnTo>
                      <a:pt x="522" y="2206"/>
                    </a:lnTo>
                    <a:lnTo>
                      <a:pt x="529" y="2210"/>
                    </a:lnTo>
                    <a:lnTo>
                      <a:pt x="537" y="2213"/>
                    </a:lnTo>
                    <a:lnTo>
                      <a:pt x="545" y="2215"/>
                    </a:lnTo>
                    <a:lnTo>
                      <a:pt x="553" y="2218"/>
                    </a:lnTo>
                    <a:lnTo>
                      <a:pt x="561" y="2219"/>
                    </a:lnTo>
                    <a:lnTo>
                      <a:pt x="569" y="2221"/>
                    </a:lnTo>
                    <a:lnTo>
                      <a:pt x="572" y="2223"/>
                    </a:lnTo>
                    <a:lnTo>
                      <a:pt x="574" y="2227"/>
                    </a:lnTo>
                    <a:lnTo>
                      <a:pt x="574" y="2230"/>
                    </a:lnTo>
                    <a:lnTo>
                      <a:pt x="574" y="2234"/>
                    </a:lnTo>
                    <a:lnTo>
                      <a:pt x="575" y="2233"/>
                    </a:lnTo>
                    <a:lnTo>
                      <a:pt x="571" y="2241"/>
                    </a:lnTo>
                    <a:lnTo>
                      <a:pt x="562" y="2246"/>
                    </a:lnTo>
                    <a:lnTo>
                      <a:pt x="554" y="2251"/>
                    </a:lnTo>
                    <a:lnTo>
                      <a:pt x="544" y="2253"/>
                    </a:lnTo>
                    <a:lnTo>
                      <a:pt x="533" y="2256"/>
                    </a:lnTo>
                    <a:lnTo>
                      <a:pt x="522" y="2256"/>
                    </a:lnTo>
                    <a:lnTo>
                      <a:pt x="511" y="2257"/>
                    </a:lnTo>
                    <a:lnTo>
                      <a:pt x="500" y="2258"/>
                    </a:lnTo>
                    <a:lnTo>
                      <a:pt x="477" y="2258"/>
                    </a:lnTo>
                    <a:lnTo>
                      <a:pt x="460" y="2252"/>
                    </a:lnTo>
                    <a:lnTo>
                      <a:pt x="445" y="2244"/>
                    </a:lnTo>
                    <a:lnTo>
                      <a:pt x="432" y="2233"/>
                    </a:lnTo>
                    <a:lnTo>
                      <a:pt x="421" y="2220"/>
                    </a:lnTo>
                    <a:lnTo>
                      <a:pt x="408" y="2208"/>
                    </a:lnTo>
                    <a:lnTo>
                      <a:pt x="394" y="2199"/>
                    </a:lnTo>
                    <a:lnTo>
                      <a:pt x="378" y="2192"/>
                    </a:lnTo>
                    <a:lnTo>
                      <a:pt x="371" y="2205"/>
                    </a:lnTo>
                    <a:lnTo>
                      <a:pt x="372" y="2220"/>
                    </a:lnTo>
                    <a:lnTo>
                      <a:pt x="375" y="2236"/>
                    </a:lnTo>
                    <a:lnTo>
                      <a:pt x="376" y="2252"/>
                    </a:lnTo>
                    <a:lnTo>
                      <a:pt x="371" y="2254"/>
                    </a:lnTo>
                    <a:lnTo>
                      <a:pt x="367" y="2253"/>
                    </a:lnTo>
                    <a:lnTo>
                      <a:pt x="363" y="2252"/>
                    </a:lnTo>
                    <a:lnTo>
                      <a:pt x="362" y="2249"/>
                    </a:lnTo>
                    <a:lnTo>
                      <a:pt x="361" y="2236"/>
                    </a:lnTo>
                    <a:lnTo>
                      <a:pt x="356" y="2226"/>
                    </a:lnTo>
                    <a:lnTo>
                      <a:pt x="351" y="2216"/>
                    </a:lnTo>
                    <a:lnTo>
                      <a:pt x="346" y="2208"/>
                    </a:lnTo>
                    <a:lnTo>
                      <a:pt x="345" y="2201"/>
                    </a:lnTo>
                    <a:lnTo>
                      <a:pt x="341" y="2197"/>
                    </a:lnTo>
                    <a:lnTo>
                      <a:pt x="339" y="2190"/>
                    </a:lnTo>
                    <a:lnTo>
                      <a:pt x="337" y="2183"/>
                    </a:lnTo>
                    <a:lnTo>
                      <a:pt x="334" y="2176"/>
                    </a:lnTo>
                    <a:lnTo>
                      <a:pt x="331" y="2163"/>
                    </a:lnTo>
                    <a:lnTo>
                      <a:pt x="330" y="2152"/>
                    </a:lnTo>
                    <a:lnTo>
                      <a:pt x="331" y="2140"/>
                    </a:lnTo>
                    <a:lnTo>
                      <a:pt x="334" y="2128"/>
                    </a:lnTo>
                    <a:lnTo>
                      <a:pt x="339" y="2117"/>
                    </a:lnTo>
                    <a:lnTo>
                      <a:pt x="345" y="2106"/>
                    </a:lnTo>
                    <a:lnTo>
                      <a:pt x="351" y="2094"/>
                    </a:lnTo>
                    <a:lnTo>
                      <a:pt x="356" y="2084"/>
                    </a:lnTo>
                    <a:lnTo>
                      <a:pt x="363" y="2014"/>
                    </a:lnTo>
                    <a:lnTo>
                      <a:pt x="361" y="1944"/>
                    </a:lnTo>
                    <a:lnTo>
                      <a:pt x="353" y="1878"/>
                    </a:lnTo>
                    <a:lnTo>
                      <a:pt x="345" y="1812"/>
                    </a:lnTo>
                    <a:lnTo>
                      <a:pt x="340" y="1808"/>
                    </a:lnTo>
                    <a:lnTo>
                      <a:pt x="334" y="1807"/>
                    </a:lnTo>
                    <a:lnTo>
                      <a:pt x="329" y="1806"/>
                    </a:lnTo>
                    <a:lnTo>
                      <a:pt x="324" y="1805"/>
                    </a:lnTo>
                    <a:lnTo>
                      <a:pt x="317" y="1806"/>
                    </a:lnTo>
                    <a:lnTo>
                      <a:pt x="311" y="1806"/>
                    </a:lnTo>
                    <a:lnTo>
                      <a:pt x="306" y="1806"/>
                    </a:lnTo>
                    <a:lnTo>
                      <a:pt x="299" y="1806"/>
                    </a:lnTo>
                    <a:lnTo>
                      <a:pt x="292" y="1807"/>
                    </a:lnTo>
                    <a:lnTo>
                      <a:pt x="278" y="1838"/>
                    </a:lnTo>
                    <a:lnTo>
                      <a:pt x="266" y="1870"/>
                    </a:lnTo>
                    <a:lnTo>
                      <a:pt x="255" y="1901"/>
                    </a:lnTo>
                    <a:lnTo>
                      <a:pt x="243" y="1932"/>
                    </a:lnTo>
                    <a:lnTo>
                      <a:pt x="232" y="1963"/>
                    </a:lnTo>
                    <a:lnTo>
                      <a:pt x="222" y="1994"/>
                    </a:lnTo>
                    <a:lnTo>
                      <a:pt x="210" y="2025"/>
                    </a:lnTo>
                    <a:lnTo>
                      <a:pt x="197" y="2056"/>
                    </a:lnTo>
                    <a:lnTo>
                      <a:pt x="200" y="2074"/>
                    </a:lnTo>
                    <a:lnTo>
                      <a:pt x="197" y="2090"/>
                    </a:lnTo>
                    <a:lnTo>
                      <a:pt x="193" y="2106"/>
                    </a:lnTo>
                    <a:lnTo>
                      <a:pt x="189" y="2122"/>
                    </a:lnTo>
                    <a:lnTo>
                      <a:pt x="189" y="2147"/>
                    </a:lnTo>
                    <a:lnTo>
                      <a:pt x="185" y="2170"/>
                    </a:lnTo>
                    <a:lnTo>
                      <a:pt x="176" y="2191"/>
                    </a:lnTo>
                    <a:lnTo>
                      <a:pt x="165" y="2211"/>
                    </a:lnTo>
                    <a:lnTo>
                      <a:pt x="166" y="2221"/>
                    </a:lnTo>
                    <a:lnTo>
                      <a:pt x="167" y="2229"/>
                    </a:lnTo>
                    <a:lnTo>
                      <a:pt x="169" y="2237"/>
                    </a:lnTo>
                    <a:lnTo>
                      <a:pt x="165" y="2244"/>
                    </a:lnTo>
                    <a:lnTo>
                      <a:pt x="157" y="2251"/>
                    </a:lnTo>
                    <a:lnTo>
                      <a:pt x="148" y="2257"/>
                    </a:lnTo>
                    <a:lnTo>
                      <a:pt x="136" y="2260"/>
                    </a:lnTo>
                    <a:lnTo>
                      <a:pt x="125" y="2261"/>
                    </a:lnTo>
                    <a:lnTo>
                      <a:pt x="113" y="2263"/>
                    </a:lnTo>
                    <a:lnTo>
                      <a:pt x="102" y="2261"/>
                    </a:lnTo>
                    <a:lnTo>
                      <a:pt x="90" y="2259"/>
                    </a:lnTo>
                    <a:lnTo>
                      <a:pt x="80" y="2256"/>
                    </a:lnTo>
                    <a:lnTo>
                      <a:pt x="73" y="2253"/>
                    </a:lnTo>
                    <a:lnTo>
                      <a:pt x="67" y="2251"/>
                    </a:lnTo>
                    <a:lnTo>
                      <a:pt x="63" y="2246"/>
                    </a:lnTo>
                    <a:lnTo>
                      <a:pt x="60" y="2239"/>
                    </a:lnTo>
                    <a:lnTo>
                      <a:pt x="61" y="2228"/>
                    </a:lnTo>
                    <a:lnTo>
                      <a:pt x="68" y="2220"/>
                    </a:lnTo>
                    <a:lnTo>
                      <a:pt x="73" y="2212"/>
                    </a:lnTo>
                    <a:lnTo>
                      <a:pt x="72" y="2201"/>
                    </a:lnTo>
                    <a:lnTo>
                      <a:pt x="78" y="2189"/>
                    </a:lnTo>
                    <a:lnTo>
                      <a:pt x="85" y="2175"/>
                    </a:lnTo>
                    <a:lnTo>
                      <a:pt x="93" y="2162"/>
                    </a:lnTo>
                    <a:lnTo>
                      <a:pt x="99" y="2150"/>
                    </a:lnTo>
                    <a:lnTo>
                      <a:pt x="106" y="2136"/>
                    </a:lnTo>
                    <a:lnTo>
                      <a:pt x="111" y="2121"/>
                    </a:lnTo>
                    <a:lnTo>
                      <a:pt x="113" y="2105"/>
                    </a:lnTo>
                    <a:lnTo>
                      <a:pt x="112" y="2087"/>
                    </a:lnTo>
                    <a:lnTo>
                      <a:pt x="120" y="2068"/>
                    </a:lnTo>
                    <a:lnTo>
                      <a:pt x="126" y="2047"/>
                    </a:lnTo>
                    <a:lnTo>
                      <a:pt x="129" y="2026"/>
                    </a:lnTo>
                    <a:lnTo>
                      <a:pt x="132" y="2004"/>
                    </a:lnTo>
                    <a:lnTo>
                      <a:pt x="134" y="2004"/>
                    </a:lnTo>
                    <a:lnTo>
                      <a:pt x="135" y="1940"/>
                    </a:lnTo>
                    <a:lnTo>
                      <a:pt x="137" y="1940"/>
                    </a:lnTo>
                    <a:lnTo>
                      <a:pt x="139" y="1911"/>
                    </a:lnTo>
                    <a:lnTo>
                      <a:pt x="140" y="1874"/>
                    </a:lnTo>
                    <a:lnTo>
                      <a:pt x="143" y="1836"/>
                    </a:lnTo>
                    <a:lnTo>
                      <a:pt x="147" y="1803"/>
                    </a:lnTo>
                    <a:lnTo>
                      <a:pt x="139" y="1799"/>
                    </a:lnTo>
                    <a:lnTo>
                      <a:pt x="134" y="1795"/>
                    </a:lnTo>
                    <a:lnTo>
                      <a:pt x="132" y="1787"/>
                    </a:lnTo>
                    <a:lnTo>
                      <a:pt x="132" y="1777"/>
                    </a:lnTo>
                    <a:lnTo>
                      <a:pt x="136" y="1740"/>
                    </a:lnTo>
                    <a:lnTo>
                      <a:pt x="144" y="1706"/>
                    </a:lnTo>
                    <a:lnTo>
                      <a:pt x="155" y="1672"/>
                    </a:lnTo>
                    <a:lnTo>
                      <a:pt x="165" y="1640"/>
                    </a:lnTo>
                    <a:lnTo>
                      <a:pt x="176" y="1607"/>
                    </a:lnTo>
                    <a:lnTo>
                      <a:pt x="185" y="1572"/>
                    </a:lnTo>
                    <a:lnTo>
                      <a:pt x="189" y="1535"/>
                    </a:lnTo>
                    <a:lnTo>
                      <a:pt x="190" y="1496"/>
                    </a:lnTo>
                    <a:lnTo>
                      <a:pt x="190" y="1443"/>
                    </a:lnTo>
                    <a:lnTo>
                      <a:pt x="192" y="1389"/>
                    </a:lnTo>
                    <a:lnTo>
                      <a:pt x="193" y="1336"/>
                    </a:lnTo>
                    <a:lnTo>
                      <a:pt x="192" y="1282"/>
                    </a:lnTo>
                    <a:lnTo>
                      <a:pt x="189" y="1263"/>
                    </a:lnTo>
                    <a:lnTo>
                      <a:pt x="187" y="1244"/>
                    </a:lnTo>
                    <a:lnTo>
                      <a:pt x="186" y="1225"/>
                    </a:lnTo>
                    <a:lnTo>
                      <a:pt x="185" y="1207"/>
                    </a:lnTo>
                    <a:lnTo>
                      <a:pt x="178" y="1203"/>
                    </a:lnTo>
                    <a:lnTo>
                      <a:pt x="170" y="1200"/>
                    </a:lnTo>
                    <a:lnTo>
                      <a:pt x="163" y="1199"/>
                    </a:lnTo>
                    <a:lnTo>
                      <a:pt x="156" y="1197"/>
                    </a:lnTo>
                    <a:lnTo>
                      <a:pt x="149" y="1194"/>
                    </a:lnTo>
                    <a:lnTo>
                      <a:pt x="143" y="1192"/>
                    </a:lnTo>
                    <a:lnTo>
                      <a:pt x="137" y="1188"/>
                    </a:lnTo>
                    <a:lnTo>
                      <a:pt x="132" y="1183"/>
                    </a:lnTo>
                    <a:lnTo>
                      <a:pt x="129" y="1172"/>
                    </a:lnTo>
                    <a:lnTo>
                      <a:pt x="124" y="1164"/>
                    </a:lnTo>
                    <a:lnTo>
                      <a:pt x="117" y="1157"/>
                    </a:lnTo>
                    <a:lnTo>
                      <a:pt x="108" y="1153"/>
                    </a:lnTo>
                    <a:lnTo>
                      <a:pt x="97" y="1149"/>
                    </a:lnTo>
                    <a:lnTo>
                      <a:pt x="87" y="1146"/>
                    </a:lnTo>
                    <a:lnTo>
                      <a:pt x="76" y="1142"/>
                    </a:lnTo>
                    <a:lnTo>
                      <a:pt x="66" y="1139"/>
                    </a:lnTo>
                    <a:lnTo>
                      <a:pt x="56" y="1135"/>
                    </a:lnTo>
                    <a:lnTo>
                      <a:pt x="45" y="1132"/>
                    </a:lnTo>
                    <a:lnTo>
                      <a:pt x="35" y="1129"/>
                    </a:lnTo>
                    <a:lnTo>
                      <a:pt x="25" y="1124"/>
                    </a:lnTo>
                    <a:lnTo>
                      <a:pt x="17" y="1118"/>
                    </a:lnTo>
                    <a:lnTo>
                      <a:pt x="9" y="1112"/>
                    </a:lnTo>
                    <a:lnTo>
                      <a:pt x="4" y="1105"/>
                    </a:lnTo>
                    <a:lnTo>
                      <a:pt x="0" y="1096"/>
                    </a:lnTo>
                    <a:lnTo>
                      <a:pt x="2" y="1074"/>
                    </a:lnTo>
                    <a:lnTo>
                      <a:pt x="10" y="1056"/>
                    </a:lnTo>
                    <a:lnTo>
                      <a:pt x="19" y="1039"/>
                    </a:lnTo>
                    <a:lnTo>
                      <a:pt x="29" y="1021"/>
                    </a:lnTo>
                    <a:lnTo>
                      <a:pt x="43" y="999"/>
                    </a:lnTo>
                    <a:lnTo>
                      <a:pt x="56" y="976"/>
                    </a:lnTo>
                    <a:lnTo>
                      <a:pt x="68" y="952"/>
                    </a:lnTo>
                    <a:lnTo>
                      <a:pt x="80" y="928"/>
                    </a:lnTo>
                    <a:lnTo>
                      <a:pt x="90" y="904"/>
                    </a:lnTo>
                    <a:lnTo>
                      <a:pt x="99" y="880"/>
                    </a:lnTo>
                    <a:lnTo>
                      <a:pt x="110" y="854"/>
                    </a:lnTo>
                    <a:lnTo>
                      <a:pt x="119" y="829"/>
                    </a:lnTo>
                    <a:lnTo>
                      <a:pt x="123" y="827"/>
                    </a:lnTo>
                    <a:lnTo>
                      <a:pt x="123" y="823"/>
                    </a:lnTo>
                    <a:lnTo>
                      <a:pt x="123" y="820"/>
                    </a:lnTo>
                    <a:lnTo>
                      <a:pt x="125" y="817"/>
                    </a:lnTo>
                    <a:lnTo>
                      <a:pt x="127" y="807"/>
                    </a:lnTo>
                    <a:lnTo>
                      <a:pt x="132" y="797"/>
                    </a:lnTo>
                    <a:lnTo>
                      <a:pt x="136" y="787"/>
                    </a:lnTo>
                    <a:lnTo>
                      <a:pt x="142" y="777"/>
                    </a:lnTo>
                    <a:lnTo>
                      <a:pt x="144" y="778"/>
                    </a:lnTo>
                    <a:lnTo>
                      <a:pt x="147" y="779"/>
                    </a:lnTo>
                    <a:lnTo>
                      <a:pt x="150" y="779"/>
                    </a:lnTo>
                    <a:lnTo>
                      <a:pt x="151" y="776"/>
                    </a:lnTo>
                    <a:lnTo>
                      <a:pt x="151" y="770"/>
                    </a:lnTo>
                    <a:lnTo>
                      <a:pt x="151" y="763"/>
                    </a:lnTo>
                    <a:lnTo>
                      <a:pt x="151" y="757"/>
                    </a:lnTo>
                    <a:lnTo>
                      <a:pt x="154" y="754"/>
                    </a:lnTo>
                    <a:lnTo>
                      <a:pt x="158" y="734"/>
                    </a:lnTo>
                    <a:lnTo>
                      <a:pt x="165" y="716"/>
                    </a:lnTo>
                    <a:lnTo>
                      <a:pt x="171" y="696"/>
                    </a:lnTo>
                    <a:lnTo>
                      <a:pt x="170" y="674"/>
                    </a:lnTo>
                    <a:lnTo>
                      <a:pt x="171" y="674"/>
                    </a:lnTo>
                    <a:lnTo>
                      <a:pt x="177" y="648"/>
                    </a:lnTo>
                    <a:lnTo>
                      <a:pt x="180" y="620"/>
                    </a:lnTo>
                    <a:lnTo>
                      <a:pt x="185" y="592"/>
                    </a:lnTo>
                    <a:lnTo>
                      <a:pt x="192" y="564"/>
                    </a:lnTo>
                    <a:lnTo>
                      <a:pt x="199" y="551"/>
                    </a:lnTo>
                    <a:lnTo>
                      <a:pt x="203" y="537"/>
                    </a:lnTo>
                    <a:lnTo>
                      <a:pt x="207" y="522"/>
                    </a:lnTo>
                    <a:lnTo>
                      <a:pt x="209" y="507"/>
                    </a:lnTo>
                    <a:lnTo>
                      <a:pt x="211" y="492"/>
                    </a:lnTo>
                    <a:lnTo>
                      <a:pt x="215" y="479"/>
                    </a:lnTo>
                    <a:lnTo>
                      <a:pt x="219" y="466"/>
                    </a:lnTo>
                    <a:lnTo>
                      <a:pt x="226" y="454"/>
                    </a:lnTo>
                    <a:lnTo>
                      <a:pt x="235" y="441"/>
                    </a:lnTo>
                    <a:lnTo>
                      <a:pt x="245" y="424"/>
                    </a:lnTo>
                    <a:lnTo>
                      <a:pt x="253" y="409"/>
                    </a:lnTo>
                    <a:lnTo>
                      <a:pt x="262" y="396"/>
                    </a:lnTo>
                    <a:lnTo>
                      <a:pt x="272" y="383"/>
                    </a:lnTo>
                    <a:lnTo>
                      <a:pt x="286" y="373"/>
                    </a:lnTo>
                    <a:lnTo>
                      <a:pt x="302" y="367"/>
                    </a:lnTo>
                    <a:lnTo>
                      <a:pt x="323" y="364"/>
                    </a:lnTo>
                    <a:lnTo>
                      <a:pt x="332" y="364"/>
                    </a:lnTo>
                    <a:lnTo>
                      <a:pt x="344" y="364"/>
                    </a:lnTo>
                    <a:lnTo>
                      <a:pt x="355" y="367"/>
                    </a:lnTo>
                    <a:lnTo>
                      <a:pt x="367" y="368"/>
                    </a:lnTo>
                    <a:lnTo>
                      <a:pt x="377" y="367"/>
                    </a:lnTo>
                    <a:lnTo>
                      <a:pt x="384" y="363"/>
                    </a:lnTo>
                    <a:lnTo>
                      <a:pt x="389" y="356"/>
                    </a:lnTo>
                    <a:lnTo>
                      <a:pt x="390" y="344"/>
                    </a:lnTo>
                    <a:lnTo>
                      <a:pt x="397" y="329"/>
                    </a:lnTo>
                    <a:lnTo>
                      <a:pt x="406" y="315"/>
                    </a:lnTo>
                    <a:lnTo>
                      <a:pt x="413" y="301"/>
                    </a:lnTo>
                    <a:lnTo>
                      <a:pt x="414" y="283"/>
                    </a:lnTo>
                    <a:lnTo>
                      <a:pt x="424" y="263"/>
                    </a:lnTo>
                    <a:lnTo>
                      <a:pt x="433" y="245"/>
                    </a:lnTo>
                    <a:lnTo>
                      <a:pt x="440" y="225"/>
                    </a:lnTo>
                    <a:lnTo>
                      <a:pt x="443" y="201"/>
                    </a:lnTo>
                    <a:lnTo>
                      <a:pt x="446" y="200"/>
                    </a:lnTo>
                    <a:lnTo>
                      <a:pt x="446" y="195"/>
                    </a:lnTo>
                    <a:lnTo>
                      <a:pt x="446" y="192"/>
                    </a:lnTo>
                    <a:lnTo>
                      <a:pt x="447" y="188"/>
                    </a:lnTo>
                    <a:lnTo>
                      <a:pt x="452" y="179"/>
                    </a:lnTo>
                    <a:lnTo>
                      <a:pt x="455" y="170"/>
                    </a:lnTo>
                    <a:lnTo>
                      <a:pt x="459" y="160"/>
                    </a:lnTo>
                    <a:lnTo>
                      <a:pt x="462" y="150"/>
                    </a:lnTo>
                    <a:lnTo>
                      <a:pt x="466" y="141"/>
                    </a:lnTo>
                    <a:lnTo>
                      <a:pt x="471" y="134"/>
                    </a:lnTo>
                    <a:lnTo>
                      <a:pt x="480" y="127"/>
                    </a:lnTo>
                    <a:lnTo>
                      <a:pt x="490" y="124"/>
                    </a:lnTo>
                    <a:lnTo>
                      <a:pt x="495" y="120"/>
                    </a:lnTo>
                    <a:lnTo>
                      <a:pt x="499" y="117"/>
                    </a:lnTo>
                    <a:lnTo>
                      <a:pt x="504" y="112"/>
                    </a:lnTo>
                    <a:lnTo>
                      <a:pt x="507" y="109"/>
                    </a:lnTo>
                    <a:lnTo>
                      <a:pt x="512" y="105"/>
                    </a:lnTo>
                    <a:lnTo>
                      <a:pt x="516" y="103"/>
                    </a:lnTo>
                    <a:lnTo>
                      <a:pt x="522" y="101"/>
                    </a:lnTo>
                    <a:lnTo>
                      <a:pt x="528" y="99"/>
                    </a:lnTo>
                    <a:lnTo>
                      <a:pt x="537" y="96"/>
                    </a:lnTo>
                    <a:lnTo>
                      <a:pt x="545" y="93"/>
                    </a:lnTo>
                    <a:lnTo>
                      <a:pt x="553" y="89"/>
                    </a:lnTo>
                    <a:lnTo>
                      <a:pt x="560" y="83"/>
                    </a:lnTo>
                    <a:lnTo>
                      <a:pt x="569" y="83"/>
                    </a:lnTo>
                    <a:lnTo>
                      <a:pt x="580" y="83"/>
                    </a:lnTo>
                    <a:lnTo>
                      <a:pt x="589" y="82"/>
                    </a:lnTo>
                    <a:lnTo>
                      <a:pt x="599" y="82"/>
                    </a:lnTo>
                    <a:lnTo>
                      <a:pt x="610" y="81"/>
                    </a:lnTo>
                    <a:lnTo>
                      <a:pt x="620" y="81"/>
                    </a:lnTo>
                    <a:lnTo>
                      <a:pt x="629" y="82"/>
                    </a:lnTo>
                    <a:lnTo>
                      <a:pt x="640" y="84"/>
                    </a:lnTo>
                    <a:lnTo>
                      <a:pt x="647" y="88"/>
                    </a:lnTo>
                    <a:lnTo>
                      <a:pt x="652" y="93"/>
                    </a:lnTo>
                    <a:lnTo>
                      <a:pt x="658" y="97"/>
                    </a:lnTo>
                    <a:lnTo>
                      <a:pt x="665" y="102"/>
                    </a:lnTo>
                    <a:lnTo>
                      <a:pt x="671" y="105"/>
                    </a:lnTo>
                    <a:lnTo>
                      <a:pt x="678" y="107"/>
                    </a:lnTo>
                    <a:lnTo>
                      <a:pt x="685" y="106"/>
                    </a:lnTo>
                    <a:lnTo>
                      <a:pt x="693" y="104"/>
                    </a:lnTo>
                    <a:lnTo>
                      <a:pt x="691" y="112"/>
                    </a:lnTo>
                    <a:lnTo>
                      <a:pt x="698" y="114"/>
                    </a:lnTo>
                    <a:lnTo>
                      <a:pt x="706" y="118"/>
                    </a:lnTo>
                    <a:lnTo>
                      <a:pt x="714" y="121"/>
                    </a:lnTo>
                    <a:lnTo>
                      <a:pt x="721" y="126"/>
                    </a:lnTo>
                    <a:lnTo>
                      <a:pt x="727" y="132"/>
                    </a:lnTo>
                    <a:lnTo>
                      <a:pt x="734" y="137"/>
                    </a:lnTo>
                    <a:lnTo>
                      <a:pt x="739" y="144"/>
                    </a:lnTo>
                    <a:lnTo>
                      <a:pt x="742" y="151"/>
                    </a:lnTo>
                    <a:lnTo>
                      <a:pt x="741" y="163"/>
                    </a:lnTo>
                    <a:lnTo>
                      <a:pt x="746" y="171"/>
                    </a:lnTo>
                    <a:lnTo>
                      <a:pt x="750" y="179"/>
                    </a:lnTo>
                    <a:lnTo>
                      <a:pt x="749" y="189"/>
                    </a:lnTo>
                    <a:lnTo>
                      <a:pt x="742" y="196"/>
                    </a:lnTo>
                    <a:lnTo>
                      <a:pt x="734" y="202"/>
                    </a:lnTo>
                    <a:lnTo>
                      <a:pt x="726" y="208"/>
                    </a:lnTo>
                    <a:lnTo>
                      <a:pt x="718" y="212"/>
                    </a:lnTo>
                    <a:lnTo>
                      <a:pt x="717" y="228"/>
                    </a:lnTo>
                    <a:lnTo>
                      <a:pt x="717" y="245"/>
                    </a:lnTo>
                    <a:lnTo>
                      <a:pt x="716" y="261"/>
                    </a:lnTo>
                    <a:lnTo>
                      <a:pt x="708" y="275"/>
                    </a:lnTo>
                    <a:lnTo>
                      <a:pt x="709" y="288"/>
                    </a:lnTo>
                    <a:lnTo>
                      <a:pt x="713" y="300"/>
                    </a:lnTo>
                    <a:lnTo>
                      <a:pt x="719" y="311"/>
                    </a:lnTo>
                    <a:lnTo>
                      <a:pt x="723" y="324"/>
                    </a:lnTo>
                    <a:lnTo>
                      <a:pt x="718" y="329"/>
                    </a:lnTo>
                    <a:lnTo>
                      <a:pt x="710" y="331"/>
                    </a:lnTo>
                    <a:lnTo>
                      <a:pt x="702" y="333"/>
                    </a:lnTo>
                    <a:lnTo>
                      <a:pt x="701" y="343"/>
                    </a:lnTo>
                    <a:lnTo>
                      <a:pt x="701" y="348"/>
                    </a:lnTo>
                    <a:lnTo>
                      <a:pt x="698" y="352"/>
                    </a:lnTo>
                    <a:lnTo>
                      <a:pt x="694" y="355"/>
                    </a:lnTo>
                    <a:lnTo>
                      <a:pt x="688" y="358"/>
                    </a:lnTo>
                    <a:lnTo>
                      <a:pt x="690" y="361"/>
                    </a:lnTo>
                    <a:lnTo>
                      <a:pt x="691" y="364"/>
                    </a:lnTo>
                    <a:lnTo>
                      <a:pt x="693" y="368"/>
                    </a:lnTo>
                    <a:lnTo>
                      <a:pt x="691" y="371"/>
                    </a:lnTo>
                    <a:lnTo>
                      <a:pt x="687" y="373"/>
                    </a:lnTo>
                    <a:lnTo>
                      <a:pt x="683" y="375"/>
                    </a:lnTo>
                    <a:lnTo>
                      <a:pt x="680" y="378"/>
                    </a:lnTo>
                    <a:lnTo>
                      <a:pt x="678" y="382"/>
                    </a:lnTo>
                    <a:lnTo>
                      <a:pt x="679" y="384"/>
                    </a:lnTo>
                    <a:lnTo>
                      <a:pt x="679" y="388"/>
                    </a:lnTo>
                    <a:lnTo>
                      <a:pt x="678" y="391"/>
                    </a:lnTo>
                    <a:lnTo>
                      <a:pt x="678" y="396"/>
                    </a:lnTo>
                    <a:lnTo>
                      <a:pt x="635" y="423"/>
                    </a:lnTo>
                    <a:lnTo>
                      <a:pt x="630" y="423"/>
                    </a:lnTo>
                    <a:lnTo>
                      <a:pt x="626" y="421"/>
                    </a:lnTo>
                    <a:lnTo>
                      <a:pt x="623" y="419"/>
                    </a:lnTo>
                    <a:lnTo>
                      <a:pt x="622" y="414"/>
                    </a:lnTo>
                    <a:lnTo>
                      <a:pt x="623" y="409"/>
                    </a:lnTo>
                    <a:lnTo>
                      <a:pt x="627" y="408"/>
                    </a:lnTo>
                    <a:lnTo>
                      <a:pt x="630" y="407"/>
                    </a:lnTo>
                    <a:lnTo>
                      <a:pt x="633" y="404"/>
                    </a:lnTo>
                    <a:lnTo>
                      <a:pt x="626" y="403"/>
                    </a:lnTo>
                    <a:lnTo>
                      <a:pt x="619" y="400"/>
                    </a:lnTo>
                    <a:lnTo>
                      <a:pt x="612" y="399"/>
                    </a:lnTo>
                    <a:lnTo>
                      <a:pt x="605" y="399"/>
                    </a:lnTo>
                    <a:lnTo>
                      <a:pt x="598" y="400"/>
                    </a:lnTo>
                    <a:lnTo>
                      <a:pt x="592" y="401"/>
                    </a:lnTo>
                    <a:lnTo>
                      <a:pt x="587" y="406"/>
                    </a:lnTo>
                    <a:lnTo>
                      <a:pt x="583" y="412"/>
                    </a:lnTo>
                    <a:lnTo>
                      <a:pt x="581" y="416"/>
                    </a:lnTo>
                    <a:lnTo>
                      <a:pt x="582" y="420"/>
                    </a:lnTo>
                    <a:lnTo>
                      <a:pt x="584" y="424"/>
                    </a:lnTo>
                    <a:lnTo>
                      <a:pt x="587" y="428"/>
                    </a:lnTo>
                    <a:lnTo>
                      <a:pt x="591" y="441"/>
                    </a:lnTo>
                    <a:lnTo>
                      <a:pt x="598" y="450"/>
                    </a:lnTo>
                    <a:lnTo>
                      <a:pt x="607" y="458"/>
                    </a:lnTo>
                    <a:lnTo>
                      <a:pt x="619" y="465"/>
                    </a:lnTo>
                    <a:lnTo>
                      <a:pt x="630" y="472"/>
                    </a:lnTo>
                    <a:lnTo>
                      <a:pt x="641" y="479"/>
                    </a:lnTo>
                    <a:lnTo>
                      <a:pt x="649" y="487"/>
                    </a:lnTo>
                    <a:lnTo>
                      <a:pt x="656" y="497"/>
                    </a:lnTo>
                    <a:lnTo>
                      <a:pt x="656" y="485"/>
                    </a:lnTo>
                    <a:lnTo>
                      <a:pt x="656" y="475"/>
                    </a:lnTo>
                    <a:lnTo>
                      <a:pt x="653" y="466"/>
                    </a:lnTo>
                    <a:lnTo>
                      <a:pt x="645" y="459"/>
                    </a:lnTo>
                    <a:lnTo>
                      <a:pt x="645" y="453"/>
                    </a:lnTo>
                    <a:lnTo>
                      <a:pt x="648" y="447"/>
                    </a:lnTo>
                    <a:lnTo>
                      <a:pt x="650" y="442"/>
                    </a:lnTo>
                    <a:lnTo>
                      <a:pt x="650" y="436"/>
                    </a:lnTo>
                    <a:lnTo>
                      <a:pt x="649" y="431"/>
                    </a:lnTo>
                    <a:lnTo>
                      <a:pt x="647" y="427"/>
                    </a:lnTo>
                    <a:lnTo>
                      <a:pt x="642" y="423"/>
                    </a:lnTo>
                    <a:lnTo>
                      <a:pt x="635" y="423"/>
                    </a:lnTo>
                    <a:lnTo>
                      <a:pt x="678" y="396"/>
                    </a:lnTo>
                    <a:lnTo>
                      <a:pt x="685" y="396"/>
                    </a:lnTo>
                    <a:lnTo>
                      <a:pt x="690" y="397"/>
                    </a:lnTo>
                    <a:lnTo>
                      <a:pt x="695" y="400"/>
                    </a:lnTo>
                    <a:lnTo>
                      <a:pt x="698" y="405"/>
                    </a:lnTo>
                    <a:lnTo>
                      <a:pt x="702" y="409"/>
                    </a:lnTo>
                    <a:lnTo>
                      <a:pt x="706" y="413"/>
                    </a:lnTo>
                    <a:lnTo>
                      <a:pt x="711" y="416"/>
                    </a:lnTo>
                    <a:lnTo>
                      <a:pt x="717" y="419"/>
                    </a:lnTo>
                    <a:lnTo>
                      <a:pt x="721" y="423"/>
                    </a:lnTo>
                    <a:lnTo>
                      <a:pt x="725" y="430"/>
                    </a:lnTo>
                    <a:lnTo>
                      <a:pt x="728" y="436"/>
                    </a:lnTo>
                    <a:lnTo>
                      <a:pt x="735" y="439"/>
                    </a:lnTo>
                    <a:lnTo>
                      <a:pt x="744" y="459"/>
                    </a:lnTo>
                    <a:lnTo>
                      <a:pt x="742" y="480"/>
                    </a:lnTo>
                    <a:lnTo>
                      <a:pt x="738" y="502"/>
                    </a:lnTo>
                    <a:lnTo>
                      <a:pt x="735" y="525"/>
                    </a:lnTo>
                    <a:lnTo>
                      <a:pt x="741" y="540"/>
                    </a:lnTo>
                    <a:lnTo>
                      <a:pt x="743" y="556"/>
                    </a:lnTo>
                    <a:lnTo>
                      <a:pt x="747" y="571"/>
                    </a:lnTo>
                    <a:lnTo>
                      <a:pt x="755" y="583"/>
                    </a:lnTo>
                    <a:lnTo>
                      <a:pt x="761" y="602"/>
                    </a:lnTo>
                    <a:lnTo>
                      <a:pt x="769" y="619"/>
                    </a:lnTo>
                    <a:lnTo>
                      <a:pt x="774" y="638"/>
                    </a:lnTo>
                    <a:lnTo>
                      <a:pt x="773" y="658"/>
                    </a:lnTo>
                    <a:lnTo>
                      <a:pt x="778" y="660"/>
                    </a:lnTo>
                    <a:lnTo>
                      <a:pt x="922" y="676"/>
                    </a:lnTo>
                    <a:close/>
                  </a:path>
                </a:pathLst>
              </a:custGeom>
              <a:solidFill>
                <a:schemeClr val="bg2"/>
              </a:solidFill>
              <a:ln w="9525">
                <a:solidFill>
                  <a:schemeClr val="accent1"/>
                </a:solidFill>
                <a:round/>
                <a:headEnd/>
                <a:tailEnd/>
              </a:ln>
            </p:spPr>
            <p:txBody>
              <a:bodyPr/>
              <a:lstStyle/>
              <a:p>
                <a:endParaRPr lang="en-US" dirty="0"/>
              </a:p>
            </p:txBody>
          </p:sp>
          <p:sp>
            <p:nvSpPr>
              <p:cNvPr id="8" name="Freeform 132"/>
              <p:cNvSpPr>
                <a:spLocks/>
              </p:cNvSpPr>
              <p:nvPr/>
            </p:nvSpPr>
            <p:spPr bwMode="auto">
              <a:xfrm>
                <a:off x="1702" y="3173"/>
                <a:ext cx="178" cy="150"/>
              </a:xfrm>
              <a:custGeom>
                <a:avLst/>
                <a:gdLst>
                  <a:gd name="T0" fmla="*/ 173 w 356"/>
                  <a:gd name="T1" fmla="*/ 13 h 300"/>
                  <a:gd name="T2" fmla="*/ 162 w 356"/>
                  <a:gd name="T3" fmla="*/ 38 h 300"/>
                  <a:gd name="T4" fmla="*/ 150 w 356"/>
                  <a:gd name="T5" fmla="*/ 61 h 300"/>
                  <a:gd name="T6" fmla="*/ 135 w 356"/>
                  <a:gd name="T7" fmla="*/ 85 h 300"/>
                  <a:gd name="T8" fmla="*/ 122 w 356"/>
                  <a:gd name="T9" fmla="*/ 98 h 300"/>
                  <a:gd name="T10" fmla="*/ 113 w 356"/>
                  <a:gd name="T11" fmla="*/ 98 h 300"/>
                  <a:gd name="T12" fmla="*/ 105 w 356"/>
                  <a:gd name="T13" fmla="*/ 98 h 300"/>
                  <a:gd name="T14" fmla="*/ 98 w 356"/>
                  <a:gd name="T15" fmla="*/ 100 h 300"/>
                  <a:gd name="T16" fmla="*/ 97 w 356"/>
                  <a:gd name="T17" fmla="*/ 105 h 300"/>
                  <a:gd name="T18" fmla="*/ 102 w 356"/>
                  <a:gd name="T19" fmla="*/ 109 h 300"/>
                  <a:gd name="T20" fmla="*/ 103 w 356"/>
                  <a:gd name="T21" fmla="*/ 110 h 300"/>
                  <a:gd name="T22" fmla="*/ 97 w 356"/>
                  <a:gd name="T23" fmla="*/ 111 h 300"/>
                  <a:gd name="T24" fmla="*/ 92 w 356"/>
                  <a:gd name="T25" fmla="*/ 112 h 300"/>
                  <a:gd name="T26" fmla="*/ 87 w 356"/>
                  <a:gd name="T27" fmla="*/ 113 h 300"/>
                  <a:gd name="T28" fmla="*/ 86 w 356"/>
                  <a:gd name="T29" fmla="*/ 118 h 300"/>
                  <a:gd name="T30" fmla="*/ 89 w 356"/>
                  <a:gd name="T31" fmla="*/ 121 h 300"/>
                  <a:gd name="T32" fmla="*/ 89 w 356"/>
                  <a:gd name="T33" fmla="*/ 123 h 300"/>
                  <a:gd name="T34" fmla="*/ 85 w 356"/>
                  <a:gd name="T35" fmla="*/ 126 h 300"/>
                  <a:gd name="T36" fmla="*/ 97 w 356"/>
                  <a:gd name="T37" fmla="*/ 134 h 300"/>
                  <a:gd name="T38" fmla="*/ 87 w 356"/>
                  <a:gd name="T39" fmla="*/ 139 h 300"/>
                  <a:gd name="T40" fmla="*/ 76 w 356"/>
                  <a:gd name="T41" fmla="*/ 142 h 300"/>
                  <a:gd name="T42" fmla="*/ 65 w 356"/>
                  <a:gd name="T43" fmla="*/ 145 h 300"/>
                  <a:gd name="T44" fmla="*/ 52 w 356"/>
                  <a:gd name="T45" fmla="*/ 147 h 300"/>
                  <a:gd name="T46" fmla="*/ 40 w 356"/>
                  <a:gd name="T47" fmla="*/ 149 h 300"/>
                  <a:gd name="T48" fmla="*/ 27 w 356"/>
                  <a:gd name="T49" fmla="*/ 150 h 300"/>
                  <a:gd name="T50" fmla="*/ 14 w 356"/>
                  <a:gd name="T51" fmla="*/ 150 h 300"/>
                  <a:gd name="T52" fmla="*/ 1 w 356"/>
                  <a:gd name="T53" fmla="*/ 149 h 300"/>
                  <a:gd name="T54" fmla="*/ 1 w 356"/>
                  <a:gd name="T55" fmla="*/ 148 h 300"/>
                  <a:gd name="T56" fmla="*/ 0 w 356"/>
                  <a:gd name="T57" fmla="*/ 147 h 300"/>
                  <a:gd name="T58" fmla="*/ 17 w 356"/>
                  <a:gd name="T59" fmla="*/ 114 h 300"/>
                  <a:gd name="T60" fmla="*/ 34 w 356"/>
                  <a:gd name="T61" fmla="*/ 81 h 300"/>
                  <a:gd name="T62" fmla="*/ 50 w 356"/>
                  <a:gd name="T63" fmla="*/ 48 h 300"/>
                  <a:gd name="T64" fmla="*/ 68 w 356"/>
                  <a:gd name="T65" fmla="*/ 16 h 300"/>
                  <a:gd name="T66" fmla="*/ 82 w 356"/>
                  <a:gd name="T67" fmla="*/ 18 h 300"/>
                  <a:gd name="T68" fmla="*/ 96 w 356"/>
                  <a:gd name="T69" fmla="*/ 18 h 300"/>
                  <a:gd name="T70" fmla="*/ 111 w 356"/>
                  <a:gd name="T71" fmla="*/ 16 h 300"/>
                  <a:gd name="T72" fmla="*/ 125 w 356"/>
                  <a:gd name="T73" fmla="*/ 14 h 300"/>
                  <a:gd name="T74" fmla="*/ 139 w 356"/>
                  <a:gd name="T75" fmla="*/ 12 h 300"/>
                  <a:gd name="T76" fmla="*/ 153 w 356"/>
                  <a:gd name="T77" fmla="*/ 9 h 300"/>
                  <a:gd name="T78" fmla="*/ 166 w 356"/>
                  <a:gd name="T79" fmla="*/ 5 h 300"/>
                  <a:gd name="T80" fmla="*/ 178 w 356"/>
                  <a:gd name="T81" fmla="*/ 0 h 30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56"/>
                  <a:gd name="T124" fmla="*/ 0 h 300"/>
                  <a:gd name="T125" fmla="*/ 356 w 356"/>
                  <a:gd name="T126" fmla="*/ 300 h 30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56" h="300">
                    <a:moveTo>
                      <a:pt x="356" y="0"/>
                    </a:moveTo>
                    <a:lnTo>
                      <a:pt x="346" y="27"/>
                    </a:lnTo>
                    <a:lnTo>
                      <a:pt x="336" y="52"/>
                    </a:lnTo>
                    <a:lnTo>
                      <a:pt x="324" y="76"/>
                    </a:lnTo>
                    <a:lnTo>
                      <a:pt x="311" y="99"/>
                    </a:lnTo>
                    <a:lnTo>
                      <a:pt x="299" y="122"/>
                    </a:lnTo>
                    <a:lnTo>
                      <a:pt x="284" y="145"/>
                    </a:lnTo>
                    <a:lnTo>
                      <a:pt x="269" y="171"/>
                    </a:lnTo>
                    <a:lnTo>
                      <a:pt x="251" y="196"/>
                    </a:lnTo>
                    <a:lnTo>
                      <a:pt x="245" y="197"/>
                    </a:lnTo>
                    <a:lnTo>
                      <a:pt x="236" y="198"/>
                    </a:lnTo>
                    <a:lnTo>
                      <a:pt x="227" y="197"/>
                    </a:lnTo>
                    <a:lnTo>
                      <a:pt x="219" y="196"/>
                    </a:lnTo>
                    <a:lnTo>
                      <a:pt x="211" y="196"/>
                    </a:lnTo>
                    <a:lnTo>
                      <a:pt x="203" y="197"/>
                    </a:lnTo>
                    <a:lnTo>
                      <a:pt x="197" y="200"/>
                    </a:lnTo>
                    <a:lnTo>
                      <a:pt x="193" y="204"/>
                    </a:lnTo>
                    <a:lnTo>
                      <a:pt x="195" y="210"/>
                    </a:lnTo>
                    <a:lnTo>
                      <a:pt x="200" y="214"/>
                    </a:lnTo>
                    <a:lnTo>
                      <a:pt x="205" y="218"/>
                    </a:lnTo>
                    <a:lnTo>
                      <a:pt x="211" y="219"/>
                    </a:lnTo>
                    <a:lnTo>
                      <a:pt x="207" y="221"/>
                    </a:lnTo>
                    <a:lnTo>
                      <a:pt x="201" y="223"/>
                    </a:lnTo>
                    <a:lnTo>
                      <a:pt x="195" y="223"/>
                    </a:lnTo>
                    <a:lnTo>
                      <a:pt x="189" y="223"/>
                    </a:lnTo>
                    <a:lnTo>
                      <a:pt x="184" y="224"/>
                    </a:lnTo>
                    <a:lnTo>
                      <a:pt x="179" y="225"/>
                    </a:lnTo>
                    <a:lnTo>
                      <a:pt x="174" y="227"/>
                    </a:lnTo>
                    <a:lnTo>
                      <a:pt x="171" y="231"/>
                    </a:lnTo>
                    <a:lnTo>
                      <a:pt x="172" y="236"/>
                    </a:lnTo>
                    <a:lnTo>
                      <a:pt x="174" y="240"/>
                    </a:lnTo>
                    <a:lnTo>
                      <a:pt x="179" y="243"/>
                    </a:lnTo>
                    <a:lnTo>
                      <a:pt x="184" y="244"/>
                    </a:lnTo>
                    <a:lnTo>
                      <a:pt x="179" y="247"/>
                    </a:lnTo>
                    <a:lnTo>
                      <a:pt x="174" y="249"/>
                    </a:lnTo>
                    <a:lnTo>
                      <a:pt x="170" y="253"/>
                    </a:lnTo>
                    <a:lnTo>
                      <a:pt x="171" y="259"/>
                    </a:lnTo>
                    <a:lnTo>
                      <a:pt x="194" y="268"/>
                    </a:lnTo>
                    <a:lnTo>
                      <a:pt x="184" y="272"/>
                    </a:lnTo>
                    <a:lnTo>
                      <a:pt x="173" y="277"/>
                    </a:lnTo>
                    <a:lnTo>
                      <a:pt x="163" y="280"/>
                    </a:lnTo>
                    <a:lnTo>
                      <a:pt x="152" y="284"/>
                    </a:lnTo>
                    <a:lnTo>
                      <a:pt x="141" y="287"/>
                    </a:lnTo>
                    <a:lnTo>
                      <a:pt x="129" y="289"/>
                    </a:lnTo>
                    <a:lnTo>
                      <a:pt x="117" y="293"/>
                    </a:lnTo>
                    <a:lnTo>
                      <a:pt x="105" y="294"/>
                    </a:lnTo>
                    <a:lnTo>
                      <a:pt x="93" y="296"/>
                    </a:lnTo>
                    <a:lnTo>
                      <a:pt x="80" y="297"/>
                    </a:lnTo>
                    <a:lnTo>
                      <a:pt x="67" y="299"/>
                    </a:lnTo>
                    <a:lnTo>
                      <a:pt x="55" y="300"/>
                    </a:lnTo>
                    <a:lnTo>
                      <a:pt x="42" y="300"/>
                    </a:lnTo>
                    <a:lnTo>
                      <a:pt x="29" y="300"/>
                    </a:lnTo>
                    <a:lnTo>
                      <a:pt x="15" y="299"/>
                    </a:lnTo>
                    <a:lnTo>
                      <a:pt x="3" y="297"/>
                    </a:lnTo>
                    <a:lnTo>
                      <a:pt x="3" y="296"/>
                    </a:lnTo>
                    <a:lnTo>
                      <a:pt x="2" y="295"/>
                    </a:lnTo>
                    <a:lnTo>
                      <a:pt x="2" y="294"/>
                    </a:lnTo>
                    <a:lnTo>
                      <a:pt x="0" y="293"/>
                    </a:lnTo>
                    <a:lnTo>
                      <a:pt x="18" y="262"/>
                    </a:lnTo>
                    <a:lnTo>
                      <a:pt x="34" y="229"/>
                    </a:lnTo>
                    <a:lnTo>
                      <a:pt x="50" y="196"/>
                    </a:lnTo>
                    <a:lnTo>
                      <a:pt x="67" y="163"/>
                    </a:lnTo>
                    <a:lnTo>
                      <a:pt x="83" y="129"/>
                    </a:lnTo>
                    <a:lnTo>
                      <a:pt x="101" y="96"/>
                    </a:lnTo>
                    <a:lnTo>
                      <a:pt x="118" y="64"/>
                    </a:lnTo>
                    <a:lnTo>
                      <a:pt x="136" y="32"/>
                    </a:lnTo>
                    <a:lnTo>
                      <a:pt x="150" y="34"/>
                    </a:lnTo>
                    <a:lnTo>
                      <a:pt x="164" y="35"/>
                    </a:lnTo>
                    <a:lnTo>
                      <a:pt x="178" y="35"/>
                    </a:lnTo>
                    <a:lnTo>
                      <a:pt x="193" y="35"/>
                    </a:lnTo>
                    <a:lnTo>
                      <a:pt x="207" y="34"/>
                    </a:lnTo>
                    <a:lnTo>
                      <a:pt x="222" y="32"/>
                    </a:lnTo>
                    <a:lnTo>
                      <a:pt x="235" y="31"/>
                    </a:lnTo>
                    <a:lnTo>
                      <a:pt x="250" y="29"/>
                    </a:lnTo>
                    <a:lnTo>
                      <a:pt x="264" y="27"/>
                    </a:lnTo>
                    <a:lnTo>
                      <a:pt x="278" y="24"/>
                    </a:lnTo>
                    <a:lnTo>
                      <a:pt x="292" y="21"/>
                    </a:lnTo>
                    <a:lnTo>
                      <a:pt x="306" y="17"/>
                    </a:lnTo>
                    <a:lnTo>
                      <a:pt x="319" y="14"/>
                    </a:lnTo>
                    <a:lnTo>
                      <a:pt x="332" y="9"/>
                    </a:lnTo>
                    <a:lnTo>
                      <a:pt x="345" y="5"/>
                    </a:lnTo>
                    <a:lnTo>
                      <a:pt x="356" y="0"/>
                    </a:lnTo>
                    <a:close/>
                  </a:path>
                </a:pathLst>
              </a:custGeom>
              <a:solidFill>
                <a:srgbClr val="FFFFFF"/>
              </a:solidFill>
              <a:ln w="9525">
                <a:noFill/>
                <a:round/>
                <a:headEnd/>
                <a:tailEnd/>
              </a:ln>
            </p:spPr>
            <p:txBody>
              <a:bodyPr/>
              <a:lstStyle/>
              <a:p>
                <a:endParaRPr lang="en-US" dirty="0"/>
              </a:p>
            </p:txBody>
          </p:sp>
          <p:sp>
            <p:nvSpPr>
              <p:cNvPr id="9" name="Freeform 133"/>
              <p:cNvSpPr>
                <a:spLocks/>
              </p:cNvSpPr>
              <p:nvPr/>
            </p:nvSpPr>
            <p:spPr bwMode="auto">
              <a:xfrm>
                <a:off x="1109" y="3371"/>
                <a:ext cx="70" cy="178"/>
              </a:xfrm>
              <a:custGeom>
                <a:avLst/>
                <a:gdLst>
                  <a:gd name="T0" fmla="*/ 70 w 140"/>
                  <a:gd name="T1" fmla="*/ 0 h 358"/>
                  <a:gd name="T2" fmla="*/ 70 w 140"/>
                  <a:gd name="T3" fmla="*/ 3 h 358"/>
                  <a:gd name="T4" fmla="*/ 70 w 140"/>
                  <a:gd name="T5" fmla="*/ 7 h 358"/>
                  <a:gd name="T6" fmla="*/ 69 w 140"/>
                  <a:gd name="T7" fmla="*/ 10 h 358"/>
                  <a:gd name="T8" fmla="*/ 68 w 140"/>
                  <a:gd name="T9" fmla="*/ 13 h 358"/>
                  <a:gd name="T10" fmla="*/ 62 w 140"/>
                  <a:gd name="T11" fmla="*/ 32 h 358"/>
                  <a:gd name="T12" fmla="*/ 58 w 140"/>
                  <a:gd name="T13" fmla="*/ 51 h 358"/>
                  <a:gd name="T14" fmla="*/ 54 w 140"/>
                  <a:gd name="T15" fmla="*/ 70 h 358"/>
                  <a:gd name="T16" fmla="*/ 51 w 140"/>
                  <a:gd name="T17" fmla="*/ 90 h 358"/>
                  <a:gd name="T18" fmla="*/ 49 w 140"/>
                  <a:gd name="T19" fmla="*/ 97 h 358"/>
                  <a:gd name="T20" fmla="*/ 48 w 140"/>
                  <a:gd name="T21" fmla="*/ 104 h 358"/>
                  <a:gd name="T22" fmla="*/ 47 w 140"/>
                  <a:gd name="T23" fmla="*/ 111 h 358"/>
                  <a:gd name="T24" fmla="*/ 47 w 140"/>
                  <a:gd name="T25" fmla="*/ 119 h 358"/>
                  <a:gd name="T26" fmla="*/ 46 w 140"/>
                  <a:gd name="T27" fmla="*/ 119 h 358"/>
                  <a:gd name="T28" fmla="*/ 46 w 140"/>
                  <a:gd name="T29" fmla="*/ 127 h 358"/>
                  <a:gd name="T30" fmla="*/ 44 w 140"/>
                  <a:gd name="T31" fmla="*/ 134 h 358"/>
                  <a:gd name="T32" fmla="*/ 44 w 140"/>
                  <a:gd name="T33" fmla="*/ 140 h 358"/>
                  <a:gd name="T34" fmla="*/ 46 w 140"/>
                  <a:gd name="T35" fmla="*/ 145 h 358"/>
                  <a:gd name="T36" fmla="*/ 48 w 140"/>
                  <a:gd name="T37" fmla="*/ 146 h 358"/>
                  <a:gd name="T38" fmla="*/ 51 w 140"/>
                  <a:gd name="T39" fmla="*/ 147 h 358"/>
                  <a:gd name="T40" fmla="*/ 55 w 140"/>
                  <a:gd name="T41" fmla="*/ 148 h 358"/>
                  <a:gd name="T42" fmla="*/ 59 w 140"/>
                  <a:gd name="T43" fmla="*/ 149 h 358"/>
                  <a:gd name="T44" fmla="*/ 57 w 140"/>
                  <a:gd name="T45" fmla="*/ 156 h 358"/>
                  <a:gd name="T46" fmla="*/ 55 w 140"/>
                  <a:gd name="T47" fmla="*/ 163 h 358"/>
                  <a:gd name="T48" fmla="*/ 53 w 140"/>
                  <a:gd name="T49" fmla="*/ 171 h 358"/>
                  <a:gd name="T50" fmla="*/ 52 w 140"/>
                  <a:gd name="T51" fmla="*/ 178 h 358"/>
                  <a:gd name="T52" fmla="*/ 45 w 140"/>
                  <a:gd name="T53" fmla="*/ 176 h 358"/>
                  <a:gd name="T54" fmla="*/ 39 w 140"/>
                  <a:gd name="T55" fmla="*/ 175 h 358"/>
                  <a:gd name="T56" fmla="*/ 34 w 140"/>
                  <a:gd name="T57" fmla="*/ 173 h 358"/>
                  <a:gd name="T58" fmla="*/ 27 w 140"/>
                  <a:gd name="T59" fmla="*/ 172 h 358"/>
                  <a:gd name="T60" fmla="*/ 21 w 140"/>
                  <a:gd name="T61" fmla="*/ 169 h 358"/>
                  <a:gd name="T62" fmla="*/ 17 w 140"/>
                  <a:gd name="T63" fmla="*/ 167 h 358"/>
                  <a:gd name="T64" fmla="*/ 10 w 140"/>
                  <a:gd name="T65" fmla="*/ 165 h 358"/>
                  <a:gd name="T66" fmla="*/ 5 w 140"/>
                  <a:gd name="T67" fmla="*/ 162 h 358"/>
                  <a:gd name="T68" fmla="*/ 3 w 140"/>
                  <a:gd name="T69" fmla="*/ 160 h 358"/>
                  <a:gd name="T70" fmla="*/ 2 w 140"/>
                  <a:gd name="T71" fmla="*/ 158 h 358"/>
                  <a:gd name="T72" fmla="*/ 2 w 140"/>
                  <a:gd name="T73" fmla="*/ 157 h 358"/>
                  <a:gd name="T74" fmla="*/ 1 w 140"/>
                  <a:gd name="T75" fmla="*/ 154 h 358"/>
                  <a:gd name="T76" fmla="*/ 1 w 140"/>
                  <a:gd name="T77" fmla="*/ 154 h 358"/>
                  <a:gd name="T78" fmla="*/ 0 w 140"/>
                  <a:gd name="T79" fmla="*/ 148 h 358"/>
                  <a:gd name="T80" fmla="*/ 1 w 140"/>
                  <a:gd name="T81" fmla="*/ 142 h 358"/>
                  <a:gd name="T82" fmla="*/ 3 w 140"/>
                  <a:gd name="T83" fmla="*/ 137 h 358"/>
                  <a:gd name="T84" fmla="*/ 6 w 140"/>
                  <a:gd name="T85" fmla="*/ 132 h 358"/>
                  <a:gd name="T86" fmla="*/ 9 w 140"/>
                  <a:gd name="T87" fmla="*/ 127 h 358"/>
                  <a:gd name="T88" fmla="*/ 11 w 140"/>
                  <a:gd name="T89" fmla="*/ 123 h 358"/>
                  <a:gd name="T90" fmla="*/ 14 w 140"/>
                  <a:gd name="T91" fmla="*/ 118 h 358"/>
                  <a:gd name="T92" fmla="*/ 17 w 140"/>
                  <a:gd name="T93" fmla="*/ 114 h 358"/>
                  <a:gd name="T94" fmla="*/ 24 w 140"/>
                  <a:gd name="T95" fmla="*/ 100 h 358"/>
                  <a:gd name="T96" fmla="*/ 31 w 140"/>
                  <a:gd name="T97" fmla="*/ 88 h 358"/>
                  <a:gd name="T98" fmla="*/ 37 w 140"/>
                  <a:gd name="T99" fmla="*/ 74 h 358"/>
                  <a:gd name="T100" fmla="*/ 44 w 140"/>
                  <a:gd name="T101" fmla="*/ 60 h 358"/>
                  <a:gd name="T102" fmla="*/ 51 w 140"/>
                  <a:gd name="T103" fmla="*/ 46 h 358"/>
                  <a:gd name="T104" fmla="*/ 56 w 140"/>
                  <a:gd name="T105" fmla="*/ 32 h 358"/>
                  <a:gd name="T106" fmla="*/ 62 w 140"/>
                  <a:gd name="T107" fmla="*/ 16 h 358"/>
                  <a:gd name="T108" fmla="*/ 68 w 140"/>
                  <a:gd name="T109" fmla="*/ 0 h 358"/>
                  <a:gd name="T110" fmla="*/ 70 w 140"/>
                  <a:gd name="T111" fmla="*/ 0 h 3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40"/>
                  <a:gd name="T169" fmla="*/ 0 h 358"/>
                  <a:gd name="T170" fmla="*/ 140 w 140"/>
                  <a:gd name="T171" fmla="*/ 358 h 3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40" h="358">
                    <a:moveTo>
                      <a:pt x="140" y="0"/>
                    </a:moveTo>
                    <a:lnTo>
                      <a:pt x="140" y="7"/>
                    </a:lnTo>
                    <a:lnTo>
                      <a:pt x="140" y="14"/>
                    </a:lnTo>
                    <a:lnTo>
                      <a:pt x="137" y="20"/>
                    </a:lnTo>
                    <a:lnTo>
                      <a:pt x="135" y="26"/>
                    </a:lnTo>
                    <a:lnTo>
                      <a:pt x="125" y="64"/>
                    </a:lnTo>
                    <a:lnTo>
                      <a:pt x="117" y="103"/>
                    </a:lnTo>
                    <a:lnTo>
                      <a:pt x="109" y="141"/>
                    </a:lnTo>
                    <a:lnTo>
                      <a:pt x="102" y="181"/>
                    </a:lnTo>
                    <a:lnTo>
                      <a:pt x="99" y="195"/>
                    </a:lnTo>
                    <a:lnTo>
                      <a:pt x="96" y="209"/>
                    </a:lnTo>
                    <a:lnTo>
                      <a:pt x="94" y="224"/>
                    </a:lnTo>
                    <a:lnTo>
                      <a:pt x="94" y="240"/>
                    </a:lnTo>
                    <a:lnTo>
                      <a:pt x="92" y="240"/>
                    </a:lnTo>
                    <a:lnTo>
                      <a:pt x="92" y="255"/>
                    </a:lnTo>
                    <a:lnTo>
                      <a:pt x="89" y="269"/>
                    </a:lnTo>
                    <a:lnTo>
                      <a:pt x="88" y="282"/>
                    </a:lnTo>
                    <a:lnTo>
                      <a:pt x="92" y="292"/>
                    </a:lnTo>
                    <a:lnTo>
                      <a:pt x="97" y="294"/>
                    </a:lnTo>
                    <a:lnTo>
                      <a:pt x="103" y="295"/>
                    </a:lnTo>
                    <a:lnTo>
                      <a:pt x="111" y="298"/>
                    </a:lnTo>
                    <a:lnTo>
                      <a:pt x="118" y="299"/>
                    </a:lnTo>
                    <a:lnTo>
                      <a:pt x="114" y="314"/>
                    </a:lnTo>
                    <a:lnTo>
                      <a:pt x="111" y="328"/>
                    </a:lnTo>
                    <a:lnTo>
                      <a:pt x="106" y="343"/>
                    </a:lnTo>
                    <a:lnTo>
                      <a:pt x="104" y="358"/>
                    </a:lnTo>
                    <a:lnTo>
                      <a:pt x="91" y="354"/>
                    </a:lnTo>
                    <a:lnTo>
                      <a:pt x="79" y="352"/>
                    </a:lnTo>
                    <a:lnTo>
                      <a:pt x="67" y="348"/>
                    </a:lnTo>
                    <a:lnTo>
                      <a:pt x="54" y="345"/>
                    </a:lnTo>
                    <a:lnTo>
                      <a:pt x="43" y="340"/>
                    </a:lnTo>
                    <a:lnTo>
                      <a:pt x="33" y="336"/>
                    </a:lnTo>
                    <a:lnTo>
                      <a:pt x="21" y="331"/>
                    </a:lnTo>
                    <a:lnTo>
                      <a:pt x="11" y="325"/>
                    </a:lnTo>
                    <a:lnTo>
                      <a:pt x="7" y="322"/>
                    </a:lnTo>
                    <a:lnTo>
                      <a:pt x="5" y="318"/>
                    </a:lnTo>
                    <a:lnTo>
                      <a:pt x="4" y="315"/>
                    </a:lnTo>
                    <a:lnTo>
                      <a:pt x="3" y="310"/>
                    </a:lnTo>
                    <a:lnTo>
                      <a:pt x="2" y="310"/>
                    </a:lnTo>
                    <a:lnTo>
                      <a:pt x="0" y="298"/>
                    </a:lnTo>
                    <a:lnTo>
                      <a:pt x="3" y="286"/>
                    </a:lnTo>
                    <a:lnTo>
                      <a:pt x="6" y="276"/>
                    </a:lnTo>
                    <a:lnTo>
                      <a:pt x="12" y="265"/>
                    </a:lnTo>
                    <a:lnTo>
                      <a:pt x="18" y="256"/>
                    </a:lnTo>
                    <a:lnTo>
                      <a:pt x="23" y="247"/>
                    </a:lnTo>
                    <a:lnTo>
                      <a:pt x="29" y="238"/>
                    </a:lnTo>
                    <a:lnTo>
                      <a:pt x="34" y="229"/>
                    </a:lnTo>
                    <a:lnTo>
                      <a:pt x="49" y="202"/>
                    </a:lnTo>
                    <a:lnTo>
                      <a:pt x="63" y="176"/>
                    </a:lnTo>
                    <a:lnTo>
                      <a:pt x="75" y="149"/>
                    </a:lnTo>
                    <a:lnTo>
                      <a:pt x="89" y="121"/>
                    </a:lnTo>
                    <a:lnTo>
                      <a:pt x="102" y="93"/>
                    </a:lnTo>
                    <a:lnTo>
                      <a:pt x="113" y="64"/>
                    </a:lnTo>
                    <a:lnTo>
                      <a:pt x="125" y="33"/>
                    </a:lnTo>
                    <a:lnTo>
                      <a:pt x="135" y="0"/>
                    </a:lnTo>
                    <a:lnTo>
                      <a:pt x="140" y="0"/>
                    </a:lnTo>
                    <a:close/>
                  </a:path>
                </a:pathLst>
              </a:custGeom>
              <a:solidFill>
                <a:srgbClr val="FFFFFF"/>
              </a:solidFill>
              <a:ln w="9525">
                <a:noFill/>
                <a:round/>
                <a:headEnd/>
                <a:tailEnd/>
              </a:ln>
            </p:spPr>
            <p:txBody>
              <a:bodyPr/>
              <a:lstStyle/>
              <a:p>
                <a:endParaRPr lang="en-US" dirty="0"/>
              </a:p>
            </p:txBody>
          </p:sp>
          <p:sp>
            <p:nvSpPr>
              <p:cNvPr id="10" name="Freeform 134"/>
              <p:cNvSpPr>
                <a:spLocks/>
              </p:cNvSpPr>
              <p:nvPr/>
            </p:nvSpPr>
            <p:spPr bwMode="auto">
              <a:xfrm>
                <a:off x="1206" y="3397"/>
                <a:ext cx="123" cy="182"/>
              </a:xfrm>
              <a:custGeom>
                <a:avLst/>
                <a:gdLst>
                  <a:gd name="T0" fmla="*/ 123 w 245"/>
                  <a:gd name="T1" fmla="*/ 30 h 364"/>
                  <a:gd name="T2" fmla="*/ 123 w 245"/>
                  <a:gd name="T3" fmla="*/ 37 h 364"/>
                  <a:gd name="T4" fmla="*/ 121 w 245"/>
                  <a:gd name="T5" fmla="*/ 43 h 364"/>
                  <a:gd name="T6" fmla="*/ 118 w 245"/>
                  <a:gd name="T7" fmla="*/ 48 h 364"/>
                  <a:gd name="T8" fmla="*/ 117 w 245"/>
                  <a:gd name="T9" fmla="*/ 54 h 364"/>
                  <a:gd name="T10" fmla="*/ 108 w 245"/>
                  <a:gd name="T11" fmla="*/ 69 h 364"/>
                  <a:gd name="T12" fmla="*/ 100 w 245"/>
                  <a:gd name="T13" fmla="*/ 83 h 364"/>
                  <a:gd name="T14" fmla="*/ 92 w 245"/>
                  <a:gd name="T15" fmla="*/ 97 h 364"/>
                  <a:gd name="T16" fmla="*/ 83 w 245"/>
                  <a:gd name="T17" fmla="*/ 111 h 364"/>
                  <a:gd name="T18" fmla="*/ 75 w 245"/>
                  <a:gd name="T19" fmla="*/ 126 h 364"/>
                  <a:gd name="T20" fmla="*/ 68 w 245"/>
                  <a:gd name="T21" fmla="*/ 141 h 364"/>
                  <a:gd name="T22" fmla="*/ 61 w 245"/>
                  <a:gd name="T23" fmla="*/ 157 h 364"/>
                  <a:gd name="T24" fmla="*/ 57 w 245"/>
                  <a:gd name="T25" fmla="*/ 174 h 364"/>
                  <a:gd name="T26" fmla="*/ 56 w 245"/>
                  <a:gd name="T27" fmla="*/ 177 h 364"/>
                  <a:gd name="T28" fmla="*/ 54 w 245"/>
                  <a:gd name="T29" fmla="*/ 180 h 364"/>
                  <a:gd name="T30" fmla="*/ 51 w 245"/>
                  <a:gd name="T31" fmla="*/ 182 h 364"/>
                  <a:gd name="T32" fmla="*/ 48 w 245"/>
                  <a:gd name="T33" fmla="*/ 182 h 364"/>
                  <a:gd name="T34" fmla="*/ 5 w 245"/>
                  <a:gd name="T35" fmla="*/ 169 h 364"/>
                  <a:gd name="T36" fmla="*/ 4 w 245"/>
                  <a:gd name="T37" fmla="*/ 165 h 364"/>
                  <a:gd name="T38" fmla="*/ 3 w 245"/>
                  <a:gd name="T39" fmla="*/ 161 h 364"/>
                  <a:gd name="T40" fmla="*/ 2 w 245"/>
                  <a:gd name="T41" fmla="*/ 157 h 364"/>
                  <a:gd name="T42" fmla="*/ 0 w 245"/>
                  <a:gd name="T43" fmla="*/ 153 h 364"/>
                  <a:gd name="T44" fmla="*/ 3 w 245"/>
                  <a:gd name="T45" fmla="*/ 146 h 364"/>
                  <a:gd name="T46" fmla="*/ 3 w 245"/>
                  <a:gd name="T47" fmla="*/ 138 h 364"/>
                  <a:gd name="T48" fmla="*/ 1 w 245"/>
                  <a:gd name="T49" fmla="*/ 129 h 364"/>
                  <a:gd name="T50" fmla="*/ 1 w 245"/>
                  <a:gd name="T51" fmla="*/ 122 h 364"/>
                  <a:gd name="T52" fmla="*/ 4 w 245"/>
                  <a:gd name="T53" fmla="*/ 122 h 364"/>
                  <a:gd name="T54" fmla="*/ 6 w 245"/>
                  <a:gd name="T55" fmla="*/ 121 h 364"/>
                  <a:gd name="T56" fmla="*/ 8 w 245"/>
                  <a:gd name="T57" fmla="*/ 119 h 364"/>
                  <a:gd name="T58" fmla="*/ 10 w 245"/>
                  <a:gd name="T59" fmla="*/ 119 h 364"/>
                  <a:gd name="T60" fmla="*/ 11 w 245"/>
                  <a:gd name="T61" fmla="*/ 101 h 364"/>
                  <a:gd name="T62" fmla="*/ 13 w 245"/>
                  <a:gd name="T63" fmla="*/ 85 h 364"/>
                  <a:gd name="T64" fmla="*/ 16 w 245"/>
                  <a:gd name="T65" fmla="*/ 68 h 364"/>
                  <a:gd name="T66" fmla="*/ 19 w 245"/>
                  <a:gd name="T67" fmla="*/ 51 h 364"/>
                  <a:gd name="T68" fmla="*/ 19 w 245"/>
                  <a:gd name="T69" fmla="*/ 43 h 364"/>
                  <a:gd name="T70" fmla="*/ 21 w 245"/>
                  <a:gd name="T71" fmla="*/ 36 h 364"/>
                  <a:gd name="T72" fmla="*/ 24 w 245"/>
                  <a:gd name="T73" fmla="*/ 29 h 364"/>
                  <a:gd name="T74" fmla="*/ 28 w 245"/>
                  <a:gd name="T75" fmla="*/ 24 h 364"/>
                  <a:gd name="T76" fmla="*/ 32 w 245"/>
                  <a:gd name="T77" fmla="*/ 19 h 364"/>
                  <a:gd name="T78" fmla="*/ 36 w 245"/>
                  <a:gd name="T79" fmla="*/ 13 h 364"/>
                  <a:gd name="T80" fmla="*/ 40 w 245"/>
                  <a:gd name="T81" fmla="*/ 7 h 364"/>
                  <a:gd name="T82" fmla="*/ 42 w 245"/>
                  <a:gd name="T83" fmla="*/ 0 h 364"/>
                  <a:gd name="T84" fmla="*/ 52 w 245"/>
                  <a:gd name="T85" fmla="*/ 3 h 364"/>
                  <a:gd name="T86" fmla="*/ 62 w 245"/>
                  <a:gd name="T87" fmla="*/ 7 h 364"/>
                  <a:gd name="T88" fmla="*/ 72 w 245"/>
                  <a:gd name="T89" fmla="*/ 11 h 364"/>
                  <a:gd name="T90" fmla="*/ 82 w 245"/>
                  <a:gd name="T91" fmla="*/ 14 h 364"/>
                  <a:gd name="T92" fmla="*/ 92 w 245"/>
                  <a:gd name="T93" fmla="*/ 19 h 364"/>
                  <a:gd name="T94" fmla="*/ 102 w 245"/>
                  <a:gd name="T95" fmla="*/ 23 h 364"/>
                  <a:gd name="T96" fmla="*/ 113 w 245"/>
                  <a:gd name="T97" fmla="*/ 26 h 364"/>
                  <a:gd name="T98" fmla="*/ 123 w 245"/>
                  <a:gd name="T99" fmla="*/ 30 h 3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45"/>
                  <a:gd name="T151" fmla="*/ 0 h 364"/>
                  <a:gd name="T152" fmla="*/ 245 w 245"/>
                  <a:gd name="T153" fmla="*/ 364 h 3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45" h="364">
                    <a:moveTo>
                      <a:pt x="245" y="60"/>
                    </a:moveTo>
                    <a:lnTo>
                      <a:pt x="245" y="74"/>
                    </a:lnTo>
                    <a:lnTo>
                      <a:pt x="242" y="86"/>
                    </a:lnTo>
                    <a:lnTo>
                      <a:pt x="236" y="96"/>
                    </a:lnTo>
                    <a:lnTo>
                      <a:pt x="233" y="109"/>
                    </a:lnTo>
                    <a:lnTo>
                      <a:pt x="216" y="137"/>
                    </a:lnTo>
                    <a:lnTo>
                      <a:pt x="200" y="165"/>
                    </a:lnTo>
                    <a:lnTo>
                      <a:pt x="183" y="194"/>
                    </a:lnTo>
                    <a:lnTo>
                      <a:pt x="166" y="223"/>
                    </a:lnTo>
                    <a:lnTo>
                      <a:pt x="150" y="252"/>
                    </a:lnTo>
                    <a:lnTo>
                      <a:pt x="135" y="281"/>
                    </a:lnTo>
                    <a:lnTo>
                      <a:pt x="122" y="314"/>
                    </a:lnTo>
                    <a:lnTo>
                      <a:pt x="113" y="347"/>
                    </a:lnTo>
                    <a:lnTo>
                      <a:pt x="111" y="353"/>
                    </a:lnTo>
                    <a:lnTo>
                      <a:pt x="107" y="359"/>
                    </a:lnTo>
                    <a:lnTo>
                      <a:pt x="102" y="364"/>
                    </a:lnTo>
                    <a:lnTo>
                      <a:pt x="96" y="364"/>
                    </a:lnTo>
                    <a:lnTo>
                      <a:pt x="10" y="338"/>
                    </a:lnTo>
                    <a:lnTo>
                      <a:pt x="8" y="330"/>
                    </a:lnTo>
                    <a:lnTo>
                      <a:pt x="6" y="321"/>
                    </a:lnTo>
                    <a:lnTo>
                      <a:pt x="3" y="313"/>
                    </a:lnTo>
                    <a:lnTo>
                      <a:pt x="0" y="305"/>
                    </a:lnTo>
                    <a:lnTo>
                      <a:pt x="6" y="291"/>
                    </a:lnTo>
                    <a:lnTo>
                      <a:pt x="6" y="275"/>
                    </a:lnTo>
                    <a:lnTo>
                      <a:pt x="2" y="258"/>
                    </a:lnTo>
                    <a:lnTo>
                      <a:pt x="1" y="245"/>
                    </a:lnTo>
                    <a:lnTo>
                      <a:pt x="7" y="245"/>
                    </a:lnTo>
                    <a:lnTo>
                      <a:pt x="12" y="242"/>
                    </a:lnTo>
                    <a:lnTo>
                      <a:pt x="15" y="239"/>
                    </a:lnTo>
                    <a:lnTo>
                      <a:pt x="20" y="238"/>
                    </a:lnTo>
                    <a:lnTo>
                      <a:pt x="22" y="203"/>
                    </a:lnTo>
                    <a:lnTo>
                      <a:pt x="25" y="169"/>
                    </a:lnTo>
                    <a:lnTo>
                      <a:pt x="31" y="136"/>
                    </a:lnTo>
                    <a:lnTo>
                      <a:pt x="38" y="103"/>
                    </a:lnTo>
                    <a:lnTo>
                      <a:pt x="38" y="86"/>
                    </a:lnTo>
                    <a:lnTo>
                      <a:pt x="41" y="72"/>
                    </a:lnTo>
                    <a:lnTo>
                      <a:pt x="48" y="59"/>
                    </a:lnTo>
                    <a:lnTo>
                      <a:pt x="55" y="48"/>
                    </a:lnTo>
                    <a:lnTo>
                      <a:pt x="63" y="37"/>
                    </a:lnTo>
                    <a:lnTo>
                      <a:pt x="71" y="27"/>
                    </a:lnTo>
                    <a:lnTo>
                      <a:pt x="79" y="14"/>
                    </a:lnTo>
                    <a:lnTo>
                      <a:pt x="84" y="0"/>
                    </a:lnTo>
                    <a:lnTo>
                      <a:pt x="104" y="7"/>
                    </a:lnTo>
                    <a:lnTo>
                      <a:pt x="124" y="14"/>
                    </a:lnTo>
                    <a:lnTo>
                      <a:pt x="144" y="22"/>
                    </a:lnTo>
                    <a:lnTo>
                      <a:pt x="164" y="29"/>
                    </a:lnTo>
                    <a:lnTo>
                      <a:pt x="184" y="37"/>
                    </a:lnTo>
                    <a:lnTo>
                      <a:pt x="204" y="45"/>
                    </a:lnTo>
                    <a:lnTo>
                      <a:pt x="225" y="52"/>
                    </a:lnTo>
                    <a:lnTo>
                      <a:pt x="245" y="60"/>
                    </a:lnTo>
                    <a:close/>
                  </a:path>
                </a:pathLst>
              </a:custGeom>
              <a:solidFill>
                <a:srgbClr val="FFFFFF"/>
              </a:solidFill>
              <a:ln w="9525">
                <a:noFill/>
                <a:round/>
                <a:headEnd/>
                <a:tailEnd/>
              </a:ln>
            </p:spPr>
            <p:txBody>
              <a:bodyPr/>
              <a:lstStyle/>
              <a:p>
                <a:endParaRPr lang="en-US" dirty="0"/>
              </a:p>
            </p:txBody>
          </p:sp>
        </p:grpSp>
      </p:grpSp>
      <p:sp>
        <p:nvSpPr>
          <p:cNvPr id="16" name="Rectangle 139"/>
          <p:cNvSpPr>
            <a:spLocks noChangeArrowheads="1"/>
          </p:cNvSpPr>
          <p:nvPr/>
        </p:nvSpPr>
        <p:spPr bwMode="auto">
          <a:xfrm>
            <a:off x="3429000" y="3962400"/>
            <a:ext cx="2286000" cy="609600"/>
          </a:xfrm>
          <a:prstGeom prst="rect">
            <a:avLst/>
          </a:prstGeom>
          <a:solidFill>
            <a:srgbClr val="CF2D0D"/>
          </a:solidFill>
          <a:ln w="9525">
            <a:noFill/>
            <a:miter lim="800000"/>
            <a:headEnd/>
            <a:tailEnd/>
          </a:ln>
        </p:spPr>
        <p:txBody>
          <a:bodyPr anchor="ctr"/>
          <a:lstStyle/>
          <a:p>
            <a:pPr algn="ctr"/>
            <a:r>
              <a:rPr lang="en-US" sz="1600" b="1" dirty="0">
                <a:solidFill>
                  <a:schemeClr val="bg1"/>
                </a:solidFill>
                <a:latin typeface="Arial" charset="0"/>
              </a:rPr>
              <a:t>Consider potential conflicts of interest</a:t>
            </a:r>
          </a:p>
        </p:txBody>
      </p:sp>
      <p:sp>
        <p:nvSpPr>
          <p:cNvPr id="17" name="Rectangle 136"/>
          <p:cNvSpPr>
            <a:spLocks noChangeArrowheads="1"/>
          </p:cNvSpPr>
          <p:nvPr/>
        </p:nvSpPr>
        <p:spPr bwMode="auto">
          <a:xfrm>
            <a:off x="460546" y="1828800"/>
            <a:ext cx="2362200" cy="609600"/>
          </a:xfrm>
          <a:prstGeom prst="rect">
            <a:avLst/>
          </a:prstGeom>
          <a:solidFill>
            <a:srgbClr val="CF2D0D"/>
          </a:solidFill>
          <a:ln w="9525">
            <a:noFill/>
            <a:miter lim="800000"/>
            <a:headEnd/>
            <a:tailEnd/>
          </a:ln>
        </p:spPr>
        <p:txBody>
          <a:bodyPr anchor="ctr"/>
          <a:lstStyle/>
          <a:p>
            <a:pPr algn="ctr"/>
            <a:r>
              <a:rPr lang="en-US" sz="1600" b="1" dirty="0" smtClean="0">
                <a:solidFill>
                  <a:schemeClr val="bg1"/>
                </a:solidFill>
                <a:latin typeface="Arial" charset="0"/>
              </a:rPr>
              <a:t>Human Resources</a:t>
            </a:r>
            <a:endParaRPr lang="en-US" sz="1600" b="1" dirty="0">
              <a:solidFill>
                <a:schemeClr val="bg1"/>
              </a:solidFill>
              <a:latin typeface="Arial" charset="0"/>
            </a:endParaRPr>
          </a:p>
        </p:txBody>
      </p:sp>
      <p:sp>
        <p:nvSpPr>
          <p:cNvPr id="18" name="Rectangle 138"/>
          <p:cNvSpPr>
            <a:spLocks noChangeArrowheads="1"/>
          </p:cNvSpPr>
          <p:nvPr/>
        </p:nvSpPr>
        <p:spPr bwMode="auto">
          <a:xfrm>
            <a:off x="3396153" y="2133600"/>
            <a:ext cx="2057400" cy="609600"/>
          </a:xfrm>
          <a:prstGeom prst="rect">
            <a:avLst/>
          </a:prstGeom>
          <a:solidFill>
            <a:srgbClr val="CF2D0D"/>
          </a:solidFill>
          <a:ln w="9525">
            <a:noFill/>
            <a:miter lim="800000"/>
            <a:headEnd/>
            <a:tailEnd/>
          </a:ln>
        </p:spPr>
        <p:txBody>
          <a:bodyPr anchor="ctr"/>
          <a:lstStyle/>
          <a:p>
            <a:pPr algn="ctr"/>
            <a:r>
              <a:rPr lang="en-US" sz="1600" b="1" dirty="0">
                <a:solidFill>
                  <a:schemeClr val="bg1"/>
                </a:solidFill>
                <a:latin typeface="Arial" charset="0"/>
              </a:rPr>
              <a:t>Legal </a:t>
            </a:r>
            <a:r>
              <a:rPr lang="en-US" sz="1600" b="1" dirty="0" smtClean="0">
                <a:solidFill>
                  <a:schemeClr val="bg1"/>
                </a:solidFill>
                <a:latin typeface="Arial" charset="0"/>
              </a:rPr>
              <a:t>Counsel</a:t>
            </a:r>
            <a:endParaRPr lang="en-US" sz="1600" b="1" dirty="0">
              <a:solidFill>
                <a:schemeClr val="bg1"/>
              </a:solidFill>
              <a:latin typeface="Arial" charset="0"/>
            </a:endParaRPr>
          </a:p>
        </p:txBody>
      </p:sp>
      <p:sp>
        <p:nvSpPr>
          <p:cNvPr id="19" name="Rectangle 18"/>
          <p:cNvSpPr/>
          <p:nvPr/>
        </p:nvSpPr>
        <p:spPr>
          <a:xfrm>
            <a:off x="6781800" y="2438400"/>
            <a:ext cx="1727707" cy="761999"/>
          </a:xfrm>
          <a:prstGeom prst="rect">
            <a:avLst/>
          </a:prstGeom>
          <a:solidFill>
            <a:srgbClr val="E2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Arial" charset="0"/>
              </a:rPr>
              <a:t>Outside</a:t>
            </a:r>
            <a:r>
              <a:rPr lang="en-US" dirty="0" smtClean="0"/>
              <a:t> Third Party</a:t>
            </a:r>
            <a:endParaRPr lang="en-US" dirty="0"/>
          </a:p>
        </p:txBody>
      </p:sp>
    </p:spTree>
    <p:extLst>
      <p:ext uri="{BB962C8B-B14F-4D97-AF65-F5344CB8AC3E}">
        <p14:creationId xmlns:p14="http://schemas.microsoft.com/office/powerpoint/2010/main" xmlns="" val="30026743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bwMode="auto">
          <a:xfrm>
            <a:off x="457200" y="296916"/>
            <a:ext cx="8389144" cy="998483"/>
          </a:xfrm>
          <a:noFill/>
          <a:ln algn="ctr">
            <a:miter lim="800000"/>
            <a:headEnd/>
            <a:tailEnd/>
          </a:ln>
        </p:spPr>
        <p:txBody>
          <a:bodyPr vert="horz" wrap="square" lIns="91440" tIns="45720" rIns="91440" bIns="45720" numCol="1" anchor="ctr" anchorCtr="0" compatLnSpc="1">
            <a:prstTxWarp prst="textNoShape">
              <a:avLst/>
            </a:prstTxWarp>
          </a:bodyPr>
          <a:lstStyle/>
          <a:p>
            <a:pPr eaLnBrk="1" hangingPunct="1">
              <a:spcBef>
                <a:spcPct val="50000"/>
              </a:spcBef>
            </a:pPr>
            <a:r>
              <a:rPr lang="en-US" sz="4000" dirty="0" smtClean="0">
                <a:latin typeface="+mj-lt"/>
              </a:rPr>
              <a:t>The Investigator Selected Must:</a:t>
            </a:r>
          </a:p>
        </p:txBody>
      </p:sp>
      <p:grpSp>
        <p:nvGrpSpPr>
          <p:cNvPr id="2" name="Group 105"/>
          <p:cNvGrpSpPr>
            <a:grpSpLocks/>
          </p:cNvGrpSpPr>
          <p:nvPr/>
        </p:nvGrpSpPr>
        <p:grpSpPr bwMode="auto">
          <a:xfrm>
            <a:off x="457200" y="1676400"/>
            <a:ext cx="8305800" cy="4343400"/>
            <a:chOff x="1536" y="1728"/>
            <a:chExt cx="3072" cy="1805"/>
          </a:xfrm>
        </p:grpSpPr>
        <p:sp>
          <p:nvSpPr>
            <p:cNvPr id="15372" name="Freeform 106"/>
            <p:cNvSpPr>
              <a:spLocks/>
            </p:cNvSpPr>
            <p:nvPr/>
          </p:nvSpPr>
          <p:spPr bwMode="auto">
            <a:xfrm>
              <a:off x="1536" y="1737"/>
              <a:ext cx="1100" cy="1796"/>
            </a:xfrm>
            <a:custGeom>
              <a:avLst/>
              <a:gdLst>
                <a:gd name="T0" fmla="*/ 886 w 6601"/>
                <a:gd name="T1" fmla="*/ 90 h 10775"/>
                <a:gd name="T2" fmla="*/ 839 w 6601"/>
                <a:gd name="T3" fmla="*/ 58 h 10775"/>
                <a:gd name="T4" fmla="*/ 767 w 6601"/>
                <a:gd name="T5" fmla="*/ 24 h 10775"/>
                <a:gd name="T6" fmla="*/ 673 w 6601"/>
                <a:gd name="T7" fmla="*/ 0 h 10775"/>
                <a:gd name="T8" fmla="*/ 630 w 6601"/>
                <a:gd name="T9" fmla="*/ 15 h 10775"/>
                <a:gd name="T10" fmla="*/ 568 w 6601"/>
                <a:gd name="T11" fmla="*/ 24 h 10775"/>
                <a:gd name="T12" fmla="*/ 507 w 6601"/>
                <a:gd name="T13" fmla="*/ 76 h 10775"/>
                <a:gd name="T14" fmla="*/ 450 w 6601"/>
                <a:gd name="T15" fmla="*/ 148 h 10775"/>
                <a:gd name="T16" fmla="*/ 426 w 6601"/>
                <a:gd name="T17" fmla="*/ 223 h 10775"/>
                <a:gd name="T18" fmla="*/ 417 w 6601"/>
                <a:gd name="T19" fmla="*/ 251 h 10775"/>
                <a:gd name="T20" fmla="*/ 408 w 6601"/>
                <a:gd name="T21" fmla="*/ 352 h 10775"/>
                <a:gd name="T22" fmla="*/ 417 w 6601"/>
                <a:gd name="T23" fmla="*/ 403 h 10775"/>
                <a:gd name="T24" fmla="*/ 417 w 6601"/>
                <a:gd name="T25" fmla="*/ 422 h 10775"/>
                <a:gd name="T26" fmla="*/ 379 w 6601"/>
                <a:gd name="T27" fmla="*/ 446 h 10775"/>
                <a:gd name="T28" fmla="*/ 332 w 6601"/>
                <a:gd name="T29" fmla="*/ 460 h 10775"/>
                <a:gd name="T30" fmla="*/ 265 w 6601"/>
                <a:gd name="T31" fmla="*/ 503 h 10775"/>
                <a:gd name="T32" fmla="*/ 217 w 6601"/>
                <a:gd name="T33" fmla="*/ 521 h 10775"/>
                <a:gd name="T34" fmla="*/ 166 w 6601"/>
                <a:gd name="T35" fmla="*/ 559 h 10775"/>
                <a:gd name="T36" fmla="*/ 51 w 6601"/>
                <a:gd name="T37" fmla="*/ 664 h 10775"/>
                <a:gd name="T38" fmla="*/ 0 w 6601"/>
                <a:gd name="T39" fmla="*/ 1796 h 10775"/>
                <a:gd name="T40" fmla="*/ 1076 w 6601"/>
                <a:gd name="T41" fmla="*/ 1630 h 10775"/>
                <a:gd name="T42" fmla="*/ 1062 w 6601"/>
                <a:gd name="T43" fmla="*/ 1592 h 10775"/>
                <a:gd name="T44" fmla="*/ 996 w 6601"/>
                <a:gd name="T45" fmla="*/ 1545 h 10775"/>
                <a:gd name="T46" fmla="*/ 958 w 6601"/>
                <a:gd name="T47" fmla="*/ 1440 h 10775"/>
                <a:gd name="T48" fmla="*/ 815 w 6601"/>
                <a:gd name="T49" fmla="*/ 1227 h 10775"/>
                <a:gd name="T50" fmla="*/ 792 w 6601"/>
                <a:gd name="T51" fmla="*/ 1218 h 10775"/>
                <a:gd name="T52" fmla="*/ 767 w 6601"/>
                <a:gd name="T53" fmla="*/ 1180 h 10775"/>
                <a:gd name="T54" fmla="*/ 758 w 6601"/>
                <a:gd name="T55" fmla="*/ 1156 h 10775"/>
                <a:gd name="T56" fmla="*/ 734 w 6601"/>
                <a:gd name="T57" fmla="*/ 1161 h 10775"/>
                <a:gd name="T58" fmla="*/ 725 w 6601"/>
                <a:gd name="T59" fmla="*/ 1123 h 10775"/>
                <a:gd name="T60" fmla="*/ 702 w 6601"/>
                <a:gd name="T61" fmla="*/ 1099 h 10775"/>
                <a:gd name="T62" fmla="*/ 678 w 6601"/>
                <a:gd name="T63" fmla="*/ 1085 h 10775"/>
                <a:gd name="T64" fmla="*/ 640 w 6601"/>
                <a:gd name="T65" fmla="*/ 995 h 10775"/>
                <a:gd name="T66" fmla="*/ 649 w 6601"/>
                <a:gd name="T67" fmla="*/ 900 h 10775"/>
                <a:gd name="T68" fmla="*/ 640 w 6601"/>
                <a:gd name="T69" fmla="*/ 768 h 10775"/>
                <a:gd name="T70" fmla="*/ 630 w 6601"/>
                <a:gd name="T71" fmla="*/ 697 h 10775"/>
                <a:gd name="T72" fmla="*/ 630 w 6601"/>
                <a:gd name="T73" fmla="*/ 659 h 10775"/>
                <a:gd name="T74" fmla="*/ 653 w 6601"/>
                <a:gd name="T75" fmla="*/ 635 h 10775"/>
                <a:gd name="T76" fmla="*/ 673 w 6601"/>
                <a:gd name="T77" fmla="*/ 603 h 10775"/>
                <a:gd name="T78" fmla="*/ 696 w 6601"/>
                <a:gd name="T79" fmla="*/ 597 h 10775"/>
                <a:gd name="T80" fmla="*/ 734 w 6601"/>
                <a:gd name="T81" fmla="*/ 617 h 10775"/>
                <a:gd name="T82" fmla="*/ 792 w 6601"/>
                <a:gd name="T83" fmla="*/ 626 h 10775"/>
                <a:gd name="T84" fmla="*/ 815 w 6601"/>
                <a:gd name="T85" fmla="*/ 603 h 10775"/>
                <a:gd name="T86" fmla="*/ 825 w 6601"/>
                <a:gd name="T87" fmla="*/ 559 h 10775"/>
                <a:gd name="T88" fmla="*/ 848 w 6601"/>
                <a:gd name="T89" fmla="*/ 541 h 10775"/>
                <a:gd name="T90" fmla="*/ 853 w 6601"/>
                <a:gd name="T91" fmla="*/ 507 h 10775"/>
                <a:gd name="T92" fmla="*/ 862 w 6601"/>
                <a:gd name="T93" fmla="*/ 493 h 10775"/>
                <a:gd name="T94" fmla="*/ 877 w 6601"/>
                <a:gd name="T95" fmla="*/ 474 h 10775"/>
                <a:gd name="T96" fmla="*/ 924 w 6601"/>
                <a:gd name="T97" fmla="*/ 469 h 10775"/>
                <a:gd name="T98" fmla="*/ 924 w 6601"/>
                <a:gd name="T99" fmla="*/ 455 h 10775"/>
                <a:gd name="T100" fmla="*/ 896 w 6601"/>
                <a:gd name="T101" fmla="*/ 327 h 10775"/>
                <a:gd name="T102" fmla="*/ 920 w 6601"/>
                <a:gd name="T103" fmla="*/ 294 h 10775"/>
                <a:gd name="T104" fmla="*/ 920 w 6601"/>
                <a:gd name="T105" fmla="*/ 209 h 10775"/>
                <a:gd name="T106" fmla="*/ 934 w 6601"/>
                <a:gd name="T107" fmla="*/ 157 h 10775"/>
                <a:gd name="T108" fmla="*/ 943 w 6601"/>
                <a:gd name="T109" fmla="*/ 148 h 1077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6601"/>
                <a:gd name="T166" fmla="*/ 0 h 10775"/>
                <a:gd name="T167" fmla="*/ 6601 w 6601"/>
                <a:gd name="T168" fmla="*/ 10775 h 1077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6601" h="10775">
                  <a:moveTo>
                    <a:pt x="5519" y="713"/>
                  </a:moveTo>
                  <a:lnTo>
                    <a:pt x="5316" y="541"/>
                  </a:lnTo>
                  <a:lnTo>
                    <a:pt x="5175" y="455"/>
                  </a:lnTo>
                  <a:lnTo>
                    <a:pt x="5033" y="345"/>
                  </a:lnTo>
                  <a:lnTo>
                    <a:pt x="4806" y="197"/>
                  </a:lnTo>
                  <a:lnTo>
                    <a:pt x="4603" y="142"/>
                  </a:lnTo>
                  <a:lnTo>
                    <a:pt x="4266" y="56"/>
                  </a:lnTo>
                  <a:lnTo>
                    <a:pt x="4038" y="0"/>
                  </a:lnTo>
                  <a:lnTo>
                    <a:pt x="3896" y="56"/>
                  </a:lnTo>
                  <a:lnTo>
                    <a:pt x="3780" y="87"/>
                  </a:lnTo>
                  <a:lnTo>
                    <a:pt x="3608" y="117"/>
                  </a:lnTo>
                  <a:lnTo>
                    <a:pt x="3411" y="142"/>
                  </a:lnTo>
                  <a:lnTo>
                    <a:pt x="3184" y="369"/>
                  </a:lnTo>
                  <a:lnTo>
                    <a:pt x="3042" y="455"/>
                  </a:lnTo>
                  <a:lnTo>
                    <a:pt x="2840" y="682"/>
                  </a:lnTo>
                  <a:lnTo>
                    <a:pt x="2698" y="885"/>
                  </a:lnTo>
                  <a:lnTo>
                    <a:pt x="2643" y="1113"/>
                  </a:lnTo>
                  <a:lnTo>
                    <a:pt x="2556" y="1340"/>
                  </a:lnTo>
                  <a:lnTo>
                    <a:pt x="2556" y="1427"/>
                  </a:lnTo>
                  <a:lnTo>
                    <a:pt x="2501" y="1506"/>
                  </a:lnTo>
                  <a:lnTo>
                    <a:pt x="2501" y="1936"/>
                  </a:lnTo>
                  <a:lnTo>
                    <a:pt x="2446" y="2109"/>
                  </a:lnTo>
                  <a:lnTo>
                    <a:pt x="2416" y="2275"/>
                  </a:lnTo>
                  <a:lnTo>
                    <a:pt x="2501" y="2416"/>
                  </a:lnTo>
                  <a:lnTo>
                    <a:pt x="2556" y="2502"/>
                  </a:lnTo>
                  <a:lnTo>
                    <a:pt x="2501" y="2533"/>
                  </a:lnTo>
                  <a:lnTo>
                    <a:pt x="2501" y="2674"/>
                  </a:lnTo>
                  <a:lnTo>
                    <a:pt x="2274" y="2674"/>
                  </a:lnTo>
                  <a:lnTo>
                    <a:pt x="2158" y="2760"/>
                  </a:lnTo>
                  <a:lnTo>
                    <a:pt x="1992" y="2760"/>
                  </a:lnTo>
                  <a:lnTo>
                    <a:pt x="1844" y="2901"/>
                  </a:lnTo>
                  <a:lnTo>
                    <a:pt x="1592" y="3018"/>
                  </a:lnTo>
                  <a:lnTo>
                    <a:pt x="1450" y="3043"/>
                  </a:lnTo>
                  <a:lnTo>
                    <a:pt x="1303" y="3128"/>
                  </a:lnTo>
                  <a:lnTo>
                    <a:pt x="1106" y="3270"/>
                  </a:lnTo>
                  <a:lnTo>
                    <a:pt x="995" y="3356"/>
                  </a:lnTo>
                  <a:lnTo>
                    <a:pt x="597" y="3670"/>
                  </a:lnTo>
                  <a:lnTo>
                    <a:pt x="308" y="3983"/>
                  </a:lnTo>
                  <a:lnTo>
                    <a:pt x="0" y="4297"/>
                  </a:lnTo>
                  <a:lnTo>
                    <a:pt x="0" y="10775"/>
                  </a:lnTo>
                  <a:lnTo>
                    <a:pt x="6601" y="10775"/>
                  </a:lnTo>
                  <a:lnTo>
                    <a:pt x="6454" y="9780"/>
                  </a:lnTo>
                  <a:lnTo>
                    <a:pt x="6429" y="9693"/>
                  </a:lnTo>
                  <a:lnTo>
                    <a:pt x="6374" y="9551"/>
                  </a:lnTo>
                  <a:lnTo>
                    <a:pt x="6170" y="9411"/>
                  </a:lnTo>
                  <a:lnTo>
                    <a:pt x="5974" y="9269"/>
                  </a:lnTo>
                  <a:lnTo>
                    <a:pt x="5888" y="9214"/>
                  </a:lnTo>
                  <a:lnTo>
                    <a:pt x="5746" y="8642"/>
                  </a:lnTo>
                  <a:lnTo>
                    <a:pt x="4978" y="7505"/>
                  </a:lnTo>
                  <a:lnTo>
                    <a:pt x="4893" y="7364"/>
                  </a:lnTo>
                  <a:lnTo>
                    <a:pt x="4837" y="7308"/>
                  </a:lnTo>
                  <a:lnTo>
                    <a:pt x="4751" y="7308"/>
                  </a:lnTo>
                  <a:lnTo>
                    <a:pt x="4664" y="7161"/>
                  </a:lnTo>
                  <a:lnTo>
                    <a:pt x="4603" y="7081"/>
                  </a:lnTo>
                  <a:lnTo>
                    <a:pt x="4603" y="7019"/>
                  </a:lnTo>
                  <a:lnTo>
                    <a:pt x="4548" y="6934"/>
                  </a:lnTo>
                  <a:lnTo>
                    <a:pt x="4462" y="6934"/>
                  </a:lnTo>
                  <a:lnTo>
                    <a:pt x="4406" y="6964"/>
                  </a:lnTo>
                  <a:lnTo>
                    <a:pt x="4321" y="6879"/>
                  </a:lnTo>
                  <a:lnTo>
                    <a:pt x="4351" y="6737"/>
                  </a:lnTo>
                  <a:lnTo>
                    <a:pt x="4266" y="6737"/>
                  </a:lnTo>
                  <a:lnTo>
                    <a:pt x="4211" y="6595"/>
                  </a:lnTo>
                  <a:lnTo>
                    <a:pt x="4124" y="6510"/>
                  </a:lnTo>
                  <a:lnTo>
                    <a:pt x="4069" y="6510"/>
                  </a:lnTo>
                  <a:lnTo>
                    <a:pt x="3921" y="6368"/>
                  </a:lnTo>
                  <a:lnTo>
                    <a:pt x="3841" y="5968"/>
                  </a:lnTo>
                  <a:lnTo>
                    <a:pt x="3896" y="5686"/>
                  </a:lnTo>
                  <a:lnTo>
                    <a:pt x="3896" y="5397"/>
                  </a:lnTo>
                  <a:lnTo>
                    <a:pt x="3841" y="4838"/>
                  </a:lnTo>
                  <a:lnTo>
                    <a:pt x="3841" y="4610"/>
                  </a:lnTo>
                  <a:lnTo>
                    <a:pt x="3780" y="4407"/>
                  </a:lnTo>
                  <a:lnTo>
                    <a:pt x="3780" y="4180"/>
                  </a:lnTo>
                  <a:lnTo>
                    <a:pt x="3756" y="4070"/>
                  </a:lnTo>
                  <a:lnTo>
                    <a:pt x="3780" y="3952"/>
                  </a:lnTo>
                  <a:lnTo>
                    <a:pt x="3896" y="3873"/>
                  </a:lnTo>
                  <a:lnTo>
                    <a:pt x="3921" y="3812"/>
                  </a:lnTo>
                  <a:lnTo>
                    <a:pt x="3982" y="3725"/>
                  </a:lnTo>
                  <a:lnTo>
                    <a:pt x="4038" y="3615"/>
                  </a:lnTo>
                  <a:lnTo>
                    <a:pt x="4038" y="3583"/>
                  </a:lnTo>
                  <a:lnTo>
                    <a:pt x="4179" y="3583"/>
                  </a:lnTo>
                  <a:lnTo>
                    <a:pt x="4266" y="3615"/>
                  </a:lnTo>
                  <a:lnTo>
                    <a:pt x="4406" y="3701"/>
                  </a:lnTo>
                  <a:lnTo>
                    <a:pt x="4603" y="3756"/>
                  </a:lnTo>
                  <a:lnTo>
                    <a:pt x="4751" y="3756"/>
                  </a:lnTo>
                  <a:lnTo>
                    <a:pt x="4837" y="3701"/>
                  </a:lnTo>
                  <a:lnTo>
                    <a:pt x="4893" y="3615"/>
                  </a:lnTo>
                  <a:lnTo>
                    <a:pt x="4893" y="3443"/>
                  </a:lnTo>
                  <a:lnTo>
                    <a:pt x="4948" y="3356"/>
                  </a:lnTo>
                  <a:lnTo>
                    <a:pt x="4978" y="3301"/>
                  </a:lnTo>
                  <a:lnTo>
                    <a:pt x="5088" y="3246"/>
                  </a:lnTo>
                  <a:lnTo>
                    <a:pt x="5088" y="3104"/>
                  </a:lnTo>
                  <a:lnTo>
                    <a:pt x="5119" y="3043"/>
                  </a:lnTo>
                  <a:lnTo>
                    <a:pt x="5175" y="3043"/>
                  </a:lnTo>
                  <a:lnTo>
                    <a:pt x="5175" y="2957"/>
                  </a:lnTo>
                  <a:lnTo>
                    <a:pt x="5230" y="2877"/>
                  </a:lnTo>
                  <a:lnTo>
                    <a:pt x="5261" y="2846"/>
                  </a:lnTo>
                  <a:lnTo>
                    <a:pt x="5378" y="2815"/>
                  </a:lnTo>
                  <a:lnTo>
                    <a:pt x="5543" y="2815"/>
                  </a:lnTo>
                  <a:lnTo>
                    <a:pt x="5606" y="2760"/>
                  </a:lnTo>
                  <a:lnTo>
                    <a:pt x="5543" y="2730"/>
                  </a:lnTo>
                  <a:lnTo>
                    <a:pt x="5378" y="2022"/>
                  </a:lnTo>
                  <a:lnTo>
                    <a:pt x="5378" y="1961"/>
                  </a:lnTo>
                  <a:lnTo>
                    <a:pt x="5403" y="1906"/>
                  </a:lnTo>
                  <a:lnTo>
                    <a:pt x="5519" y="1764"/>
                  </a:lnTo>
                  <a:lnTo>
                    <a:pt x="5543" y="1537"/>
                  </a:lnTo>
                  <a:lnTo>
                    <a:pt x="5519" y="1254"/>
                  </a:lnTo>
                  <a:lnTo>
                    <a:pt x="5458" y="1113"/>
                  </a:lnTo>
                  <a:lnTo>
                    <a:pt x="5606" y="940"/>
                  </a:lnTo>
                  <a:lnTo>
                    <a:pt x="5661" y="910"/>
                  </a:lnTo>
                  <a:lnTo>
                    <a:pt x="5661" y="885"/>
                  </a:lnTo>
                  <a:lnTo>
                    <a:pt x="5519" y="713"/>
                  </a:lnTo>
                  <a:close/>
                </a:path>
              </a:pathLst>
            </a:custGeom>
            <a:gradFill rotWithShape="0">
              <a:gsLst>
                <a:gs pos="0">
                  <a:srgbClr val="EEEEF0"/>
                </a:gs>
                <a:gs pos="100000">
                  <a:srgbClr val="D8D9DC"/>
                </a:gs>
              </a:gsLst>
              <a:lin ang="5400000" scaled="1"/>
            </a:gradFill>
            <a:ln w="9525">
              <a:noFill/>
              <a:round/>
              <a:headEnd/>
              <a:tailEnd/>
            </a:ln>
          </p:spPr>
          <p:txBody>
            <a:bodyPr/>
            <a:lstStyle/>
            <a:p>
              <a:endParaRPr lang="en-US" dirty="0"/>
            </a:p>
          </p:txBody>
        </p:sp>
        <p:sp>
          <p:nvSpPr>
            <p:cNvPr id="15373" name="Freeform 107"/>
            <p:cNvSpPr>
              <a:spLocks/>
            </p:cNvSpPr>
            <p:nvPr/>
          </p:nvSpPr>
          <p:spPr bwMode="auto">
            <a:xfrm>
              <a:off x="1536" y="1737"/>
              <a:ext cx="1100" cy="1796"/>
            </a:xfrm>
            <a:custGeom>
              <a:avLst/>
              <a:gdLst>
                <a:gd name="T0" fmla="*/ 886 w 6601"/>
                <a:gd name="T1" fmla="*/ 90 h 10775"/>
                <a:gd name="T2" fmla="*/ 839 w 6601"/>
                <a:gd name="T3" fmla="*/ 58 h 10775"/>
                <a:gd name="T4" fmla="*/ 767 w 6601"/>
                <a:gd name="T5" fmla="*/ 24 h 10775"/>
                <a:gd name="T6" fmla="*/ 673 w 6601"/>
                <a:gd name="T7" fmla="*/ 0 h 10775"/>
                <a:gd name="T8" fmla="*/ 630 w 6601"/>
                <a:gd name="T9" fmla="*/ 15 h 10775"/>
                <a:gd name="T10" fmla="*/ 568 w 6601"/>
                <a:gd name="T11" fmla="*/ 24 h 10775"/>
                <a:gd name="T12" fmla="*/ 507 w 6601"/>
                <a:gd name="T13" fmla="*/ 76 h 10775"/>
                <a:gd name="T14" fmla="*/ 450 w 6601"/>
                <a:gd name="T15" fmla="*/ 148 h 10775"/>
                <a:gd name="T16" fmla="*/ 426 w 6601"/>
                <a:gd name="T17" fmla="*/ 223 h 10775"/>
                <a:gd name="T18" fmla="*/ 417 w 6601"/>
                <a:gd name="T19" fmla="*/ 251 h 10775"/>
                <a:gd name="T20" fmla="*/ 408 w 6601"/>
                <a:gd name="T21" fmla="*/ 352 h 10775"/>
                <a:gd name="T22" fmla="*/ 417 w 6601"/>
                <a:gd name="T23" fmla="*/ 403 h 10775"/>
                <a:gd name="T24" fmla="*/ 417 w 6601"/>
                <a:gd name="T25" fmla="*/ 422 h 10775"/>
                <a:gd name="T26" fmla="*/ 379 w 6601"/>
                <a:gd name="T27" fmla="*/ 446 h 10775"/>
                <a:gd name="T28" fmla="*/ 332 w 6601"/>
                <a:gd name="T29" fmla="*/ 460 h 10775"/>
                <a:gd name="T30" fmla="*/ 265 w 6601"/>
                <a:gd name="T31" fmla="*/ 503 h 10775"/>
                <a:gd name="T32" fmla="*/ 217 w 6601"/>
                <a:gd name="T33" fmla="*/ 521 h 10775"/>
                <a:gd name="T34" fmla="*/ 166 w 6601"/>
                <a:gd name="T35" fmla="*/ 559 h 10775"/>
                <a:gd name="T36" fmla="*/ 51 w 6601"/>
                <a:gd name="T37" fmla="*/ 664 h 10775"/>
                <a:gd name="T38" fmla="*/ 0 w 6601"/>
                <a:gd name="T39" fmla="*/ 1796 h 10775"/>
                <a:gd name="T40" fmla="*/ 1076 w 6601"/>
                <a:gd name="T41" fmla="*/ 1630 h 10775"/>
                <a:gd name="T42" fmla="*/ 1062 w 6601"/>
                <a:gd name="T43" fmla="*/ 1592 h 10775"/>
                <a:gd name="T44" fmla="*/ 996 w 6601"/>
                <a:gd name="T45" fmla="*/ 1545 h 10775"/>
                <a:gd name="T46" fmla="*/ 958 w 6601"/>
                <a:gd name="T47" fmla="*/ 1440 h 10775"/>
                <a:gd name="T48" fmla="*/ 815 w 6601"/>
                <a:gd name="T49" fmla="*/ 1227 h 10775"/>
                <a:gd name="T50" fmla="*/ 792 w 6601"/>
                <a:gd name="T51" fmla="*/ 1218 h 10775"/>
                <a:gd name="T52" fmla="*/ 767 w 6601"/>
                <a:gd name="T53" fmla="*/ 1180 h 10775"/>
                <a:gd name="T54" fmla="*/ 758 w 6601"/>
                <a:gd name="T55" fmla="*/ 1156 h 10775"/>
                <a:gd name="T56" fmla="*/ 734 w 6601"/>
                <a:gd name="T57" fmla="*/ 1161 h 10775"/>
                <a:gd name="T58" fmla="*/ 725 w 6601"/>
                <a:gd name="T59" fmla="*/ 1123 h 10775"/>
                <a:gd name="T60" fmla="*/ 702 w 6601"/>
                <a:gd name="T61" fmla="*/ 1099 h 10775"/>
                <a:gd name="T62" fmla="*/ 678 w 6601"/>
                <a:gd name="T63" fmla="*/ 1085 h 10775"/>
                <a:gd name="T64" fmla="*/ 640 w 6601"/>
                <a:gd name="T65" fmla="*/ 995 h 10775"/>
                <a:gd name="T66" fmla="*/ 649 w 6601"/>
                <a:gd name="T67" fmla="*/ 900 h 10775"/>
                <a:gd name="T68" fmla="*/ 640 w 6601"/>
                <a:gd name="T69" fmla="*/ 768 h 10775"/>
                <a:gd name="T70" fmla="*/ 630 w 6601"/>
                <a:gd name="T71" fmla="*/ 697 h 10775"/>
                <a:gd name="T72" fmla="*/ 630 w 6601"/>
                <a:gd name="T73" fmla="*/ 659 h 10775"/>
                <a:gd name="T74" fmla="*/ 653 w 6601"/>
                <a:gd name="T75" fmla="*/ 635 h 10775"/>
                <a:gd name="T76" fmla="*/ 673 w 6601"/>
                <a:gd name="T77" fmla="*/ 603 h 10775"/>
                <a:gd name="T78" fmla="*/ 696 w 6601"/>
                <a:gd name="T79" fmla="*/ 597 h 10775"/>
                <a:gd name="T80" fmla="*/ 734 w 6601"/>
                <a:gd name="T81" fmla="*/ 617 h 10775"/>
                <a:gd name="T82" fmla="*/ 792 w 6601"/>
                <a:gd name="T83" fmla="*/ 626 h 10775"/>
                <a:gd name="T84" fmla="*/ 815 w 6601"/>
                <a:gd name="T85" fmla="*/ 603 h 10775"/>
                <a:gd name="T86" fmla="*/ 825 w 6601"/>
                <a:gd name="T87" fmla="*/ 559 h 10775"/>
                <a:gd name="T88" fmla="*/ 848 w 6601"/>
                <a:gd name="T89" fmla="*/ 541 h 10775"/>
                <a:gd name="T90" fmla="*/ 853 w 6601"/>
                <a:gd name="T91" fmla="*/ 507 h 10775"/>
                <a:gd name="T92" fmla="*/ 862 w 6601"/>
                <a:gd name="T93" fmla="*/ 493 h 10775"/>
                <a:gd name="T94" fmla="*/ 877 w 6601"/>
                <a:gd name="T95" fmla="*/ 474 h 10775"/>
                <a:gd name="T96" fmla="*/ 924 w 6601"/>
                <a:gd name="T97" fmla="*/ 469 h 10775"/>
                <a:gd name="T98" fmla="*/ 924 w 6601"/>
                <a:gd name="T99" fmla="*/ 455 h 10775"/>
                <a:gd name="T100" fmla="*/ 896 w 6601"/>
                <a:gd name="T101" fmla="*/ 327 h 10775"/>
                <a:gd name="T102" fmla="*/ 920 w 6601"/>
                <a:gd name="T103" fmla="*/ 294 h 10775"/>
                <a:gd name="T104" fmla="*/ 920 w 6601"/>
                <a:gd name="T105" fmla="*/ 209 h 10775"/>
                <a:gd name="T106" fmla="*/ 934 w 6601"/>
                <a:gd name="T107" fmla="*/ 157 h 10775"/>
                <a:gd name="T108" fmla="*/ 943 w 6601"/>
                <a:gd name="T109" fmla="*/ 148 h 1077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6601"/>
                <a:gd name="T166" fmla="*/ 0 h 10775"/>
                <a:gd name="T167" fmla="*/ 6601 w 6601"/>
                <a:gd name="T168" fmla="*/ 10775 h 1077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6601" h="10775">
                  <a:moveTo>
                    <a:pt x="5519" y="713"/>
                  </a:moveTo>
                  <a:lnTo>
                    <a:pt x="5316" y="541"/>
                  </a:lnTo>
                  <a:lnTo>
                    <a:pt x="5175" y="455"/>
                  </a:lnTo>
                  <a:lnTo>
                    <a:pt x="5033" y="345"/>
                  </a:lnTo>
                  <a:lnTo>
                    <a:pt x="4806" y="197"/>
                  </a:lnTo>
                  <a:lnTo>
                    <a:pt x="4603" y="142"/>
                  </a:lnTo>
                  <a:lnTo>
                    <a:pt x="4266" y="56"/>
                  </a:lnTo>
                  <a:lnTo>
                    <a:pt x="4038" y="0"/>
                  </a:lnTo>
                  <a:lnTo>
                    <a:pt x="3896" y="56"/>
                  </a:lnTo>
                  <a:lnTo>
                    <a:pt x="3780" y="87"/>
                  </a:lnTo>
                  <a:lnTo>
                    <a:pt x="3608" y="117"/>
                  </a:lnTo>
                  <a:lnTo>
                    <a:pt x="3411" y="142"/>
                  </a:lnTo>
                  <a:lnTo>
                    <a:pt x="3184" y="369"/>
                  </a:lnTo>
                  <a:lnTo>
                    <a:pt x="3042" y="455"/>
                  </a:lnTo>
                  <a:lnTo>
                    <a:pt x="2840" y="682"/>
                  </a:lnTo>
                  <a:lnTo>
                    <a:pt x="2698" y="885"/>
                  </a:lnTo>
                  <a:lnTo>
                    <a:pt x="2643" y="1113"/>
                  </a:lnTo>
                  <a:lnTo>
                    <a:pt x="2556" y="1340"/>
                  </a:lnTo>
                  <a:lnTo>
                    <a:pt x="2556" y="1427"/>
                  </a:lnTo>
                  <a:lnTo>
                    <a:pt x="2501" y="1506"/>
                  </a:lnTo>
                  <a:lnTo>
                    <a:pt x="2501" y="1936"/>
                  </a:lnTo>
                  <a:lnTo>
                    <a:pt x="2446" y="2109"/>
                  </a:lnTo>
                  <a:lnTo>
                    <a:pt x="2416" y="2275"/>
                  </a:lnTo>
                  <a:lnTo>
                    <a:pt x="2501" y="2416"/>
                  </a:lnTo>
                  <a:lnTo>
                    <a:pt x="2556" y="2502"/>
                  </a:lnTo>
                  <a:lnTo>
                    <a:pt x="2501" y="2533"/>
                  </a:lnTo>
                  <a:lnTo>
                    <a:pt x="2501" y="2674"/>
                  </a:lnTo>
                  <a:lnTo>
                    <a:pt x="2274" y="2674"/>
                  </a:lnTo>
                  <a:lnTo>
                    <a:pt x="2158" y="2760"/>
                  </a:lnTo>
                  <a:lnTo>
                    <a:pt x="1992" y="2760"/>
                  </a:lnTo>
                  <a:lnTo>
                    <a:pt x="1844" y="2901"/>
                  </a:lnTo>
                  <a:lnTo>
                    <a:pt x="1592" y="3018"/>
                  </a:lnTo>
                  <a:lnTo>
                    <a:pt x="1450" y="3043"/>
                  </a:lnTo>
                  <a:lnTo>
                    <a:pt x="1303" y="3128"/>
                  </a:lnTo>
                  <a:lnTo>
                    <a:pt x="1106" y="3270"/>
                  </a:lnTo>
                  <a:lnTo>
                    <a:pt x="995" y="3356"/>
                  </a:lnTo>
                  <a:lnTo>
                    <a:pt x="597" y="3670"/>
                  </a:lnTo>
                  <a:lnTo>
                    <a:pt x="308" y="3983"/>
                  </a:lnTo>
                  <a:lnTo>
                    <a:pt x="0" y="4297"/>
                  </a:lnTo>
                  <a:lnTo>
                    <a:pt x="0" y="10775"/>
                  </a:lnTo>
                  <a:lnTo>
                    <a:pt x="6601" y="10775"/>
                  </a:lnTo>
                  <a:lnTo>
                    <a:pt x="6454" y="9780"/>
                  </a:lnTo>
                  <a:lnTo>
                    <a:pt x="6429" y="9693"/>
                  </a:lnTo>
                  <a:lnTo>
                    <a:pt x="6374" y="9551"/>
                  </a:lnTo>
                  <a:lnTo>
                    <a:pt x="6170" y="9411"/>
                  </a:lnTo>
                  <a:lnTo>
                    <a:pt x="5974" y="9269"/>
                  </a:lnTo>
                  <a:lnTo>
                    <a:pt x="5888" y="9214"/>
                  </a:lnTo>
                  <a:lnTo>
                    <a:pt x="5746" y="8642"/>
                  </a:lnTo>
                  <a:lnTo>
                    <a:pt x="4978" y="7505"/>
                  </a:lnTo>
                  <a:lnTo>
                    <a:pt x="4893" y="7364"/>
                  </a:lnTo>
                  <a:lnTo>
                    <a:pt x="4837" y="7308"/>
                  </a:lnTo>
                  <a:lnTo>
                    <a:pt x="4751" y="7308"/>
                  </a:lnTo>
                  <a:lnTo>
                    <a:pt x="4664" y="7161"/>
                  </a:lnTo>
                  <a:lnTo>
                    <a:pt x="4603" y="7081"/>
                  </a:lnTo>
                  <a:lnTo>
                    <a:pt x="4603" y="7019"/>
                  </a:lnTo>
                  <a:lnTo>
                    <a:pt x="4548" y="6934"/>
                  </a:lnTo>
                  <a:lnTo>
                    <a:pt x="4462" y="6934"/>
                  </a:lnTo>
                  <a:lnTo>
                    <a:pt x="4406" y="6964"/>
                  </a:lnTo>
                  <a:lnTo>
                    <a:pt x="4321" y="6879"/>
                  </a:lnTo>
                  <a:lnTo>
                    <a:pt x="4351" y="6737"/>
                  </a:lnTo>
                  <a:lnTo>
                    <a:pt x="4266" y="6737"/>
                  </a:lnTo>
                  <a:lnTo>
                    <a:pt x="4211" y="6595"/>
                  </a:lnTo>
                  <a:lnTo>
                    <a:pt x="4124" y="6510"/>
                  </a:lnTo>
                  <a:lnTo>
                    <a:pt x="4069" y="6510"/>
                  </a:lnTo>
                  <a:lnTo>
                    <a:pt x="3921" y="6368"/>
                  </a:lnTo>
                  <a:lnTo>
                    <a:pt x="3841" y="5968"/>
                  </a:lnTo>
                  <a:lnTo>
                    <a:pt x="3896" y="5686"/>
                  </a:lnTo>
                  <a:lnTo>
                    <a:pt x="3896" y="5397"/>
                  </a:lnTo>
                  <a:lnTo>
                    <a:pt x="3841" y="4838"/>
                  </a:lnTo>
                  <a:lnTo>
                    <a:pt x="3841" y="4610"/>
                  </a:lnTo>
                  <a:lnTo>
                    <a:pt x="3780" y="4407"/>
                  </a:lnTo>
                  <a:lnTo>
                    <a:pt x="3780" y="4180"/>
                  </a:lnTo>
                  <a:lnTo>
                    <a:pt x="3756" y="4070"/>
                  </a:lnTo>
                  <a:lnTo>
                    <a:pt x="3780" y="3952"/>
                  </a:lnTo>
                  <a:lnTo>
                    <a:pt x="3896" y="3873"/>
                  </a:lnTo>
                  <a:lnTo>
                    <a:pt x="3921" y="3812"/>
                  </a:lnTo>
                  <a:lnTo>
                    <a:pt x="3982" y="3725"/>
                  </a:lnTo>
                  <a:lnTo>
                    <a:pt x="4038" y="3615"/>
                  </a:lnTo>
                  <a:lnTo>
                    <a:pt x="4038" y="3583"/>
                  </a:lnTo>
                  <a:lnTo>
                    <a:pt x="4179" y="3583"/>
                  </a:lnTo>
                  <a:lnTo>
                    <a:pt x="4266" y="3615"/>
                  </a:lnTo>
                  <a:lnTo>
                    <a:pt x="4406" y="3701"/>
                  </a:lnTo>
                  <a:lnTo>
                    <a:pt x="4603" y="3756"/>
                  </a:lnTo>
                  <a:lnTo>
                    <a:pt x="4751" y="3756"/>
                  </a:lnTo>
                  <a:lnTo>
                    <a:pt x="4837" y="3701"/>
                  </a:lnTo>
                  <a:lnTo>
                    <a:pt x="4893" y="3615"/>
                  </a:lnTo>
                  <a:lnTo>
                    <a:pt x="4893" y="3443"/>
                  </a:lnTo>
                  <a:lnTo>
                    <a:pt x="4948" y="3356"/>
                  </a:lnTo>
                  <a:lnTo>
                    <a:pt x="4978" y="3301"/>
                  </a:lnTo>
                  <a:lnTo>
                    <a:pt x="5088" y="3246"/>
                  </a:lnTo>
                  <a:lnTo>
                    <a:pt x="5088" y="3104"/>
                  </a:lnTo>
                  <a:lnTo>
                    <a:pt x="5119" y="3043"/>
                  </a:lnTo>
                  <a:lnTo>
                    <a:pt x="5175" y="3043"/>
                  </a:lnTo>
                  <a:lnTo>
                    <a:pt x="5175" y="2957"/>
                  </a:lnTo>
                  <a:lnTo>
                    <a:pt x="5230" y="2877"/>
                  </a:lnTo>
                  <a:lnTo>
                    <a:pt x="5261" y="2846"/>
                  </a:lnTo>
                  <a:lnTo>
                    <a:pt x="5378" y="2815"/>
                  </a:lnTo>
                  <a:lnTo>
                    <a:pt x="5543" y="2815"/>
                  </a:lnTo>
                  <a:lnTo>
                    <a:pt x="5606" y="2760"/>
                  </a:lnTo>
                  <a:lnTo>
                    <a:pt x="5543" y="2730"/>
                  </a:lnTo>
                  <a:lnTo>
                    <a:pt x="5378" y="2022"/>
                  </a:lnTo>
                  <a:lnTo>
                    <a:pt x="5378" y="1961"/>
                  </a:lnTo>
                  <a:lnTo>
                    <a:pt x="5403" y="1906"/>
                  </a:lnTo>
                  <a:lnTo>
                    <a:pt x="5519" y="1764"/>
                  </a:lnTo>
                  <a:lnTo>
                    <a:pt x="5543" y="1537"/>
                  </a:lnTo>
                  <a:lnTo>
                    <a:pt x="5519" y="1254"/>
                  </a:lnTo>
                  <a:lnTo>
                    <a:pt x="5458" y="1113"/>
                  </a:lnTo>
                  <a:lnTo>
                    <a:pt x="5606" y="940"/>
                  </a:lnTo>
                  <a:lnTo>
                    <a:pt x="5661" y="910"/>
                  </a:lnTo>
                  <a:lnTo>
                    <a:pt x="5661" y="885"/>
                  </a:lnTo>
                  <a:lnTo>
                    <a:pt x="5519" y="713"/>
                  </a:lnTo>
                </a:path>
              </a:pathLst>
            </a:custGeom>
            <a:gradFill rotWithShape="0">
              <a:gsLst>
                <a:gs pos="0">
                  <a:srgbClr val="EEEEF0"/>
                </a:gs>
                <a:gs pos="100000">
                  <a:srgbClr val="D8D9DC"/>
                </a:gs>
              </a:gsLst>
              <a:lin ang="5400000" scaled="1"/>
            </a:gradFill>
            <a:ln w="4763">
              <a:noFill/>
              <a:prstDash val="solid"/>
              <a:round/>
              <a:headEnd/>
              <a:tailEnd/>
            </a:ln>
          </p:spPr>
          <p:txBody>
            <a:bodyPr/>
            <a:lstStyle/>
            <a:p>
              <a:endParaRPr lang="en-US" dirty="0"/>
            </a:p>
          </p:txBody>
        </p:sp>
        <p:sp>
          <p:nvSpPr>
            <p:cNvPr id="15374" name="Freeform 108"/>
            <p:cNvSpPr>
              <a:spLocks/>
            </p:cNvSpPr>
            <p:nvPr/>
          </p:nvSpPr>
          <p:spPr bwMode="auto">
            <a:xfrm>
              <a:off x="2375" y="2628"/>
              <a:ext cx="800" cy="715"/>
            </a:xfrm>
            <a:custGeom>
              <a:avLst/>
              <a:gdLst>
                <a:gd name="T0" fmla="*/ 133 w 4800"/>
                <a:gd name="T1" fmla="*/ 535 h 4291"/>
                <a:gd name="T2" fmla="*/ 190 w 4800"/>
                <a:gd name="T3" fmla="*/ 563 h 4291"/>
                <a:gd name="T4" fmla="*/ 223 w 4800"/>
                <a:gd name="T5" fmla="*/ 587 h 4291"/>
                <a:gd name="T6" fmla="*/ 299 w 4800"/>
                <a:gd name="T7" fmla="*/ 596 h 4291"/>
                <a:gd name="T8" fmla="*/ 327 w 4800"/>
                <a:gd name="T9" fmla="*/ 620 h 4291"/>
                <a:gd name="T10" fmla="*/ 332 w 4800"/>
                <a:gd name="T11" fmla="*/ 654 h 4291"/>
                <a:gd name="T12" fmla="*/ 317 w 4800"/>
                <a:gd name="T13" fmla="*/ 668 h 4291"/>
                <a:gd name="T14" fmla="*/ 285 w 4800"/>
                <a:gd name="T15" fmla="*/ 710 h 4291"/>
                <a:gd name="T16" fmla="*/ 299 w 4800"/>
                <a:gd name="T17" fmla="*/ 715 h 4291"/>
                <a:gd name="T18" fmla="*/ 332 w 4800"/>
                <a:gd name="T19" fmla="*/ 691 h 4291"/>
                <a:gd name="T20" fmla="*/ 375 w 4800"/>
                <a:gd name="T21" fmla="*/ 668 h 4291"/>
                <a:gd name="T22" fmla="*/ 379 w 4800"/>
                <a:gd name="T23" fmla="*/ 691 h 4291"/>
                <a:gd name="T24" fmla="*/ 417 w 4800"/>
                <a:gd name="T25" fmla="*/ 607 h 4291"/>
                <a:gd name="T26" fmla="*/ 413 w 4800"/>
                <a:gd name="T27" fmla="*/ 596 h 4291"/>
                <a:gd name="T28" fmla="*/ 389 w 4800"/>
                <a:gd name="T29" fmla="*/ 549 h 4291"/>
                <a:gd name="T30" fmla="*/ 375 w 4800"/>
                <a:gd name="T31" fmla="*/ 511 h 4291"/>
                <a:gd name="T32" fmla="*/ 285 w 4800"/>
                <a:gd name="T33" fmla="*/ 502 h 4291"/>
                <a:gd name="T34" fmla="*/ 190 w 4800"/>
                <a:gd name="T35" fmla="*/ 488 h 4291"/>
                <a:gd name="T36" fmla="*/ 175 w 4800"/>
                <a:gd name="T37" fmla="*/ 478 h 4291"/>
                <a:gd name="T38" fmla="*/ 261 w 4800"/>
                <a:gd name="T39" fmla="*/ 421 h 4291"/>
                <a:gd name="T40" fmla="*/ 323 w 4800"/>
                <a:gd name="T41" fmla="*/ 383 h 4291"/>
                <a:gd name="T42" fmla="*/ 356 w 4800"/>
                <a:gd name="T43" fmla="*/ 360 h 4291"/>
                <a:gd name="T44" fmla="*/ 389 w 4800"/>
                <a:gd name="T45" fmla="*/ 317 h 4291"/>
                <a:gd name="T46" fmla="*/ 455 w 4800"/>
                <a:gd name="T47" fmla="*/ 269 h 4291"/>
                <a:gd name="T48" fmla="*/ 527 w 4800"/>
                <a:gd name="T49" fmla="*/ 246 h 4291"/>
                <a:gd name="T50" fmla="*/ 612 w 4800"/>
                <a:gd name="T51" fmla="*/ 241 h 4291"/>
                <a:gd name="T52" fmla="*/ 669 w 4800"/>
                <a:gd name="T53" fmla="*/ 232 h 4291"/>
                <a:gd name="T54" fmla="*/ 701 w 4800"/>
                <a:gd name="T55" fmla="*/ 208 h 4291"/>
                <a:gd name="T56" fmla="*/ 748 w 4800"/>
                <a:gd name="T57" fmla="*/ 185 h 4291"/>
                <a:gd name="T58" fmla="*/ 720 w 4800"/>
                <a:gd name="T59" fmla="*/ 170 h 4291"/>
                <a:gd name="T60" fmla="*/ 753 w 4800"/>
                <a:gd name="T61" fmla="*/ 136 h 4291"/>
                <a:gd name="T62" fmla="*/ 786 w 4800"/>
                <a:gd name="T63" fmla="*/ 98 h 4291"/>
                <a:gd name="T64" fmla="*/ 796 w 4800"/>
                <a:gd name="T65" fmla="*/ 71 h 4291"/>
                <a:gd name="T66" fmla="*/ 800 w 4800"/>
                <a:gd name="T67" fmla="*/ 56 h 4291"/>
                <a:gd name="T68" fmla="*/ 777 w 4800"/>
                <a:gd name="T69" fmla="*/ 56 h 4291"/>
                <a:gd name="T70" fmla="*/ 706 w 4800"/>
                <a:gd name="T71" fmla="*/ 80 h 4291"/>
                <a:gd name="T72" fmla="*/ 649 w 4800"/>
                <a:gd name="T73" fmla="*/ 98 h 4291"/>
                <a:gd name="T74" fmla="*/ 574 w 4800"/>
                <a:gd name="T75" fmla="*/ 103 h 4291"/>
                <a:gd name="T76" fmla="*/ 559 w 4800"/>
                <a:gd name="T77" fmla="*/ 80 h 4291"/>
                <a:gd name="T78" fmla="*/ 588 w 4800"/>
                <a:gd name="T79" fmla="*/ 66 h 4291"/>
                <a:gd name="T80" fmla="*/ 635 w 4800"/>
                <a:gd name="T81" fmla="*/ 42 h 4291"/>
                <a:gd name="T82" fmla="*/ 649 w 4800"/>
                <a:gd name="T83" fmla="*/ 18 h 4291"/>
                <a:gd name="T84" fmla="*/ 626 w 4800"/>
                <a:gd name="T85" fmla="*/ 8 h 4291"/>
                <a:gd name="T86" fmla="*/ 574 w 4800"/>
                <a:gd name="T87" fmla="*/ 28 h 4291"/>
                <a:gd name="T88" fmla="*/ 541 w 4800"/>
                <a:gd name="T89" fmla="*/ 51 h 4291"/>
                <a:gd name="T90" fmla="*/ 489 w 4800"/>
                <a:gd name="T91" fmla="*/ 71 h 4291"/>
                <a:gd name="T92" fmla="*/ 417 w 4800"/>
                <a:gd name="T93" fmla="*/ 136 h 4291"/>
                <a:gd name="T94" fmla="*/ 365 w 4800"/>
                <a:gd name="T95" fmla="*/ 185 h 4291"/>
                <a:gd name="T96" fmla="*/ 323 w 4800"/>
                <a:gd name="T97" fmla="*/ 217 h 4291"/>
                <a:gd name="T98" fmla="*/ 270 w 4800"/>
                <a:gd name="T99" fmla="*/ 232 h 4291"/>
                <a:gd name="T100" fmla="*/ 157 w 4800"/>
                <a:gd name="T101" fmla="*/ 279 h 4291"/>
                <a:gd name="T102" fmla="*/ 38 w 4800"/>
                <a:gd name="T103" fmla="*/ 327 h 4291"/>
                <a:gd name="T104" fmla="*/ 0 w 4800"/>
                <a:gd name="T105" fmla="*/ 360 h 429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800"/>
                <a:gd name="T160" fmla="*/ 0 h 4291"/>
                <a:gd name="T161" fmla="*/ 4800 w 4800"/>
                <a:gd name="T162" fmla="*/ 4291 h 429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800" h="4291">
                  <a:moveTo>
                    <a:pt x="713" y="3240"/>
                  </a:moveTo>
                  <a:lnTo>
                    <a:pt x="800" y="3209"/>
                  </a:lnTo>
                  <a:lnTo>
                    <a:pt x="941" y="3295"/>
                  </a:lnTo>
                  <a:lnTo>
                    <a:pt x="1137" y="3381"/>
                  </a:lnTo>
                  <a:lnTo>
                    <a:pt x="1255" y="3492"/>
                  </a:lnTo>
                  <a:lnTo>
                    <a:pt x="1341" y="3522"/>
                  </a:lnTo>
                  <a:lnTo>
                    <a:pt x="1482" y="3578"/>
                  </a:lnTo>
                  <a:lnTo>
                    <a:pt x="1795" y="3578"/>
                  </a:lnTo>
                  <a:lnTo>
                    <a:pt x="1905" y="3640"/>
                  </a:lnTo>
                  <a:lnTo>
                    <a:pt x="1961" y="3719"/>
                  </a:lnTo>
                  <a:lnTo>
                    <a:pt x="1992" y="3780"/>
                  </a:lnTo>
                  <a:lnTo>
                    <a:pt x="1992" y="3922"/>
                  </a:lnTo>
                  <a:lnTo>
                    <a:pt x="1961" y="3977"/>
                  </a:lnTo>
                  <a:lnTo>
                    <a:pt x="1905" y="4009"/>
                  </a:lnTo>
                  <a:lnTo>
                    <a:pt x="1679" y="4204"/>
                  </a:lnTo>
                  <a:lnTo>
                    <a:pt x="1710" y="4260"/>
                  </a:lnTo>
                  <a:lnTo>
                    <a:pt x="1795" y="4260"/>
                  </a:lnTo>
                  <a:lnTo>
                    <a:pt x="1795" y="4291"/>
                  </a:lnTo>
                  <a:lnTo>
                    <a:pt x="1820" y="4291"/>
                  </a:lnTo>
                  <a:lnTo>
                    <a:pt x="1992" y="4149"/>
                  </a:lnTo>
                  <a:lnTo>
                    <a:pt x="2189" y="4064"/>
                  </a:lnTo>
                  <a:lnTo>
                    <a:pt x="2250" y="4009"/>
                  </a:lnTo>
                  <a:lnTo>
                    <a:pt x="2250" y="4119"/>
                  </a:lnTo>
                  <a:lnTo>
                    <a:pt x="2274" y="4149"/>
                  </a:lnTo>
                  <a:lnTo>
                    <a:pt x="2392" y="3867"/>
                  </a:lnTo>
                  <a:lnTo>
                    <a:pt x="2502" y="3640"/>
                  </a:lnTo>
                  <a:lnTo>
                    <a:pt x="2502" y="3578"/>
                  </a:lnTo>
                  <a:lnTo>
                    <a:pt x="2478" y="3578"/>
                  </a:lnTo>
                  <a:lnTo>
                    <a:pt x="2392" y="3381"/>
                  </a:lnTo>
                  <a:lnTo>
                    <a:pt x="2336" y="3295"/>
                  </a:lnTo>
                  <a:lnTo>
                    <a:pt x="2274" y="3209"/>
                  </a:lnTo>
                  <a:lnTo>
                    <a:pt x="2250" y="3067"/>
                  </a:lnTo>
                  <a:lnTo>
                    <a:pt x="2219" y="3012"/>
                  </a:lnTo>
                  <a:lnTo>
                    <a:pt x="1710" y="3012"/>
                  </a:lnTo>
                  <a:lnTo>
                    <a:pt x="1568" y="2927"/>
                  </a:lnTo>
                  <a:lnTo>
                    <a:pt x="1137" y="2927"/>
                  </a:lnTo>
                  <a:lnTo>
                    <a:pt x="1082" y="2871"/>
                  </a:lnTo>
                  <a:lnTo>
                    <a:pt x="1052" y="2871"/>
                  </a:lnTo>
                  <a:lnTo>
                    <a:pt x="1421" y="2643"/>
                  </a:lnTo>
                  <a:lnTo>
                    <a:pt x="1568" y="2527"/>
                  </a:lnTo>
                  <a:lnTo>
                    <a:pt x="1710" y="2441"/>
                  </a:lnTo>
                  <a:lnTo>
                    <a:pt x="1937" y="2300"/>
                  </a:lnTo>
                  <a:lnTo>
                    <a:pt x="2078" y="2245"/>
                  </a:lnTo>
                  <a:lnTo>
                    <a:pt x="2134" y="2158"/>
                  </a:lnTo>
                  <a:lnTo>
                    <a:pt x="2250" y="2103"/>
                  </a:lnTo>
                  <a:lnTo>
                    <a:pt x="2336" y="1900"/>
                  </a:lnTo>
                  <a:lnTo>
                    <a:pt x="2533" y="1734"/>
                  </a:lnTo>
                  <a:lnTo>
                    <a:pt x="2729" y="1617"/>
                  </a:lnTo>
                  <a:lnTo>
                    <a:pt x="2932" y="1532"/>
                  </a:lnTo>
                  <a:lnTo>
                    <a:pt x="3160" y="1476"/>
                  </a:lnTo>
                  <a:lnTo>
                    <a:pt x="3529" y="1476"/>
                  </a:lnTo>
                  <a:lnTo>
                    <a:pt x="3670" y="1445"/>
                  </a:lnTo>
                  <a:lnTo>
                    <a:pt x="3756" y="1390"/>
                  </a:lnTo>
                  <a:lnTo>
                    <a:pt x="4014" y="1390"/>
                  </a:lnTo>
                  <a:lnTo>
                    <a:pt x="4100" y="1303"/>
                  </a:lnTo>
                  <a:lnTo>
                    <a:pt x="4205" y="1248"/>
                  </a:lnTo>
                  <a:lnTo>
                    <a:pt x="4345" y="1163"/>
                  </a:lnTo>
                  <a:lnTo>
                    <a:pt x="4487" y="1108"/>
                  </a:lnTo>
                  <a:lnTo>
                    <a:pt x="4345" y="1108"/>
                  </a:lnTo>
                  <a:lnTo>
                    <a:pt x="4321" y="1021"/>
                  </a:lnTo>
                  <a:lnTo>
                    <a:pt x="4345" y="1021"/>
                  </a:lnTo>
                  <a:lnTo>
                    <a:pt x="4518" y="818"/>
                  </a:lnTo>
                  <a:lnTo>
                    <a:pt x="4690" y="677"/>
                  </a:lnTo>
                  <a:lnTo>
                    <a:pt x="4714" y="590"/>
                  </a:lnTo>
                  <a:lnTo>
                    <a:pt x="4745" y="450"/>
                  </a:lnTo>
                  <a:lnTo>
                    <a:pt x="4776" y="424"/>
                  </a:lnTo>
                  <a:lnTo>
                    <a:pt x="4776" y="394"/>
                  </a:lnTo>
                  <a:lnTo>
                    <a:pt x="4800" y="339"/>
                  </a:lnTo>
                  <a:lnTo>
                    <a:pt x="4776" y="308"/>
                  </a:lnTo>
                  <a:lnTo>
                    <a:pt x="4659" y="339"/>
                  </a:lnTo>
                  <a:lnTo>
                    <a:pt x="4432" y="424"/>
                  </a:lnTo>
                  <a:lnTo>
                    <a:pt x="4235" y="480"/>
                  </a:lnTo>
                  <a:lnTo>
                    <a:pt x="4100" y="535"/>
                  </a:lnTo>
                  <a:lnTo>
                    <a:pt x="3897" y="590"/>
                  </a:lnTo>
                  <a:lnTo>
                    <a:pt x="3584" y="590"/>
                  </a:lnTo>
                  <a:lnTo>
                    <a:pt x="3442" y="621"/>
                  </a:lnTo>
                  <a:lnTo>
                    <a:pt x="3356" y="590"/>
                  </a:lnTo>
                  <a:lnTo>
                    <a:pt x="3356" y="480"/>
                  </a:lnTo>
                  <a:lnTo>
                    <a:pt x="3442" y="424"/>
                  </a:lnTo>
                  <a:lnTo>
                    <a:pt x="3529" y="394"/>
                  </a:lnTo>
                  <a:lnTo>
                    <a:pt x="3670" y="339"/>
                  </a:lnTo>
                  <a:lnTo>
                    <a:pt x="3811" y="253"/>
                  </a:lnTo>
                  <a:lnTo>
                    <a:pt x="3873" y="253"/>
                  </a:lnTo>
                  <a:lnTo>
                    <a:pt x="3897" y="111"/>
                  </a:lnTo>
                  <a:lnTo>
                    <a:pt x="3873" y="0"/>
                  </a:lnTo>
                  <a:lnTo>
                    <a:pt x="3756" y="50"/>
                  </a:lnTo>
                  <a:lnTo>
                    <a:pt x="3584" y="136"/>
                  </a:lnTo>
                  <a:lnTo>
                    <a:pt x="3442" y="166"/>
                  </a:lnTo>
                  <a:lnTo>
                    <a:pt x="3356" y="253"/>
                  </a:lnTo>
                  <a:lnTo>
                    <a:pt x="3245" y="308"/>
                  </a:lnTo>
                  <a:lnTo>
                    <a:pt x="3105" y="339"/>
                  </a:lnTo>
                  <a:lnTo>
                    <a:pt x="2932" y="424"/>
                  </a:lnTo>
                  <a:lnTo>
                    <a:pt x="2791" y="535"/>
                  </a:lnTo>
                  <a:lnTo>
                    <a:pt x="2502" y="818"/>
                  </a:lnTo>
                  <a:lnTo>
                    <a:pt x="2336" y="1021"/>
                  </a:lnTo>
                  <a:lnTo>
                    <a:pt x="2189" y="1108"/>
                  </a:lnTo>
                  <a:lnTo>
                    <a:pt x="1992" y="1248"/>
                  </a:lnTo>
                  <a:lnTo>
                    <a:pt x="1937" y="1303"/>
                  </a:lnTo>
                  <a:lnTo>
                    <a:pt x="1710" y="1334"/>
                  </a:lnTo>
                  <a:lnTo>
                    <a:pt x="1623" y="1390"/>
                  </a:lnTo>
                  <a:lnTo>
                    <a:pt x="1507" y="1445"/>
                  </a:lnTo>
                  <a:lnTo>
                    <a:pt x="941" y="1672"/>
                  </a:lnTo>
                  <a:lnTo>
                    <a:pt x="425" y="1875"/>
                  </a:lnTo>
                  <a:lnTo>
                    <a:pt x="228" y="1961"/>
                  </a:lnTo>
                  <a:lnTo>
                    <a:pt x="86" y="2017"/>
                  </a:lnTo>
                  <a:lnTo>
                    <a:pt x="0" y="2158"/>
                  </a:lnTo>
                  <a:lnTo>
                    <a:pt x="713" y="3240"/>
                  </a:lnTo>
                  <a:close/>
                </a:path>
              </a:pathLst>
            </a:custGeom>
            <a:gradFill rotWithShape="0">
              <a:gsLst>
                <a:gs pos="0">
                  <a:srgbClr val="EEEEF0"/>
                </a:gs>
                <a:gs pos="100000">
                  <a:srgbClr val="D8D9DC"/>
                </a:gs>
              </a:gsLst>
              <a:lin ang="5400000" scaled="1"/>
            </a:gradFill>
            <a:ln w="9525">
              <a:noFill/>
              <a:round/>
              <a:headEnd/>
              <a:tailEnd/>
            </a:ln>
          </p:spPr>
          <p:txBody>
            <a:bodyPr/>
            <a:lstStyle/>
            <a:p>
              <a:endParaRPr lang="en-US" dirty="0"/>
            </a:p>
          </p:txBody>
        </p:sp>
        <p:sp>
          <p:nvSpPr>
            <p:cNvPr id="15375" name="Freeform 109"/>
            <p:cNvSpPr>
              <a:spLocks/>
            </p:cNvSpPr>
            <p:nvPr/>
          </p:nvSpPr>
          <p:spPr bwMode="auto">
            <a:xfrm>
              <a:off x="2375" y="2628"/>
              <a:ext cx="800" cy="715"/>
            </a:xfrm>
            <a:custGeom>
              <a:avLst/>
              <a:gdLst>
                <a:gd name="T0" fmla="*/ 133 w 4800"/>
                <a:gd name="T1" fmla="*/ 535 h 4291"/>
                <a:gd name="T2" fmla="*/ 190 w 4800"/>
                <a:gd name="T3" fmla="*/ 563 h 4291"/>
                <a:gd name="T4" fmla="*/ 223 w 4800"/>
                <a:gd name="T5" fmla="*/ 587 h 4291"/>
                <a:gd name="T6" fmla="*/ 299 w 4800"/>
                <a:gd name="T7" fmla="*/ 596 h 4291"/>
                <a:gd name="T8" fmla="*/ 327 w 4800"/>
                <a:gd name="T9" fmla="*/ 620 h 4291"/>
                <a:gd name="T10" fmla="*/ 332 w 4800"/>
                <a:gd name="T11" fmla="*/ 654 h 4291"/>
                <a:gd name="T12" fmla="*/ 317 w 4800"/>
                <a:gd name="T13" fmla="*/ 668 h 4291"/>
                <a:gd name="T14" fmla="*/ 285 w 4800"/>
                <a:gd name="T15" fmla="*/ 710 h 4291"/>
                <a:gd name="T16" fmla="*/ 299 w 4800"/>
                <a:gd name="T17" fmla="*/ 715 h 4291"/>
                <a:gd name="T18" fmla="*/ 332 w 4800"/>
                <a:gd name="T19" fmla="*/ 691 h 4291"/>
                <a:gd name="T20" fmla="*/ 375 w 4800"/>
                <a:gd name="T21" fmla="*/ 668 h 4291"/>
                <a:gd name="T22" fmla="*/ 379 w 4800"/>
                <a:gd name="T23" fmla="*/ 691 h 4291"/>
                <a:gd name="T24" fmla="*/ 417 w 4800"/>
                <a:gd name="T25" fmla="*/ 607 h 4291"/>
                <a:gd name="T26" fmla="*/ 413 w 4800"/>
                <a:gd name="T27" fmla="*/ 596 h 4291"/>
                <a:gd name="T28" fmla="*/ 389 w 4800"/>
                <a:gd name="T29" fmla="*/ 549 h 4291"/>
                <a:gd name="T30" fmla="*/ 375 w 4800"/>
                <a:gd name="T31" fmla="*/ 511 h 4291"/>
                <a:gd name="T32" fmla="*/ 285 w 4800"/>
                <a:gd name="T33" fmla="*/ 502 h 4291"/>
                <a:gd name="T34" fmla="*/ 190 w 4800"/>
                <a:gd name="T35" fmla="*/ 488 h 4291"/>
                <a:gd name="T36" fmla="*/ 175 w 4800"/>
                <a:gd name="T37" fmla="*/ 478 h 4291"/>
                <a:gd name="T38" fmla="*/ 261 w 4800"/>
                <a:gd name="T39" fmla="*/ 421 h 4291"/>
                <a:gd name="T40" fmla="*/ 323 w 4800"/>
                <a:gd name="T41" fmla="*/ 383 h 4291"/>
                <a:gd name="T42" fmla="*/ 356 w 4800"/>
                <a:gd name="T43" fmla="*/ 360 h 4291"/>
                <a:gd name="T44" fmla="*/ 389 w 4800"/>
                <a:gd name="T45" fmla="*/ 317 h 4291"/>
                <a:gd name="T46" fmla="*/ 455 w 4800"/>
                <a:gd name="T47" fmla="*/ 269 h 4291"/>
                <a:gd name="T48" fmla="*/ 527 w 4800"/>
                <a:gd name="T49" fmla="*/ 246 h 4291"/>
                <a:gd name="T50" fmla="*/ 612 w 4800"/>
                <a:gd name="T51" fmla="*/ 241 h 4291"/>
                <a:gd name="T52" fmla="*/ 669 w 4800"/>
                <a:gd name="T53" fmla="*/ 232 h 4291"/>
                <a:gd name="T54" fmla="*/ 701 w 4800"/>
                <a:gd name="T55" fmla="*/ 208 h 4291"/>
                <a:gd name="T56" fmla="*/ 748 w 4800"/>
                <a:gd name="T57" fmla="*/ 185 h 4291"/>
                <a:gd name="T58" fmla="*/ 720 w 4800"/>
                <a:gd name="T59" fmla="*/ 170 h 4291"/>
                <a:gd name="T60" fmla="*/ 753 w 4800"/>
                <a:gd name="T61" fmla="*/ 136 h 4291"/>
                <a:gd name="T62" fmla="*/ 786 w 4800"/>
                <a:gd name="T63" fmla="*/ 98 h 4291"/>
                <a:gd name="T64" fmla="*/ 796 w 4800"/>
                <a:gd name="T65" fmla="*/ 71 h 4291"/>
                <a:gd name="T66" fmla="*/ 800 w 4800"/>
                <a:gd name="T67" fmla="*/ 56 h 4291"/>
                <a:gd name="T68" fmla="*/ 777 w 4800"/>
                <a:gd name="T69" fmla="*/ 56 h 4291"/>
                <a:gd name="T70" fmla="*/ 706 w 4800"/>
                <a:gd name="T71" fmla="*/ 80 h 4291"/>
                <a:gd name="T72" fmla="*/ 649 w 4800"/>
                <a:gd name="T73" fmla="*/ 98 h 4291"/>
                <a:gd name="T74" fmla="*/ 574 w 4800"/>
                <a:gd name="T75" fmla="*/ 103 h 4291"/>
                <a:gd name="T76" fmla="*/ 559 w 4800"/>
                <a:gd name="T77" fmla="*/ 80 h 4291"/>
                <a:gd name="T78" fmla="*/ 588 w 4800"/>
                <a:gd name="T79" fmla="*/ 66 h 4291"/>
                <a:gd name="T80" fmla="*/ 635 w 4800"/>
                <a:gd name="T81" fmla="*/ 42 h 4291"/>
                <a:gd name="T82" fmla="*/ 649 w 4800"/>
                <a:gd name="T83" fmla="*/ 18 h 4291"/>
                <a:gd name="T84" fmla="*/ 626 w 4800"/>
                <a:gd name="T85" fmla="*/ 8 h 4291"/>
                <a:gd name="T86" fmla="*/ 574 w 4800"/>
                <a:gd name="T87" fmla="*/ 28 h 4291"/>
                <a:gd name="T88" fmla="*/ 541 w 4800"/>
                <a:gd name="T89" fmla="*/ 51 h 4291"/>
                <a:gd name="T90" fmla="*/ 489 w 4800"/>
                <a:gd name="T91" fmla="*/ 71 h 4291"/>
                <a:gd name="T92" fmla="*/ 417 w 4800"/>
                <a:gd name="T93" fmla="*/ 136 h 4291"/>
                <a:gd name="T94" fmla="*/ 365 w 4800"/>
                <a:gd name="T95" fmla="*/ 185 h 4291"/>
                <a:gd name="T96" fmla="*/ 323 w 4800"/>
                <a:gd name="T97" fmla="*/ 217 h 4291"/>
                <a:gd name="T98" fmla="*/ 270 w 4800"/>
                <a:gd name="T99" fmla="*/ 232 h 4291"/>
                <a:gd name="T100" fmla="*/ 157 w 4800"/>
                <a:gd name="T101" fmla="*/ 279 h 4291"/>
                <a:gd name="T102" fmla="*/ 38 w 4800"/>
                <a:gd name="T103" fmla="*/ 327 h 4291"/>
                <a:gd name="T104" fmla="*/ 0 w 4800"/>
                <a:gd name="T105" fmla="*/ 360 h 429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800"/>
                <a:gd name="T160" fmla="*/ 0 h 4291"/>
                <a:gd name="T161" fmla="*/ 4800 w 4800"/>
                <a:gd name="T162" fmla="*/ 4291 h 429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800" h="4291">
                  <a:moveTo>
                    <a:pt x="713" y="3240"/>
                  </a:moveTo>
                  <a:lnTo>
                    <a:pt x="800" y="3209"/>
                  </a:lnTo>
                  <a:lnTo>
                    <a:pt x="941" y="3295"/>
                  </a:lnTo>
                  <a:lnTo>
                    <a:pt x="1137" y="3381"/>
                  </a:lnTo>
                  <a:lnTo>
                    <a:pt x="1255" y="3492"/>
                  </a:lnTo>
                  <a:lnTo>
                    <a:pt x="1341" y="3522"/>
                  </a:lnTo>
                  <a:lnTo>
                    <a:pt x="1482" y="3578"/>
                  </a:lnTo>
                  <a:lnTo>
                    <a:pt x="1795" y="3578"/>
                  </a:lnTo>
                  <a:lnTo>
                    <a:pt x="1905" y="3640"/>
                  </a:lnTo>
                  <a:lnTo>
                    <a:pt x="1961" y="3719"/>
                  </a:lnTo>
                  <a:lnTo>
                    <a:pt x="1992" y="3780"/>
                  </a:lnTo>
                  <a:lnTo>
                    <a:pt x="1992" y="3922"/>
                  </a:lnTo>
                  <a:lnTo>
                    <a:pt x="1961" y="3977"/>
                  </a:lnTo>
                  <a:lnTo>
                    <a:pt x="1905" y="4009"/>
                  </a:lnTo>
                  <a:lnTo>
                    <a:pt x="1679" y="4204"/>
                  </a:lnTo>
                  <a:lnTo>
                    <a:pt x="1710" y="4260"/>
                  </a:lnTo>
                  <a:lnTo>
                    <a:pt x="1795" y="4260"/>
                  </a:lnTo>
                  <a:lnTo>
                    <a:pt x="1795" y="4291"/>
                  </a:lnTo>
                  <a:lnTo>
                    <a:pt x="1820" y="4291"/>
                  </a:lnTo>
                  <a:lnTo>
                    <a:pt x="1992" y="4149"/>
                  </a:lnTo>
                  <a:lnTo>
                    <a:pt x="2189" y="4064"/>
                  </a:lnTo>
                  <a:lnTo>
                    <a:pt x="2250" y="4009"/>
                  </a:lnTo>
                  <a:lnTo>
                    <a:pt x="2250" y="4119"/>
                  </a:lnTo>
                  <a:lnTo>
                    <a:pt x="2274" y="4149"/>
                  </a:lnTo>
                  <a:lnTo>
                    <a:pt x="2392" y="3867"/>
                  </a:lnTo>
                  <a:lnTo>
                    <a:pt x="2502" y="3640"/>
                  </a:lnTo>
                  <a:lnTo>
                    <a:pt x="2502" y="3578"/>
                  </a:lnTo>
                  <a:lnTo>
                    <a:pt x="2478" y="3578"/>
                  </a:lnTo>
                  <a:lnTo>
                    <a:pt x="2392" y="3381"/>
                  </a:lnTo>
                  <a:lnTo>
                    <a:pt x="2336" y="3295"/>
                  </a:lnTo>
                  <a:lnTo>
                    <a:pt x="2274" y="3209"/>
                  </a:lnTo>
                  <a:lnTo>
                    <a:pt x="2250" y="3067"/>
                  </a:lnTo>
                  <a:lnTo>
                    <a:pt x="2219" y="3012"/>
                  </a:lnTo>
                  <a:lnTo>
                    <a:pt x="1710" y="3012"/>
                  </a:lnTo>
                  <a:lnTo>
                    <a:pt x="1568" y="2927"/>
                  </a:lnTo>
                  <a:lnTo>
                    <a:pt x="1137" y="2927"/>
                  </a:lnTo>
                  <a:lnTo>
                    <a:pt x="1082" y="2871"/>
                  </a:lnTo>
                  <a:lnTo>
                    <a:pt x="1052" y="2871"/>
                  </a:lnTo>
                  <a:lnTo>
                    <a:pt x="1421" y="2643"/>
                  </a:lnTo>
                  <a:lnTo>
                    <a:pt x="1568" y="2527"/>
                  </a:lnTo>
                  <a:lnTo>
                    <a:pt x="1710" y="2441"/>
                  </a:lnTo>
                  <a:lnTo>
                    <a:pt x="1937" y="2300"/>
                  </a:lnTo>
                  <a:lnTo>
                    <a:pt x="2078" y="2245"/>
                  </a:lnTo>
                  <a:lnTo>
                    <a:pt x="2134" y="2158"/>
                  </a:lnTo>
                  <a:lnTo>
                    <a:pt x="2250" y="2103"/>
                  </a:lnTo>
                  <a:lnTo>
                    <a:pt x="2336" y="1900"/>
                  </a:lnTo>
                  <a:lnTo>
                    <a:pt x="2533" y="1734"/>
                  </a:lnTo>
                  <a:lnTo>
                    <a:pt x="2729" y="1617"/>
                  </a:lnTo>
                  <a:lnTo>
                    <a:pt x="2932" y="1532"/>
                  </a:lnTo>
                  <a:lnTo>
                    <a:pt x="3160" y="1476"/>
                  </a:lnTo>
                  <a:lnTo>
                    <a:pt x="3529" y="1476"/>
                  </a:lnTo>
                  <a:lnTo>
                    <a:pt x="3670" y="1445"/>
                  </a:lnTo>
                  <a:lnTo>
                    <a:pt x="3756" y="1390"/>
                  </a:lnTo>
                  <a:lnTo>
                    <a:pt x="4014" y="1390"/>
                  </a:lnTo>
                  <a:lnTo>
                    <a:pt x="4100" y="1303"/>
                  </a:lnTo>
                  <a:lnTo>
                    <a:pt x="4205" y="1248"/>
                  </a:lnTo>
                  <a:lnTo>
                    <a:pt x="4345" y="1163"/>
                  </a:lnTo>
                  <a:lnTo>
                    <a:pt x="4487" y="1108"/>
                  </a:lnTo>
                  <a:lnTo>
                    <a:pt x="4345" y="1108"/>
                  </a:lnTo>
                  <a:lnTo>
                    <a:pt x="4321" y="1021"/>
                  </a:lnTo>
                  <a:lnTo>
                    <a:pt x="4345" y="1021"/>
                  </a:lnTo>
                  <a:lnTo>
                    <a:pt x="4518" y="818"/>
                  </a:lnTo>
                  <a:lnTo>
                    <a:pt x="4690" y="677"/>
                  </a:lnTo>
                  <a:lnTo>
                    <a:pt x="4714" y="590"/>
                  </a:lnTo>
                  <a:lnTo>
                    <a:pt x="4745" y="450"/>
                  </a:lnTo>
                  <a:lnTo>
                    <a:pt x="4776" y="424"/>
                  </a:lnTo>
                  <a:lnTo>
                    <a:pt x="4776" y="394"/>
                  </a:lnTo>
                  <a:lnTo>
                    <a:pt x="4800" y="339"/>
                  </a:lnTo>
                  <a:lnTo>
                    <a:pt x="4776" y="308"/>
                  </a:lnTo>
                  <a:lnTo>
                    <a:pt x="4659" y="339"/>
                  </a:lnTo>
                  <a:lnTo>
                    <a:pt x="4432" y="424"/>
                  </a:lnTo>
                  <a:lnTo>
                    <a:pt x="4235" y="480"/>
                  </a:lnTo>
                  <a:lnTo>
                    <a:pt x="4100" y="535"/>
                  </a:lnTo>
                  <a:lnTo>
                    <a:pt x="3897" y="590"/>
                  </a:lnTo>
                  <a:lnTo>
                    <a:pt x="3584" y="590"/>
                  </a:lnTo>
                  <a:lnTo>
                    <a:pt x="3442" y="621"/>
                  </a:lnTo>
                  <a:lnTo>
                    <a:pt x="3356" y="590"/>
                  </a:lnTo>
                  <a:lnTo>
                    <a:pt x="3356" y="480"/>
                  </a:lnTo>
                  <a:lnTo>
                    <a:pt x="3442" y="424"/>
                  </a:lnTo>
                  <a:lnTo>
                    <a:pt x="3529" y="394"/>
                  </a:lnTo>
                  <a:lnTo>
                    <a:pt x="3670" y="339"/>
                  </a:lnTo>
                  <a:lnTo>
                    <a:pt x="3811" y="253"/>
                  </a:lnTo>
                  <a:lnTo>
                    <a:pt x="3873" y="253"/>
                  </a:lnTo>
                  <a:lnTo>
                    <a:pt x="3897" y="111"/>
                  </a:lnTo>
                  <a:lnTo>
                    <a:pt x="3873" y="0"/>
                  </a:lnTo>
                  <a:lnTo>
                    <a:pt x="3756" y="50"/>
                  </a:lnTo>
                  <a:lnTo>
                    <a:pt x="3584" y="136"/>
                  </a:lnTo>
                  <a:lnTo>
                    <a:pt x="3442" y="166"/>
                  </a:lnTo>
                  <a:lnTo>
                    <a:pt x="3356" y="253"/>
                  </a:lnTo>
                  <a:lnTo>
                    <a:pt x="3245" y="308"/>
                  </a:lnTo>
                  <a:lnTo>
                    <a:pt x="3105" y="339"/>
                  </a:lnTo>
                  <a:lnTo>
                    <a:pt x="2932" y="424"/>
                  </a:lnTo>
                  <a:lnTo>
                    <a:pt x="2791" y="535"/>
                  </a:lnTo>
                  <a:lnTo>
                    <a:pt x="2502" y="818"/>
                  </a:lnTo>
                  <a:lnTo>
                    <a:pt x="2336" y="1021"/>
                  </a:lnTo>
                  <a:lnTo>
                    <a:pt x="2189" y="1108"/>
                  </a:lnTo>
                  <a:lnTo>
                    <a:pt x="1992" y="1248"/>
                  </a:lnTo>
                  <a:lnTo>
                    <a:pt x="1937" y="1303"/>
                  </a:lnTo>
                  <a:lnTo>
                    <a:pt x="1710" y="1334"/>
                  </a:lnTo>
                  <a:lnTo>
                    <a:pt x="1623" y="1390"/>
                  </a:lnTo>
                  <a:lnTo>
                    <a:pt x="1507" y="1445"/>
                  </a:lnTo>
                  <a:lnTo>
                    <a:pt x="941" y="1672"/>
                  </a:lnTo>
                  <a:lnTo>
                    <a:pt x="425" y="1875"/>
                  </a:lnTo>
                  <a:lnTo>
                    <a:pt x="228" y="1961"/>
                  </a:lnTo>
                  <a:lnTo>
                    <a:pt x="86" y="2017"/>
                  </a:lnTo>
                  <a:lnTo>
                    <a:pt x="0" y="2158"/>
                  </a:lnTo>
                  <a:lnTo>
                    <a:pt x="713" y="3240"/>
                  </a:lnTo>
                </a:path>
              </a:pathLst>
            </a:custGeom>
            <a:gradFill rotWithShape="0">
              <a:gsLst>
                <a:gs pos="0">
                  <a:srgbClr val="EEEEF0"/>
                </a:gs>
                <a:gs pos="100000">
                  <a:srgbClr val="D8D9DC"/>
                </a:gs>
              </a:gsLst>
              <a:lin ang="5400000" scaled="1"/>
            </a:gradFill>
            <a:ln w="4763">
              <a:noFill/>
              <a:prstDash val="solid"/>
              <a:round/>
              <a:headEnd/>
              <a:tailEnd/>
            </a:ln>
          </p:spPr>
          <p:txBody>
            <a:bodyPr/>
            <a:lstStyle/>
            <a:p>
              <a:endParaRPr lang="en-US" dirty="0"/>
            </a:p>
          </p:txBody>
        </p:sp>
        <p:sp>
          <p:nvSpPr>
            <p:cNvPr id="15376" name="Freeform 110"/>
            <p:cNvSpPr>
              <a:spLocks/>
            </p:cNvSpPr>
            <p:nvPr/>
          </p:nvSpPr>
          <p:spPr bwMode="auto">
            <a:xfrm>
              <a:off x="3574" y="1728"/>
              <a:ext cx="1034" cy="1805"/>
            </a:xfrm>
            <a:custGeom>
              <a:avLst/>
              <a:gdLst>
                <a:gd name="T0" fmla="*/ 166 w 6207"/>
                <a:gd name="T1" fmla="*/ 99 h 10830"/>
                <a:gd name="T2" fmla="*/ 176 w 6207"/>
                <a:gd name="T3" fmla="*/ 76 h 10830"/>
                <a:gd name="T4" fmla="*/ 200 w 6207"/>
                <a:gd name="T5" fmla="*/ 56 h 10830"/>
                <a:gd name="T6" fmla="*/ 218 w 6207"/>
                <a:gd name="T7" fmla="*/ 42 h 10830"/>
                <a:gd name="T8" fmla="*/ 247 w 6207"/>
                <a:gd name="T9" fmla="*/ 29 h 10830"/>
                <a:gd name="T10" fmla="*/ 290 w 6207"/>
                <a:gd name="T11" fmla="*/ 18 h 10830"/>
                <a:gd name="T12" fmla="*/ 322 w 6207"/>
                <a:gd name="T13" fmla="*/ 0 h 10830"/>
                <a:gd name="T14" fmla="*/ 456 w 6207"/>
                <a:gd name="T15" fmla="*/ 9 h 10830"/>
                <a:gd name="T16" fmla="*/ 479 w 6207"/>
                <a:gd name="T17" fmla="*/ 18 h 10830"/>
                <a:gd name="T18" fmla="*/ 526 w 6207"/>
                <a:gd name="T19" fmla="*/ 61 h 10830"/>
                <a:gd name="T20" fmla="*/ 560 w 6207"/>
                <a:gd name="T21" fmla="*/ 109 h 10830"/>
                <a:gd name="T22" fmla="*/ 584 w 6207"/>
                <a:gd name="T23" fmla="*/ 166 h 10830"/>
                <a:gd name="T24" fmla="*/ 588 w 6207"/>
                <a:gd name="T25" fmla="*/ 195 h 10830"/>
                <a:gd name="T26" fmla="*/ 593 w 6207"/>
                <a:gd name="T27" fmla="*/ 227 h 10830"/>
                <a:gd name="T28" fmla="*/ 584 w 6207"/>
                <a:gd name="T29" fmla="*/ 318 h 10830"/>
                <a:gd name="T30" fmla="*/ 636 w 6207"/>
                <a:gd name="T31" fmla="*/ 365 h 10830"/>
                <a:gd name="T32" fmla="*/ 688 w 6207"/>
                <a:gd name="T33" fmla="*/ 412 h 10830"/>
                <a:gd name="T34" fmla="*/ 782 w 6207"/>
                <a:gd name="T35" fmla="*/ 460 h 10830"/>
                <a:gd name="T36" fmla="*/ 901 w 6207"/>
                <a:gd name="T37" fmla="*/ 545 h 10830"/>
                <a:gd name="T38" fmla="*/ 962 w 6207"/>
                <a:gd name="T39" fmla="*/ 588 h 10830"/>
                <a:gd name="T40" fmla="*/ 1034 w 6207"/>
                <a:gd name="T41" fmla="*/ 668 h 10830"/>
                <a:gd name="T42" fmla="*/ 0 w 6207"/>
                <a:gd name="T43" fmla="*/ 1805 h 10830"/>
                <a:gd name="T44" fmla="*/ 23 w 6207"/>
                <a:gd name="T45" fmla="*/ 1686 h 10830"/>
                <a:gd name="T46" fmla="*/ 43 w 6207"/>
                <a:gd name="T47" fmla="*/ 1545 h 10830"/>
                <a:gd name="T48" fmla="*/ 66 w 6207"/>
                <a:gd name="T49" fmla="*/ 1450 h 10830"/>
                <a:gd name="T50" fmla="*/ 279 w 6207"/>
                <a:gd name="T51" fmla="*/ 966 h 10830"/>
                <a:gd name="T52" fmla="*/ 290 w 6207"/>
                <a:gd name="T53" fmla="*/ 942 h 10830"/>
                <a:gd name="T54" fmla="*/ 322 w 6207"/>
                <a:gd name="T55" fmla="*/ 919 h 10830"/>
                <a:gd name="T56" fmla="*/ 328 w 6207"/>
                <a:gd name="T57" fmla="*/ 872 h 10830"/>
                <a:gd name="T58" fmla="*/ 346 w 6207"/>
                <a:gd name="T59" fmla="*/ 810 h 10830"/>
                <a:gd name="T60" fmla="*/ 360 w 6207"/>
                <a:gd name="T61" fmla="*/ 763 h 10830"/>
                <a:gd name="T62" fmla="*/ 394 w 6207"/>
                <a:gd name="T63" fmla="*/ 735 h 10830"/>
                <a:gd name="T64" fmla="*/ 365 w 6207"/>
                <a:gd name="T65" fmla="*/ 682 h 10830"/>
                <a:gd name="T66" fmla="*/ 360 w 6207"/>
                <a:gd name="T67" fmla="*/ 644 h 10830"/>
                <a:gd name="T68" fmla="*/ 375 w 6207"/>
                <a:gd name="T69" fmla="*/ 612 h 10830"/>
                <a:gd name="T70" fmla="*/ 384 w 6207"/>
                <a:gd name="T71" fmla="*/ 564 h 10830"/>
                <a:gd name="T72" fmla="*/ 328 w 6207"/>
                <a:gd name="T73" fmla="*/ 536 h 10830"/>
                <a:gd name="T74" fmla="*/ 290 w 6207"/>
                <a:gd name="T75" fmla="*/ 516 h 10830"/>
                <a:gd name="T76" fmla="*/ 209 w 6207"/>
                <a:gd name="T77" fmla="*/ 530 h 10830"/>
                <a:gd name="T78" fmla="*/ 176 w 6207"/>
                <a:gd name="T79" fmla="*/ 526 h 10830"/>
                <a:gd name="T80" fmla="*/ 171 w 6207"/>
                <a:gd name="T81" fmla="*/ 502 h 10830"/>
                <a:gd name="T82" fmla="*/ 176 w 6207"/>
                <a:gd name="T83" fmla="*/ 474 h 10830"/>
                <a:gd name="T84" fmla="*/ 151 w 6207"/>
                <a:gd name="T85" fmla="*/ 446 h 10830"/>
                <a:gd name="T86" fmla="*/ 138 w 6207"/>
                <a:gd name="T87" fmla="*/ 417 h 10830"/>
                <a:gd name="T88" fmla="*/ 128 w 6207"/>
                <a:gd name="T89" fmla="*/ 403 h 10830"/>
                <a:gd name="T90" fmla="*/ 109 w 6207"/>
                <a:gd name="T91" fmla="*/ 399 h 10830"/>
                <a:gd name="T92" fmla="*/ 119 w 6207"/>
                <a:gd name="T93" fmla="*/ 370 h 10830"/>
                <a:gd name="T94" fmla="*/ 128 w 6207"/>
                <a:gd name="T95" fmla="*/ 318 h 10830"/>
                <a:gd name="T96" fmla="*/ 124 w 6207"/>
                <a:gd name="T97" fmla="*/ 275 h 10830"/>
                <a:gd name="T98" fmla="*/ 138 w 6207"/>
                <a:gd name="T99" fmla="*/ 227 h 10830"/>
                <a:gd name="T100" fmla="*/ 147 w 6207"/>
                <a:gd name="T101" fmla="*/ 184 h 10830"/>
                <a:gd name="T102" fmla="*/ 176 w 6207"/>
                <a:gd name="T103" fmla="*/ 123 h 10830"/>
                <a:gd name="T104" fmla="*/ 171 w 6207"/>
                <a:gd name="T105" fmla="*/ 105 h 1083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207"/>
                <a:gd name="T160" fmla="*/ 0 h 10830"/>
                <a:gd name="T161" fmla="*/ 6207 w 6207"/>
                <a:gd name="T162" fmla="*/ 10830 h 1083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207" h="10830">
                  <a:moveTo>
                    <a:pt x="1026" y="627"/>
                  </a:moveTo>
                  <a:lnTo>
                    <a:pt x="995" y="596"/>
                  </a:lnTo>
                  <a:lnTo>
                    <a:pt x="995" y="540"/>
                  </a:lnTo>
                  <a:lnTo>
                    <a:pt x="1056" y="455"/>
                  </a:lnTo>
                  <a:lnTo>
                    <a:pt x="1082" y="400"/>
                  </a:lnTo>
                  <a:lnTo>
                    <a:pt x="1198" y="338"/>
                  </a:lnTo>
                  <a:lnTo>
                    <a:pt x="1222" y="313"/>
                  </a:lnTo>
                  <a:lnTo>
                    <a:pt x="1309" y="252"/>
                  </a:lnTo>
                  <a:lnTo>
                    <a:pt x="1395" y="227"/>
                  </a:lnTo>
                  <a:lnTo>
                    <a:pt x="1480" y="172"/>
                  </a:lnTo>
                  <a:lnTo>
                    <a:pt x="1536" y="111"/>
                  </a:lnTo>
                  <a:lnTo>
                    <a:pt x="1738" y="111"/>
                  </a:lnTo>
                  <a:lnTo>
                    <a:pt x="1764" y="86"/>
                  </a:lnTo>
                  <a:lnTo>
                    <a:pt x="1935" y="0"/>
                  </a:lnTo>
                  <a:lnTo>
                    <a:pt x="2617" y="0"/>
                  </a:lnTo>
                  <a:lnTo>
                    <a:pt x="2735" y="55"/>
                  </a:lnTo>
                  <a:lnTo>
                    <a:pt x="2820" y="86"/>
                  </a:lnTo>
                  <a:lnTo>
                    <a:pt x="2875" y="111"/>
                  </a:lnTo>
                  <a:lnTo>
                    <a:pt x="3072" y="252"/>
                  </a:lnTo>
                  <a:lnTo>
                    <a:pt x="3159" y="369"/>
                  </a:lnTo>
                  <a:lnTo>
                    <a:pt x="3299" y="596"/>
                  </a:lnTo>
                  <a:lnTo>
                    <a:pt x="3362" y="651"/>
                  </a:lnTo>
                  <a:lnTo>
                    <a:pt x="3441" y="879"/>
                  </a:lnTo>
                  <a:lnTo>
                    <a:pt x="3503" y="995"/>
                  </a:lnTo>
                  <a:lnTo>
                    <a:pt x="3503" y="1051"/>
                  </a:lnTo>
                  <a:lnTo>
                    <a:pt x="3527" y="1168"/>
                  </a:lnTo>
                  <a:lnTo>
                    <a:pt x="3559" y="1309"/>
                  </a:lnTo>
                  <a:lnTo>
                    <a:pt x="3559" y="1364"/>
                  </a:lnTo>
                  <a:lnTo>
                    <a:pt x="3503" y="1622"/>
                  </a:lnTo>
                  <a:lnTo>
                    <a:pt x="3503" y="1906"/>
                  </a:lnTo>
                  <a:lnTo>
                    <a:pt x="3644" y="2047"/>
                  </a:lnTo>
                  <a:lnTo>
                    <a:pt x="3817" y="2188"/>
                  </a:lnTo>
                  <a:lnTo>
                    <a:pt x="4068" y="2416"/>
                  </a:lnTo>
                  <a:lnTo>
                    <a:pt x="4130" y="2471"/>
                  </a:lnTo>
                  <a:lnTo>
                    <a:pt x="4412" y="2588"/>
                  </a:lnTo>
                  <a:lnTo>
                    <a:pt x="4696" y="2759"/>
                  </a:lnTo>
                  <a:lnTo>
                    <a:pt x="4978" y="2870"/>
                  </a:lnTo>
                  <a:lnTo>
                    <a:pt x="5408" y="3270"/>
                  </a:lnTo>
                  <a:lnTo>
                    <a:pt x="5636" y="3356"/>
                  </a:lnTo>
                  <a:lnTo>
                    <a:pt x="5777" y="3528"/>
                  </a:lnTo>
                  <a:lnTo>
                    <a:pt x="5918" y="3725"/>
                  </a:lnTo>
                  <a:lnTo>
                    <a:pt x="6207" y="4007"/>
                  </a:lnTo>
                  <a:lnTo>
                    <a:pt x="6207" y="10830"/>
                  </a:lnTo>
                  <a:lnTo>
                    <a:pt x="0" y="10830"/>
                  </a:lnTo>
                  <a:lnTo>
                    <a:pt x="85" y="10461"/>
                  </a:lnTo>
                  <a:lnTo>
                    <a:pt x="141" y="10117"/>
                  </a:lnTo>
                  <a:lnTo>
                    <a:pt x="203" y="9693"/>
                  </a:lnTo>
                  <a:lnTo>
                    <a:pt x="258" y="9269"/>
                  </a:lnTo>
                  <a:lnTo>
                    <a:pt x="343" y="8980"/>
                  </a:lnTo>
                  <a:lnTo>
                    <a:pt x="399" y="8697"/>
                  </a:lnTo>
                  <a:lnTo>
                    <a:pt x="1677" y="5852"/>
                  </a:lnTo>
                  <a:lnTo>
                    <a:pt x="1677" y="5796"/>
                  </a:lnTo>
                  <a:lnTo>
                    <a:pt x="1738" y="5710"/>
                  </a:lnTo>
                  <a:lnTo>
                    <a:pt x="1738" y="5655"/>
                  </a:lnTo>
                  <a:lnTo>
                    <a:pt x="1825" y="5568"/>
                  </a:lnTo>
                  <a:lnTo>
                    <a:pt x="1935" y="5513"/>
                  </a:lnTo>
                  <a:lnTo>
                    <a:pt x="1966" y="5452"/>
                  </a:lnTo>
                  <a:lnTo>
                    <a:pt x="1966" y="5231"/>
                  </a:lnTo>
                  <a:lnTo>
                    <a:pt x="2022" y="5034"/>
                  </a:lnTo>
                  <a:lnTo>
                    <a:pt x="2077" y="4862"/>
                  </a:lnTo>
                  <a:lnTo>
                    <a:pt x="2162" y="4610"/>
                  </a:lnTo>
                  <a:lnTo>
                    <a:pt x="2162" y="4579"/>
                  </a:lnTo>
                  <a:lnTo>
                    <a:pt x="2366" y="4438"/>
                  </a:lnTo>
                  <a:lnTo>
                    <a:pt x="2366" y="4407"/>
                  </a:lnTo>
                  <a:lnTo>
                    <a:pt x="2335" y="4296"/>
                  </a:lnTo>
                  <a:lnTo>
                    <a:pt x="2193" y="4094"/>
                  </a:lnTo>
                  <a:lnTo>
                    <a:pt x="2162" y="3928"/>
                  </a:lnTo>
                  <a:lnTo>
                    <a:pt x="2162" y="3867"/>
                  </a:lnTo>
                  <a:lnTo>
                    <a:pt x="2193" y="3780"/>
                  </a:lnTo>
                  <a:lnTo>
                    <a:pt x="2249" y="3670"/>
                  </a:lnTo>
                  <a:lnTo>
                    <a:pt x="2304" y="3583"/>
                  </a:lnTo>
                  <a:lnTo>
                    <a:pt x="2304" y="3387"/>
                  </a:lnTo>
                  <a:lnTo>
                    <a:pt x="2107" y="3301"/>
                  </a:lnTo>
                  <a:lnTo>
                    <a:pt x="1966" y="3214"/>
                  </a:lnTo>
                  <a:lnTo>
                    <a:pt x="1880" y="3159"/>
                  </a:lnTo>
                  <a:lnTo>
                    <a:pt x="1738" y="3098"/>
                  </a:lnTo>
                  <a:lnTo>
                    <a:pt x="1622" y="3098"/>
                  </a:lnTo>
                  <a:lnTo>
                    <a:pt x="1253" y="3183"/>
                  </a:lnTo>
                  <a:lnTo>
                    <a:pt x="1056" y="3183"/>
                  </a:lnTo>
                  <a:lnTo>
                    <a:pt x="1056" y="3159"/>
                  </a:lnTo>
                  <a:lnTo>
                    <a:pt x="1026" y="3098"/>
                  </a:lnTo>
                  <a:lnTo>
                    <a:pt x="1026" y="3012"/>
                  </a:lnTo>
                  <a:lnTo>
                    <a:pt x="1056" y="2956"/>
                  </a:lnTo>
                  <a:lnTo>
                    <a:pt x="1056" y="2846"/>
                  </a:lnTo>
                  <a:lnTo>
                    <a:pt x="909" y="2759"/>
                  </a:lnTo>
                  <a:lnTo>
                    <a:pt x="909" y="2674"/>
                  </a:lnTo>
                  <a:lnTo>
                    <a:pt x="854" y="2619"/>
                  </a:lnTo>
                  <a:lnTo>
                    <a:pt x="829" y="2501"/>
                  </a:lnTo>
                  <a:lnTo>
                    <a:pt x="798" y="2471"/>
                  </a:lnTo>
                  <a:lnTo>
                    <a:pt x="767" y="2416"/>
                  </a:lnTo>
                  <a:lnTo>
                    <a:pt x="682" y="2416"/>
                  </a:lnTo>
                  <a:lnTo>
                    <a:pt x="657" y="2391"/>
                  </a:lnTo>
                  <a:lnTo>
                    <a:pt x="657" y="2361"/>
                  </a:lnTo>
                  <a:lnTo>
                    <a:pt x="712" y="2219"/>
                  </a:lnTo>
                  <a:lnTo>
                    <a:pt x="798" y="2077"/>
                  </a:lnTo>
                  <a:lnTo>
                    <a:pt x="767" y="1906"/>
                  </a:lnTo>
                  <a:lnTo>
                    <a:pt x="829" y="1875"/>
                  </a:lnTo>
                  <a:lnTo>
                    <a:pt x="743" y="1648"/>
                  </a:lnTo>
                  <a:lnTo>
                    <a:pt x="829" y="1592"/>
                  </a:lnTo>
                  <a:lnTo>
                    <a:pt x="829" y="1364"/>
                  </a:lnTo>
                  <a:lnTo>
                    <a:pt x="854" y="1192"/>
                  </a:lnTo>
                  <a:lnTo>
                    <a:pt x="885" y="1106"/>
                  </a:lnTo>
                  <a:lnTo>
                    <a:pt x="940" y="910"/>
                  </a:lnTo>
                  <a:lnTo>
                    <a:pt x="1056" y="737"/>
                  </a:lnTo>
                  <a:lnTo>
                    <a:pt x="1082" y="651"/>
                  </a:lnTo>
                  <a:lnTo>
                    <a:pt x="1026" y="627"/>
                  </a:lnTo>
                  <a:close/>
                </a:path>
              </a:pathLst>
            </a:custGeom>
            <a:gradFill rotWithShape="0">
              <a:gsLst>
                <a:gs pos="0">
                  <a:srgbClr val="EEEEF0"/>
                </a:gs>
                <a:gs pos="100000">
                  <a:srgbClr val="D8D9DC"/>
                </a:gs>
              </a:gsLst>
              <a:lin ang="5400000" scaled="1"/>
            </a:gradFill>
            <a:ln w="9525">
              <a:noFill/>
              <a:round/>
              <a:headEnd/>
              <a:tailEnd/>
            </a:ln>
          </p:spPr>
          <p:txBody>
            <a:bodyPr/>
            <a:lstStyle/>
            <a:p>
              <a:endParaRPr lang="en-US" dirty="0"/>
            </a:p>
          </p:txBody>
        </p:sp>
        <p:sp>
          <p:nvSpPr>
            <p:cNvPr id="15377" name="Freeform 111"/>
            <p:cNvSpPr>
              <a:spLocks/>
            </p:cNvSpPr>
            <p:nvPr/>
          </p:nvSpPr>
          <p:spPr bwMode="auto">
            <a:xfrm>
              <a:off x="3574" y="1728"/>
              <a:ext cx="1034" cy="1805"/>
            </a:xfrm>
            <a:custGeom>
              <a:avLst/>
              <a:gdLst>
                <a:gd name="T0" fmla="*/ 166 w 6207"/>
                <a:gd name="T1" fmla="*/ 99 h 10830"/>
                <a:gd name="T2" fmla="*/ 176 w 6207"/>
                <a:gd name="T3" fmla="*/ 76 h 10830"/>
                <a:gd name="T4" fmla="*/ 200 w 6207"/>
                <a:gd name="T5" fmla="*/ 56 h 10830"/>
                <a:gd name="T6" fmla="*/ 218 w 6207"/>
                <a:gd name="T7" fmla="*/ 42 h 10830"/>
                <a:gd name="T8" fmla="*/ 247 w 6207"/>
                <a:gd name="T9" fmla="*/ 29 h 10830"/>
                <a:gd name="T10" fmla="*/ 290 w 6207"/>
                <a:gd name="T11" fmla="*/ 18 h 10830"/>
                <a:gd name="T12" fmla="*/ 322 w 6207"/>
                <a:gd name="T13" fmla="*/ 0 h 10830"/>
                <a:gd name="T14" fmla="*/ 456 w 6207"/>
                <a:gd name="T15" fmla="*/ 9 h 10830"/>
                <a:gd name="T16" fmla="*/ 479 w 6207"/>
                <a:gd name="T17" fmla="*/ 18 h 10830"/>
                <a:gd name="T18" fmla="*/ 526 w 6207"/>
                <a:gd name="T19" fmla="*/ 61 h 10830"/>
                <a:gd name="T20" fmla="*/ 560 w 6207"/>
                <a:gd name="T21" fmla="*/ 109 h 10830"/>
                <a:gd name="T22" fmla="*/ 584 w 6207"/>
                <a:gd name="T23" fmla="*/ 166 h 10830"/>
                <a:gd name="T24" fmla="*/ 588 w 6207"/>
                <a:gd name="T25" fmla="*/ 195 h 10830"/>
                <a:gd name="T26" fmla="*/ 593 w 6207"/>
                <a:gd name="T27" fmla="*/ 227 h 10830"/>
                <a:gd name="T28" fmla="*/ 584 w 6207"/>
                <a:gd name="T29" fmla="*/ 318 h 10830"/>
                <a:gd name="T30" fmla="*/ 636 w 6207"/>
                <a:gd name="T31" fmla="*/ 365 h 10830"/>
                <a:gd name="T32" fmla="*/ 688 w 6207"/>
                <a:gd name="T33" fmla="*/ 412 h 10830"/>
                <a:gd name="T34" fmla="*/ 782 w 6207"/>
                <a:gd name="T35" fmla="*/ 460 h 10830"/>
                <a:gd name="T36" fmla="*/ 901 w 6207"/>
                <a:gd name="T37" fmla="*/ 545 h 10830"/>
                <a:gd name="T38" fmla="*/ 962 w 6207"/>
                <a:gd name="T39" fmla="*/ 588 h 10830"/>
                <a:gd name="T40" fmla="*/ 1034 w 6207"/>
                <a:gd name="T41" fmla="*/ 668 h 10830"/>
                <a:gd name="T42" fmla="*/ 0 w 6207"/>
                <a:gd name="T43" fmla="*/ 1805 h 10830"/>
                <a:gd name="T44" fmla="*/ 23 w 6207"/>
                <a:gd name="T45" fmla="*/ 1686 h 10830"/>
                <a:gd name="T46" fmla="*/ 43 w 6207"/>
                <a:gd name="T47" fmla="*/ 1545 h 10830"/>
                <a:gd name="T48" fmla="*/ 66 w 6207"/>
                <a:gd name="T49" fmla="*/ 1450 h 10830"/>
                <a:gd name="T50" fmla="*/ 279 w 6207"/>
                <a:gd name="T51" fmla="*/ 966 h 10830"/>
                <a:gd name="T52" fmla="*/ 290 w 6207"/>
                <a:gd name="T53" fmla="*/ 942 h 10830"/>
                <a:gd name="T54" fmla="*/ 322 w 6207"/>
                <a:gd name="T55" fmla="*/ 919 h 10830"/>
                <a:gd name="T56" fmla="*/ 328 w 6207"/>
                <a:gd name="T57" fmla="*/ 872 h 10830"/>
                <a:gd name="T58" fmla="*/ 346 w 6207"/>
                <a:gd name="T59" fmla="*/ 810 h 10830"/>
                <a:gd name="T60" fmla="*/ 360 w 6207"/>
                <a:gd name="T61" fmla="*/ 763 h 10830"/>
                <a:gd name="T62" fmla="*/ 394 w 6207"/>
                <a:gd name="T63" fmla="*/ 735 h 10830"/>
                <a:gd name="T64" fmla="*/ 365 w 6207"/>
                <a:gd name="T65" fmla="*/ 682 h 10830"/>
                <a:gd name="T66" fmla="*/ 360 w 6207"/>
                <a:gd name="T67" fmla="*/ 644 h 10830"/>
                <a:gd name="T68" fmla="*/ 375 w 6207"/>
                <a:gd name="T69" fmla="*/ 612 h 10830"/>
                <a:gd name="T70" fmla="*/ 384 w 6207"/>
                <a:gd name="T71" fmla="*/ 564 h 10830"/>
                <a:gd name="T72" fmla="*/ 328 w 6207"/>
                <a:gd name="T73" fmla="*/ 536 h 10830"/>
                <a:gd name="T74" fmla="*/ 290 w 6207"/>
                <a:gd name="T75" fmla="*/ 516 h 10830"/>
                <a:gd name="T76" fmla="*/ 209 w 6207"/>
                <a:gd name="T77" fmla="*/ 530 h 10830"/>
                <a:gd name="T78" fmla="*/ 176 w 6207"/>
                <a:gd name="T79" fmla="*/ 526 h 10830"/>
                <a:gd name="T80" fmla="*/ 171 w 6207"/>
                <a:gd name="T81" fmla="*/ 502 h 10830"/>
                <a:gd name="T82" fmla="*/ 176 w 6207"/>
                <a:gd name="T83" fmla="*/ 474 h 10830"/>
                <a:gd name="T84" fmla="*/ 151 w 6207"/>
                <a:gd name="T85" fmla="*/ 446 h 10830"/>
                <a:gd name="T86" fmla="*/ 138 w 6207"/>
                <a:gd name="T87" fmla="*/ 417 h 10830"/>
                <a:gd name="T88" fmla="*/ 128 w 6207"/>
                <a:gd name="T89" fmla="*/ 403 h 10830"/>
                <a:gd name="T90" fmla="*/ 109 w 6207"/>
                <a:gd name="T91" fmla="*/ 399 h 10830"/>
                <a:gd name="T92" fmla="*/ 119 w 6207"/>
                <a:gd name="T93" fmla="*/ 370 h 10830"/>
                <a:gd name="T94" fmla="*/ 128 w 6207"/>
                <a:gd name="T95" fmla="*/ 318 h 10830"/>
                <a:gd name="T96" fmla="*/ 124 w 6207"/>
                <a:gd name="T97" fmla="*/ 275 h 10830"/>
                <a:gd name="T98" fmla="*/ 138 w 6207"/>
                <a:gd name="T99" fmla="*/ 227 h 10830"/>
                <a:gd name="T100" fmla="*/ 147 w 6207"/>
                <a:gd name="T101" fmla="*/ 184 h 10830"/>
                <a:gd name="T102" fmla="*/ 176 w 6207"/>
                <a:gd name="T103" fmla="*/ 123 h 10830"/>
                <a:gd name="T104" fmla="*/ 171 w 6207"/>
                <a:gd name="T105" fmla="*/ 105 h 1083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207"/>
                <a:gd name="T160" fmla="*/ 0 h 10830"/>
                <a:gd name="T161" fmla="*/ 6207 w 6207"/>
                <a:gd name="T162" fmla="*/ 10830 h 1083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207" h="10830">
                  <a:moveTo>
                    <a:pt x="1026" y="627"/>
                  </a:moveTo>
                  <a:lnTo>
                    <a:pt x="995" y="596"/>
                  </a:lnTo>
                  <a:lnTo>
                    <a:pt x="995" y="540"/>
                  </a:lnTo>
                  <a:lnTo>
                    <a:pt x="1056" y="455"/>
                  </a:lnTo>
                  <a:lnTo>
                    <a:pt x="1082" y="400"/>
                  </a:lnTo>
                  <a:lnTo>
                    <a:pt x="1198" y="338"/>
                  </a:lnTo>
                  <a:lnTo>
                    <a:pt x="1222" y="313"/>
                  </a:lnTo>
                  <a:lnTo>
                    <a:pt x="1309" y="252"/>
                  </a:lnTo>
                  <a:lnTo>
                    <a:pt x="1395" y="227"/>
                  </a:lnTo>
                  <a:lnTo>
                    <a:pt x="1480" y="172"/>
                  </a:lnTo>
                  <a:lnTo>
                    <a:pt x="1536" y="111"/>
                  </a:lnTo>
                  <a:lnTo>
                    <a:pt x="1738" y="111"/>
                  </a:lnTo>
                  <a:lnTo>
                    <a:pt x="1764" y="86"/>
                  </a:lnTo>
                  <a:lnTo>
                    <a:pt x="1935" y="0"/>
                  </a:lnTo>
                  <a:lnTo>
                    <a:pt x="2617" y="0"/>
                  </a:lnTo>
                  <a:lnTo>
                    <a:pt x="2735" y="55"/>
                  </a:lnTo>
                  <a:lnTo>
                    <a:pt x="2820" y="86"/>
                  </a:lnTo>
                  <a:lnTo>
                    <a:pt x="2875" y="111"/>
                  </a:lnTo>
                  <a:lnTo>
                    <a:pt x="3072" y="252"/>
                  </a:lnTo>
                  <a:lnTo>
                    <a:pt x="3159" y="369"/>
                  </a:lnTo>
                  <a:lnTo>
                    <a:pt x="3299" y="596"/>
                  </a:lnTo>
                  <a:lnTo>
                    <a:pt x="3362" y="651"/>
                  </a:lnTo>
                  <a:lnTo>
                    <a:pt x="3441" y="879"/>
                  </a:lnTo>
                  <a:lnTo>
                    <a:pt x="3503" y="995"/>
                  </a:lnTo>
                  <a:lnTo>
                    <a:pt x="3503" y="1051"/>
                  </a:lnTo>
                  <a:lnTo>
                    <a:pt x="3527" y="1168"/>
                  </a:lnTo>
                  <a:lnTo>
                    <a:pt x="3559" y="1309"/>
                  </a:lnTo>
                  <a:lnTo>
                    <a:pt x="3559" y="1364"/>
                  </a:lnTo>
                  <a:lnTo>
                    <a:pt x="3503" y="1622"/>
                  </a:lnTo>
                  <a:lnTo>
                    <a:pt x="3503" y="1906"/>
                  </a:lnTo>
                  <a:lnTo>
                    <a:pt x="3644" y="2047"/>
                  </a:lnTo>
                  <a:lnTo>
                    <a:pt x="3817" y="2188"/>
                  </a:lnTo>
                  <a:lnTo>
                    <a:pt x="4068" y="2416"/>
                  </a:lnTo>
                  <a:lnTo>
                    <a:pt x="4130" y="2471"/>
                  </a:lnTo>
                  <a:lnTo>
                    <a:pt x="4412" y="2588"/>
                  </a:lnTo>
                  <a:lnTo>
                    <a:pt x="4696" y="2759"/>
                  </a:lnTo>
                  <a:lnTo>
                    <a:pt x="4978" y="2870"/>
                  </a:lnTo>
                  <a:lnTo>
                    <a:pt x="5408" y="3270"/>
                  </a:lnTo>
                  <a:lnTo>
                    <a:pt x="5636" y="3356"/>
                  </a:lnTo>
                  <a:lnTo>
                    <a:pt x="5777" y="3528"/>
                  </a:lnTo>
                  <a:lnTo>
                    <a:pt x="5918" y="3725"/>
                  </a:lnTo>
                  <a:lnTo>
                    <a:pt x="6207" y="4007"/>
                  </a:lnTo>
                  <a:lnTo>
                    <a:pt x="6207" y="10830"/>
                  </a:lnTo>
                  <a:lnTo>
                    <a:pt x="0" y="10830"/>
                  </a:lnTo>
                  <a:lnTo>
                    <a:pt x="85" y="10461"/>
                  </a:lnTo>
                  <a:lnTo>
                    <a:pt x="141" y="10117"/>
                  </a:lnTo>
                  <a:lnTo>
                    <a:pt x="203" y="9693"/>
                  </a:lnTo>
                  <a:lnTo>
                    <a:pt x="258" y="9269"/>
                  </a:lnTo>
                  <a:lnTo>
                    <a:pt x="343" y="8980"/>
                  </a:lnTo>
                  <a:lnTo>
                    <a:pt x="399" y="8697"/>
                  </a:lnTo>
                  <a:lnTo>
                    <a:pt x="1677" y="5852"/>
                  </a:lnTo>
                  <a:lnTo>
                    <a:pt x="1677" y="5796"/>
                  </a:lnTo>
                  <a:lnTo>
                    <a:pt x="1738" y="5710"/>
                  </a:lnTo>
                  <a:lnTo>
                    <a:pt x="1738" y="5655"/>
                  </a:lnTo>
                  <a:lnTo>
                    <a:pt x="1825" y="5568"/>
                  </a:lnTo>
                  <a:lnTo>
                    <a:pt x="1935" y="5513"/>
                  </a:lnTo>
                  <a:lnTo>
                    <a:pt x="1966" y="5452"/>
                  </a:lnTo>
                  <a:lnTo>
                    <a:pt x="1966" y="5231"/>
                  </a:lnTo>
                  <a:lnTo>
                    <a:pt x="2022" y="5034"/>
                  </a:lnTo>
                  <a:lnTo>
                    <a:pt x="2077" y="4862"/>
                  </a:lnTo>
                  <a:lnTo>
                    <a:pt x="2162" y="4610"/>
                  </a:lnTo>
                  <a:lnTo>
                    <a:pt x="2162" y="4579"/>
                  </a:lnTo>
                  <a:lnTo>
                    <a:pt x="2366" y="4438"/>
                  </a:lnTo>
                  <a:lnTo>
                    <a:pt x="2366" y="4407"/>
                  </a:lnTo>
                  <a:lnTo>
                    <a:pt x="2335" y="4296"/>
                  </a:lnTo>
                  <a:lnTo>
                    <a:pt x="2193" y="4094"/>
                  </a:lnTo>
                  <a:lnTo>
                    <a:pt x="2162" y="3928"/>
                  </a:lnTo>
                  <a:lnTo>
                    <a:pt x="2162" y="3867"/>
                  </a:lnTo>
                  <a:lnTo>
                    <a:pt x="2193" y="3780"/>
                  </a:lnTo>
                  <a:lnTo>
                    <a:pt x="2249" y="3670"/>
                  </a:lnTo>
                  <a:lnTo>
                    <a:pt x="2304" y="3583"/>
                  </a:lnTo>
                  <a:lnTo>
                    <a:pt x="2304" y="3387"/>
                  </a:lnTo>
                  <a:lnTo>
                    <a:pt x="2107" y="3301"/>
                  </a:lnTo>
                  <a:lnTo>
                    <a:pt x="1966" y="3214"/>
                  </a:lnTo>
                  <a:lnTo>
                    <a:pt x="1880" y="3159"/>
                  </a:lnTo>
                  <a:lnTo>
                    <a:pt x="1738" y="3098"/>
                  </a:lnTo>
                  <a:lnTo>
                    <a:pt x="1622" y="3098"/>
                  </a:lnTo>
                  <a:lnTo>
                    <a:pt x="1253" y="3183"/>
                  </a:lnTo>
                  <a:lnTo>
                    <a:pt x="1056" y="3183"/>
                  </a:lnTo>
                  <a:lnTo>
                    <a:pt x="1056" y="3159"/>
                  </a:lnTo>
                  <a:lnTo>
                    <a:pt x="1026" y="3098"/>
                  </a:lnTo>
                  <a:lnTo>
                    <a:pt x="1026" y="3012"/>
                  </a:lnTo>
                  <a:lnTo>
                    <a:pt x="1056" y="2956"/>
                  </a:lnTo>
                  <a:lnTo>
                    <a:pt x="1056" y="2846"/>
                  </a:lnTo>
                  <a:lnTo>
                    <a:pt x="909" y="2759"/>
                  </a:lnTo>
                  <a:lnTo>
                    <a:pt x="909" y="2674"/>
                  </a:lnTo>
                  <a:lnTo>
                    <a:pt x="854" y="2619"/>
                  </a:lnTo>
                  <a:lnTo>
                    <a:pt x="829" y="2501"/>
                  </a:lnTo>
                  <a:lnTo>
                    <a:pt x="798" y="2471"/>
                  </a:lnTo>
                  <a:lnTo>
                    <a:pt x="767" y="2416"/>
                  </a:lnTo>
                  <a:lnTo>
                    <a:pt x="682" y="2416"/>
                  </a:lnTo>
                  <a:lnTo>
                    <a:pt x="657" y="2391"/>
                  </a:lnTo>
                  <a:lnTo>
                    <a:pt x="657" y="2361"/>
                  </a:lnTo>
                  <a:lnTo>
                    <a:pt x="712" y="2219"/>
                  </a:lnTo>
                  <a:lnTo>
                    <a:pt x="798" y="2077"/>
                  </a:lnTo>
                  <a:lnTo>
                    <a:pt x="767" y="1906"/>
                  </a:lnTo>
                  <a:lnTo>
                    <a:pt x="829" y="1875"/>
                  </a:lnTo>
                  <a:lnTo>
                    <a:pt x="743" y="1648"/>
                  </a:lnTo>
                  <a:lnTo>
                    <a:pt x="829" y="1592"/>
                  </a:lnTo>
                  <a:lnTo>
                    <a:pt x="829" y="1364"/>
                  </a:lnTo>
                  <a:lnTo>
                    <a:pt x="854" y="1192"/>
                  </a:lnTo>
                  <a:lnTo>
                    <a:pt x="885" y="1106"/>
                  </a:lnTo>
                  <a:lnTo>
                    <a:pt x="940" y="910"/>
                  </a:lnTo>
                  <a:lnTo>
                    <a:pt x="1056" y="737"/>
                  </a:lnTo>
                  <a:lnTo>
                    <a:pt x="1082" y="651"/>
                  </a:lnTo>
                  <a:lnTo>
                    <a:pt x="1026" y="627"/>
                  </a:lnTo>
                </a:path>
              </a:pathLst>
            </a:custGeom>
            <a:gradFill rotWithShape="0">
              <a:gsLst>
                <a:gs pos="0">
                  <a:srgbClr val="EEEEF0"/>
                </a:gs>
                <a:gs pos="100000">
                  <a:srgbClr val="D8D9DC"/>
                </a:gs>
              </a:gsLst>
              <a:lin ang="5400000" scaled="1"/>
            </a:gradFill>
            <a:ln w="4763">
              <a:noFill/>
              <a:prstDash val="solid"/>
              <a:round/>
              <a:headEnd/>
              <a:tailEnd/>
            </a:ln>
          </p:spPr>
          <p:txBody>
            <a:bodyPr/>
            <a:lstStyle/>
            <a:p>
              <a:endParaRPr lang="en-US" dirty="0"/>
            </a:p>
          </p:txBody>
        </p:sp>
        <p:sp>
          <p:nvSpPr>
            <p:cNvPr id="15378" name="Freeform 112"/>
            <p:cNvSpPr>
              <a:spLocks/>
            </p:cNvSpPr>
            <p:nvPr/>
          </p:nvSpPr>
          <p:spPr bwMode="auto">
            <a:xfrm>
              <a:off x="3247" y="2717"/>
              <a:ext cx="597" cy="475"/>
            </a:xfrm>
            <a:custGeom>
              <a:avLst/>
              <a:gdLst>
                <a:gd name="T0" fmla="*/ 393 w 3583"/>
                <a:gd name="T1" fmla="*/ 451 h 2846"/>
                <a:gd name="T2" fmla="*/ 355 w 3583"/>
                <a:gd name="T3" fmla="*/ 437 h 2846"/>
                <a:gd name="T4" fmla="*/ 289 w 3583"/>
                <a:gd name="T5" fmla="*/ 428 h 2846"/>
                <a:gd name="T6" fmla="*/ 247 w 3583"/>
                <a:gd name="T7" fmla="*/ 446 h 2846"/>
                <a:gd name="T8" fmla="*/ 199 w 3583"/>
                <a:gd name="T9" fmla="*/ 461 h 2846"/>
                <a:gd name="T10" fmla="*/ 194 w 3583"/>
                <a:gd name="T11" fmla="*/ 475 h 2846"/>
                <a:gd name="T12" fmla="*/ 180 w 3583"/>
                <a:gd name="T13" fmla="*/ 461 h 2846"/>
                <a:gd name="T14" fmla="*/ 161 w 3583"/>
                <a:gd name="T15" fmla="*/ 446 h 2846"/>
                <a:gd name="T16" fmla="*/ 146 w 3583"/>
                <a:gd name="T17" fmla="*/ 446 h 2846"/>
                <a:gd name="T18" fmla="*/ 132 w 3583"/>
                <a:gd name="T19" fmla="*/ 461 h 2846"/>
                <a:gd name="T20" fmla="*/ 108 w 3583"/>
                <a:gd name="T21" fmla="*/ 446 h 2846"/>
                <a:gd name="T22" fmla="*/ 104 w 3583"/>
                <a:gd name="T23" fmla="*/ 423 h 2846"/>
                <a:gd name="T24" fmla="*/ 71 w 3583"/>
                <a:gd name="T25" fmla="*/ 428 h 2846"/>
                <a:gd name="T26" fmla="*/ 52 w 3583"/>
                <a:gd name="T27" fmla="*/ 413 h 2846"/>
                <a:gd name="T28" fmla="*/ 33 w 3583"/>
                <a:gd name="T29" fmla="*/ 376 h 2846"/>
                <a:gd name="T30" fmla="*/ 0 w 3583"/>
                <a:gd name="T31" fmla="*/ 352 h 2846"/>
                <a:gd name="T32" fmla="*/ 9 w 3583"/>
                <a:gd name="T33" fmla="*/ 295 h 2846"/>
                <a:gd name="T34" fmla="*/ 14 w 3583"/>
                <a:gd name="T35" fmla="*/ 271 h 2846"/>
                <a:gd name="T36" fmla="*/ 99 w 3583"/>
                <a:gd name="T37" fmla="*/ 262 h 2846"/>
                <a:gd name="T38" fmla="*/ 189 w 3583"/>
                <a:gd name="T39" fmla="*/ 247 h 2846"/>
                <a:gd name="T40" fmla="*/ 265 w 3583"/>
                <a:gd name="T41" fmla="*/ 309 h 2846"/>
                <a:gd name="T42" fmla="*/ 303 w 3583"/>
                <a:gd name="T43" fmla="*/ 327 h 2846"/>
                <a:gd name="T44" fmla="*/ 361 w 3583"/>
                <a:gd name="T45" fmla="*/ 332 h 2846"/>
                <a:gd name="T46" fmla="*/ 408 w 3583"/>
                <a:gd name="T47" fmla="*/ 280 h 2846"/>
                <a:gd name="T48" fmla="*/ 375 w 3583"/>
                <a:gd name="T49" fmla="*/ 285 h 2846"/>
                <a:gd name="T50" fmla="*/ 327 w 3583"/>
                <a:gd name="T51" fmla="*/ 295 h 2846"/>
                <a:gd name="T52" fmla="*/ 285 w 3583"/>
                <a:gd name="T53" fmla="*/ 318 h 2846"/>
                <a:gd name="T54" fmla="*/ 247 w 3583"/>
                <a:gd name="T55" fmla="*/ 295 h 2846"/>
                <a:gd name="T56" fmla="*/ 189 w 3583"/>
                <a:gd name="T57" fmla="*/ 247 h 2846"/>
                <a:gd name="T58" fmla="*/ 99 w 3583"/>
                <a:gd name="T59" fmla="*/ 262 h 2846"/>
                <a:gd name="T60" fmla="*/ 119 w 3583"/>
                <a:gd name="T61" fmla="*/ 238 h 2846"/>
                <a:gd name="T62" fmla="*/ 161 w 3583"/>
                <a:gd name="T63" fmla="*/ 213 h 2846"/>
                <a:gd name="T64" fmla="*/ 157 w 3583"/>
                <a:gd name="T65" fmla="*/ 190 h 2846"/>
                <a:gd name="T66" fmla="*/ 161 w 3583"/>
                <a:gd name="T67" fmla="*/ 166 h 2846"/>
                <a:gd name="T68" fmla="*/ 189 w 3583"/>
                <a:gd name="T69" fmla="*/ 181 h 2846"/>
                <a:gd name="T70" fmla="*/ 232 w 3583"/>
                <a:gd name="T71" fmla="*/ 200 h 2846"/>
                <a:gd name="T72" fmla="*/ 256 w 3583"/>
                <a:gd name="T73" fmla="*/ 190 h 2846"/>
                <a:gd name="T74" fmla="*/ 289 w 3583"/>
                <a:gd name="T75" fmla="*/ 176 h 2846"/>
                <a:gd name="T76" fmla="*/ 337 w 3583"/>
                <a:gd name="T77" fmla="*/ 143 h 2846"/>
                <a:gd name="T78" fmla="*/ 440 w 3583"/>
                <a:gd name="T79" fmla="*/ 110 h 2846"/>
                <a:gd name="T80" fmla="*/ 445 w 3583"/>
                <a:gd name="T81" fmla="*/ 96 h 2846"/>
                <a:gd name="T82" fmla="*/ 460 w 3583"/>
                <a:gd name="T83" fmla="*/ 81 h 2846"/>
                <a:gd name="T84" fmla="*/ 498 w 3583"/>
                <a:gd name="T85" fmla="*/ 72 h 2846"/>
                <a:gd name="T86" fmla="*/ 512 w 3583"/>
                <a:gd name="T87" fmla="*/ 57 h 2846"/>
                <a:gd name="T88" fmla="*/ 554 w 3583"/>
                <a:gd name="T89" fmla="*/ 34 h 2846"/>
                <a:gd name="T90" fmla="*/ 593 w 3583"/>
                <a:gd name="T91" fmla="*/ 14 h 2846"/>
                <a:gd name="T92" fmla="*/ 393 w 3583"/>
                <a:gd name="T93" fmla="*/ 461 h 28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583"/>
                <a:gd name="T142" fmla="*/ 0 h 2846"/>
                <a:gd name="T143" fmla="*/ 3583 w 3583"/>
                <a:gd name="T144" fmla="*/ 2846 h 284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583" h="2846">
                  <a:moveTo>
                    <a:pt x="2360" y="2760"/>
                  </a:moveTo>
                  <a:lnTo>
                    <a:pt x="2360" y="2705"/>
                  </a:lnTo>
                  <a:lnTo>
                    <a:pt x="2330" y="2674"/>
                  </a:lnTo>
                  <a:lnTo>
                    <a:pt x="2133" y="2619"/>
                  </a:lnTo>
                  <a:lnTo>
                    <a:pt x="1991" y="2619"/>
                  </a:lnTo>
                  <a:lnTo>
                    <a:pt x="1733" y="2563"/>
                  </a:lnTo>
                  <a:lnTo>
                    <a:pt x="1561" y="2619"/>
                  </a:lnTo>
                  <a:lnTo>
                    <a:pt x="1481" y="2674"/>
                  </a:lnTo>
                  <a:lnTo>
                    <a:pt x="1278" y="2674"/>
                  </a:lnTo>
                  <a:lnTo>
                    <a:pt x="1193" y="2760"/>
                  </a:lnTo>
                  <a:lnTo>
                    <a:pt x="1193" y="2816"/>
                  </a:lnTo>
                  <a:lnTo>
                    <a:pt x="1167" y="2846"/>
                  </a:lnTo>
                  <a:lnTo>
                    <a:pt x="1106" y="2816"/>
                  </a:lnTo>
                  <a:lnTo>
                    <a:pt x="1082" y="2760"/>
                  </a:lnTo>
                  <a:lnTo>
                    <a:pt x="1082" y="2674"/>
                  </a:lnTo>
                  <a:lnTo>
                    <a:pt x="965" y="2674"/>
                  </a:lnTo>
                  <a:lnTo>
                    <a:pt x="909" y="2619"/>
                  </a:lnTo>
                  <a:lnTo>
                    <a:pt x="879" y="2674"/>
                  </a:lnTo>
                  <a:lnTo>
                    <a:pt x="824" y="2705"/>
                  </a:lnTo>
                  <a:lnTo>
                    <a:pt x="793" y="2760"/>
                  </a:lnTo>
                  <a:lnTo>
                    <a:pt x="738" y="2760"/>
                  </a:lnTo>
                  <a:lnTo>
                    <a:pt x="651" y="2674"/>
                  </a:lnTo>
                  <a:lnTo>
                    <a:pt x="627" y="2619"/>
                  </a:lnTo>
                  <a:lnTo>
                    <a:pt x="627" y="2532"/>
                  </a:lnTo>
                  <a:lnTo>
                    <a:pt x="541" y="2563"/>
                  </a:lnTo>
                  <a:lnTo>
                    <a:pt x="424" y="2563"/>
                  </a:lnTo>
                  <a:lnTo>
                    <a:pt x="369" y="2532"/>
                  </a:lnTo>
                  <a:lnTo>
                    <a:pt x="314" y="2477"/>
                  </a:lnTo>
                  <a:lnTo>
                    <a:pt x="314" y="2336"/>
                  </a:lnTo>
                  <a:lnTo>
                    <a:pt x="196" y="2250"/>
                  </a:lnTo>
                  <a:lnTo>
                    <a:pt x="86" y="2189"/>
                  </a:lnTo>
                  <a:lnTo>
                    <a:pt x="0" y="2108"/>
                  </a:lnTo>
                  <a:lnTo>
                    <a:pt x="56" y="1961"/>
                  </a:lnTo>
                  <a:lnTo>
                    <a:pt x="56" y="1765"/>
                  </a:lnTo>
                  <a:lnTo>
                    <a:pt x="111" y="1710"/>
                  </a:lnTo>
                  <a:lnTo>
                    <a:pt x="86" y="1623"/>
                  </a:lnTo>
                  <a:lnTo>
                    <a:pt x="111" y="1568"/>
                  </a:lnTo>
                  <a:lnTo>
                    <a:pt x="596" y="1568"/>
                  </a:lnTo>
                  <a:lnTo>
                    <a:pt x="996" y="1482"/>
                  </a:lnTo>
                  <a:lnTo>
                    <a:pt x="1137" y="1482"/>
                  </a:lnTo>
                  <a:lnTo>
                    <a:pt x="1420" y="1765"/>
                  </a:lnTo>
                  <a:lnTo>
                    <a:pt x="1591" y="1850"/>
                  </a:lnTo>
                  <a:lnTo>
                    <a:pt x="1709" y="1906"/>
                  </a:lnTo>
                  <a:lnTo>
                    <a:pt x="1819" y="1961"/>
                  </a:lnTo>
                  <a:lnTo>
                    <a:pt x="1991" y="1961"/>
                  </a:lnTo>
                  <a:lnTo>
                    <a:pt x="2164" y="1992"/>
                  </a:lnTo>
                  <a:lnTo>
                    <a:pt x="2446" y="1906"/>
                  </a:lnTo>
                  <a:lnTo>
                    <a:pt x="2446" y="1679"/>
                  </a:lnTo>
                  <a:lnTo>
                    <a:pt x="2391" y="1623"/>
                  </a:lnTo>
                  <a:lnTo>
                    <a:pt x="2249" y="1710"/>
                  </a:lnTo>
                  <a:lnTo>
                    <a:pt x="2102" y="1710"/>
                  </a:lnTo>
                  <a:lnTo>
                    <a:pt x="1961" y="1765"/>
                  </a:lnTo>
                  <a:lnTo>
                    <a:pt x="1875" y="1765"/>
                  </a:lnTo>
                  <a:lnTo>
                    <a:pt x="1709" y="1906"/>
                  </a:lnTo>
                  <a:lnTo>
                    <a:pt x="1591" y="1850"/>
                  </a:lnTo>
                  <a:lnTo>
                    <a:pt x="1481" y="1765"/>
                  </a:lnTo>
                  <a:lnTo>
                    <a:pt x="1278" y="1623"/>
                  </a:lnTo>
                  <a:lnTo>
                    <a:pt x="1137" y="1482"/>
                  </a:lnTo>
                  <a:lnTo>
                    <a:pt x="996" y="1482"/>
                  </a:lnTo>
                  <a:lnTo>
                    <a:pt x="596" y="1568"/>
                  </a:lnTo>
                  <a:lnTo>
                    <a:pt x="627" y="1506"/>
                  </a:lnTo>
                  <a:lnTo>
                    <a:pt x="713" y="1426"/>
                  </a:lnTo>
                  <a:lnTo>
                    <a:pt x="909" y="1340"/>
                  </a:lnTo>
                  <a:lnTo>
                    <a:pt x="965" y="1279"/>
                  </a:lnTo>
                  <a:lnTo>
                    <a:pt x="996" y="1199"/>
                  </a:lnTo>
                  <a:lnTo>
                    <a:pt x="940" y="1137"/>
                  </a:lnTo>
                  <a:lnTo>
                    <a:pt x="824" y="997"/>
                  </a:lnTo>
                  <a:lnTo>
                    <a:pt x="965" y="997"/>
                  </a:lnTo>
                  <a:lnTo>
                    <a:pt x="1051" y="1052"/>
                  </a:lnTo>
                  <a:lnTo>
                    <a:pt x="1137" y="1082"/>
                  </a:lnTo>
                  <a:lnTo>
                    <a:pt x="1254" y="1137"/>
                  </a:lnTo>
                  <a:lnTo>
                    <a:pt x="1395" y="1199"/>
                  </a:lnTo>
                  <a:lnTo>
                    <a:pt x="1481" y="1199"/>
                  </a:lnTo>
                  <a:lnTo>
                    <a:pt x="1536" y="1137"/>
                  </a:lnTo>
                  <a:lnTo>
                    <a:pt x="1622" y="1082"/>
                  </a:lnTo>
                  <a:lnTo>
                    <a:pt x="1733" y="1052"/>
                  </a:lnTo>
                  <a:lnTo>
                    <a:pt x="1875" y="997"/>
                  </a:lnTo>
                  <a:lnTo>
                    <a:pt x="2022" y="855"/>
                  </a:lnTo>
                  <a:lnTo>
                    <a:pt x="2219" y="799"/>
                  </a:lnTo>
                  <a:lnTo>
                    <a:pt x="2643" y="658"/>
                  </a:lnTo>
                  <a:lnTo>
                    <a:pt x="2673" y="628"/>
                  </a:lnTo>
                  <a:lnTo>
                    <a:pt x="2673" y="573"/>
                  </a:lnTo>
                  <a:lnTo>
                    <a:pt x="2728" y="573"/>
                  </a:lnTo>
                  <a:lnTo>
                    <a:pt x="2759" y="486"/>
                  </a:lnTo>
                  <a:lnTo>
                    <a:pt x="2901" y="486"/>
                  </a:lnTo>
                  <a:lnTo>
                    <a:pt x="2987" y="431"/>
                  </a:lnTo>
                  <a:lnTo>
                    <a:pt x="3017" y="370"/>
                  </a:lnTo>
                  <a:lnTo>
                    <a:pt x="3073" y="344"/>
                  </a:lnTo>
                  <a:lnTo>
                    <a:pt x="3128" y="283"/>
                  </a:lnTo>
                  <a:lnTo>
                    <a:pt x="3325" y="204"/>
                  </a:lnTo>
                  <a:lnTo>
                    <a:pt x="3441" y="142"/>
                  </a:lnTo>
                  <a:lnTo>
                    <a:pt x="3559" y="86"/>
                  </a:lnTo>
                  <a:lnTo>
                    <a:pt x="3583" y="0"/>
                  </a:lnTo>
                  <a:lnTo>
                    <a:pt x="2360" y="2760"/>
                  </a:lnTo>
                  <a:close/>
                </a:path>
              </a:pathLst>
            </a:custGeom>
            <a:gradFill rotWithShape="0">
              <a:gsLst>
                <a:gs pos="0">
                  <a:srgbClr val="EEEEF0"/>
                </a:gs>
                <a:gs pos="100000">
                  <a:srgbClr val="D8D9DC"/>
                </a:gs>
              </a:gsLst>
              <a:lin ang="5400000" scaled="1"/>
            </a:gradFill>
            <a:ln w="9525">
              <a:noFill/>
              <a:round/>
              <a:headEnd/>
              <a:tailEnd/>
            </a:ln>
          </p:spPr>
          <p:txBody>
            <a:bodyPr/>
            <a:lstStyle/>
            <a:p>
              <a:endParaRPr lang="en-US" dirty="0"/>
            </a:p>
          </p:txBody>
        </p:sp>
        <p:sp>
          <p:nvSpPr>
            <p:cNvPr id="15379" name="Freeform 113"/>
            <p:cNvSpPr>
              <a:spLocks/>
            </p:cNvSpPr>
            <p:nvPr/>
          </p:nvSpPr>
          <p:spPr bwMode="auto">
            <a:xfrm>
              <a:off x="3247" y="2717"/>
              <a:ext cx="597" cy="475"/>
            </a:xfrm>
            <a:custGeom>
              <a:avLst/>
              <a:gdLst>
                <a:gd name="T0" fmla="*/ 393 w 3583"/>
                <a:gd name="T1" fmla="*/ 451 h 2846"/>
                <a:gd name="T2" fmla="*/ 355 w 3583"/>
                <a:gd name="T3" fmla="*/ 437 h 2846"/>
                <a:gd name="T4" fmla="*/ 289 w 3583"/>
                <a:gd name="T5" fmla="*/ 428 h 2846"/>
                <a:gd name="T6" fmla="*/ 247 w 3583"/>
                <a:gd name="T7" fmla="*/ 446 h 2846"/>
                <a:gd name="T8" fmla="*/ 199 w 3583"/>
                <a:gd name="T9" fmla="*/ 461 h 2846"/>
                <a:gd name="T10" fmla="*/ 194 w 3583"/>
                <a:gd name="T11" fmla="*/ 475 h 2846"/>
                <a:gd name="T12" fmla="*/ 180 w 3583"/>
                <a:gd name="T13" fmla="*/ 461 h 2846"/>
                <a:gd name="T14" fmla="*/ 161 w 3583"/>
                <a:gd name="T15" fmla="*/ 446 h 2846"/>
                <a:gd name="T16" fmla="*/ 146 w 3583"/>
                <a:gd name="T17" fmla="*/ 446 h 2846"/>
                <a:gd name="T18" fmla="*/ 132 w 3583"/>
                <a:gd name="T19" fmla="*/ 461 h 2846"/>
                <a:gd name="T20" fmla="*/ 108 w 3583"/>
                <a:gd name="T21" fmla="*/ 446 h 2846"/>
                <a:gd name="T22" fmla="*/ 104 w 3583"/>
                <a:gd name="T23" fmla="*/ 423 h 2846"/>
                <a:gd name="T24" fmla="*/ 71 w 3583"/>
                <a:gd name="T25" fmla="*/ 428 h 2846"/>
                <a:gd name="T26" fmla="*/ 52 w 3583"/>
                <a:gd name="T27" fmla="*/ 413 h 2846"/>
                <a:gd name="T28" fmla="*/ 33 w 3583"/>
                <a:gd name="T29" fmla="*/ 376 h 2846"/>
                <a:gd name="T30" fmla="*/ 0 w 3583"/>
                <a:gd name="T31" fmla="*/ 352 h 2846"/>
                <a:gd name="T32" fmla="*/ 9 w 3583"/>
                <a:gd name="T33" fmla="*/ 295 h 2846"/>
                <a:gd name="T34" fmla="*/ 14 w 3583"/>
                <a:gd name="T35" fmla="*/ 271 h 2846"/>
                <a:gd name="T36" fmla="*/ 99 w 3583"/>
                <a:gd name="T37" fmla="*/ 262 h 2846"/>
                <a:gd name="T38" fmla="*/ 189 w 3583"/>
                <a:gd name="T39" fmla="*/ 247 h 2846"/>
                <a:gd name="T40" fmla="*/ 265 w 3583"/>
                <a:gd name="T41" fmla="*/ 309 h 2846"/>
                <a:gd name="T42" fmla="*/ 303 w 3583"/>
                <a:gd name="T43" fmla="*/ 327 h 2846"/>
                <a:gd name="T44" fmla="*/ 361 w 3583"/>
                <a:gd name="T45" fmla="*/ 332 h 2846"/>
                <a:gd name="T46" fmla="*/ 408 w 3583"/>
                <a:gd name="T47" fmla="*/ 280 h 2846"/>
                <a:gd name="T48" fmla="*/ 375 w 3583"/>
                <a:gd name="T49" fmla="*/ 285 h 2846"/>
                <a:gd name="T50" fmla="*/ 327 w 3583"/>
                <a:gd name="T51" fmla="*/ 295 h 2846"/>
                <a:gd name="T52" fmla="*/ 285 w 3583"/>
                <a:gd name="T53" fmla="*/ 318 h 2846"/>
                <a:gd name="T54" fmla="*/ 247 w 3583"/>
                <a:gd name="T55" fmla="*/ 295 h 2846"/>
                <a:gd name="T56" fmla="*/ 189 w 3583"/>
                <a:gd name="T57" fmla="*/ 247 h 2846"/>
                <a:gd name="T58" fmla="*/ 99 w 3583"/>
                <a:gd name="T59" fmla="*/ 262 h 2846"/>
                <a:gd name="T60" fmla="*/ 119 w 3583"/>
                <a:gd name="T61" fmla="*/ 238 h 2846"/>
                <a:gd name="T62" fmla="*/ 161 w 3583"/>
                <a:gd name="T63" fmla="*/ 213 h 2846"/>
                <a:gd name="T64" fmla="*/ 157 w 3583"/>
                <a:gd name="T65" fmla="*/ 190 h 2846"/>
                <a:gd name="T66" fmla="*/ 161 w 3583"/>
                <a:gd name="T67" fmla="*/ 166 h 2846"/>
                <a:gd name="T68" fmla="*/ 189 w 3583"/>
                <a:gd name="T69" fmla="*/ 181 h 2846"/>
                <a:gd name="T70" fmla="*/ 232 w 3583"/>
                <a:gd name="T71" fmla="*/ 200 h 2846"/>
                <a:gd name="T72" fmla="*/ 256 w 3583"/>
                <a:gd name="T73" fmla="*/ 190 h 2846"/>
                <a:gd name="T74" fmla="*/ 289 w 3583"/>
                <a:gd name="T75" fmla="*/ 176 h 2846"/>
                <a:gd name="T76" fmla="*/ 337 w 3583"/>
                <a:gd name="T77" fmla="*/ 143 h 2846"/>
                <a:gd name="T78" fmla="*/ 440 w 3583"/>
                <a:gd name="T79" fmla="*/ 110 h 2846"/>
                <a:gd name="T80" fmla="*/ 445 w 3583"/>
                <a:gd name="T81" fmla="*/ 96 h 2846"/>
                <a:gd name="T82" fmla="*/ 460 w 3583"/>
                <a:gd name="T83" fmla="*/ 81 h 2846"/>
                <a:gd name="T84" fmla="*/ 498 w 3583"/>
                <a:gd name="T85" fmla="*/ 72 h 2846"/>
                <a:gd name="T86" fmla="*/ 512 w 3583"/>
                <a:gd name="T87" fmla="*/ 57 h 2846"/>
                <a:gd name="T88" fmla="*/ 554 w 3583"/>
                <a:gd name="T89" fmla="*/ 34 h 2846"/>
                <a:gd name="T90" fmla="*/ 593 w 3583"/>
                <a:gd name="T91" fmla="*/ 14 h 2846"/>
                <a:gd name="T92" fmla="*/ 393 w 3583"/>
                <a:gd name="T93" fmla="*/ 461 h 28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583"/>
                <a:gd name="T142" fmla="*/ 0 h 2846"/>
                <a:gd name="T143" fmla="*/ 3583 w 3583"/>
                <a:gd name="T144" fmla="*/ 2846 h 284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583" h="2846">
                  <a:moveTo>
                    <a:pt x="2360" y="2760"/>
                  </a:moveTo>
                  <a:lnTo>
                    <a:pt x="2360" y="2705"/>
                  </a:lnTo>
                  <a:lnTo>
                    <a:pt x="2330" y="2674"/>
                  </a:lnTo>
                  <a:lnTo>
                    <a:pt x="2133" y="2619"/>
                  </a:lnTo>
                  <a:lnTo>
                    <a:pt x="1991" y="2619"/>
                  </a:lnTo>
                  <a:lnTo>
                    <a:pt x="1733" y="2563"/>
                  </a:lnTo>
                  <a:lnTo>
                    <a:pt x="1561" y="2619"/>
                  </a:lnTo>
                  <a:lnTo>
                    <a:pt x="1481" y="2674"/>
                  </a:lnTo>
                  <a:lnTo>
                    <a:pt x="1278" y="2674"/>
                  </a:lnTo>
                  <a:lnTo>
                    <a:pt x="1193" y="2760"/>
                  </a:lnTo>
                  <a:lnTo>
                    <a:pt x="1193" y="2816"/>
                  </a:lnTo>
                  <a:lnTo>
                    <a:pt x="1167" y="2846"/>
                  </a:lnTo>
                  <a:lnTo>
                    <a:pt x="1106" y="2816"/>
                  </a:lnTo>
                  <a:lnTo>
                    <a:pt x="1082" y="2760"/>
                  </a:lnTo>
                  <a:lnTo>
                    <a:pt x="1082" y="2674"/>
                  </a:lnTo>
                  <a:lnTo>
                    <a:pt x="965" y="2674"/>
                  </a:lnTo>
                  <a:lnTo>
                    <a:pt x="909" y="2619"/>
                  </a:lnTo>
                  <a:lnTo>
                    <a:pt x="879" y="2674"/>
                  </a:lnTo>
                  <a:lnTo>
                    <a:pt x="824" y="2705"/>
                  </a:lnTo>
                  <a:lnTo>
                    <a:pt x="793" y="2760"/>
                  </a:lnTo>
                  <a:lnTo>
                    <a:pt x="738" y="2760"/>
                  </a:lnTo>
                  <a:lnTo>
                    <a:pt x="651" y="2674"/>
                  </a:lnTo>
                  <a:lnTo>
                    <a:pt x="627" y="2619"/>
                  </a:lnTo>
                  <a:lnTo>
                    <a:pt x="627" y="2532"/>
                  </a:lnTo>
                  <a:lnTo>
                    <a:pt x="541" y="2563"/>
                  </a:lnTo>
                  <a:lnTo>
                    <a:pt x="424" y="2563"/>
                  </a:lnTo>
                  <a:lnTo>
                    <a:pt x="369" y="2532"/>
                  </a:lnTo>
                  <a:lnTo>
                    <a:pt x="314" y="2477"/>
                  </a:lnTo>
                  <a:lnTo>
                    <a:pt x="314" y="2336"/>
                  </a:lnTo>
                  <a:lnTo>
                    <a:pt x="196" y="2250"/>
                  </a:lnTo>
                  <a:lnTo>
                    <a:pt x="86" y="2189"/>
                  </a:lnTo>
                  <a:lnTo>
                    <a:pt x="0" y="2108"/>
                  </a:lnTo>
                  <a:lnTo>
                    <a:pt x="56" y="1961"/>
                  </a:lnTo>
                  <a:lnTo>
                    <a:pt x="56" y="1765"/>
                  </a:lnTo>
                  <a:lnTo>
                    <a:pt x="111" y="1710"/>
                  </a:lnTo>
                  <a:lnTo>
                    <a:pt x="86" y="1623"/>
                  </a:lnTo>
                  <a:lnTo>
                    <a:pt x="111" y="1568"/>
                  </a:lnTo>
                  <a:lnTo>
                    <a:pt x="596" y="1568"/>
                  </a:lnTo>
                  <a:lnTo>
                    <a:pt x="996" y="1482"/>
                  </a:lnTo>
                  <a:lnTo>
                    <a:pt x="1137" y="1482"/>
                  </a:lnTo>
                  <a:lnTo>
                    <a:pt x="1420" y="1765"/>
                  </a:lnTo>
                  <a:lnTo>
                    <a:pt x="1591" y="1850"/>
                  </a:lnTo>
                  <a:lnTo>
                    <a:pt x="1709" y="1906"/>
                  </a:lnTo>
                  <a:lnTo>
                    <a:pt x="1819" y="1961"/>
                  </a:lnTo>
                  <a:lnTo>
                    <a:pt x="1991" y="1961"/>
                  </a:lnTo>
                  <a:lnTo>
                    <a:pt x="2164" y="1992"/>
                  </a:lnTo>
                  <a:lnTo>
                    <a:pt x="2446" y="1906"/>
                  </a:lnTo>
                  <a:lnTo>
                    <a:pt x="2446" y="1679"/>
                  </a:lnTo>
                  <a:lnTo>
                    <a:pt x="2391" y="1623"/>
                  </a:lnTo>
                  <a:lnTo>
                    <a:pt x="2249" y="1710"/>
                  </a:lnTo>
                  <a:lnTo>
                    <a:pt x="2102" y="1710"/>
                  </a:lnTo>
                  <a:lnTo>
                    <a:pt x="1961" y="1765"/>
                  </a:lnTo>
                  <a:lnTo>
                    <a:pt x="1875" y="1765"/>
                  </a:lnTo>
                  <a:lnTo>
                    <a:pt x="1709" y="1906"/>
                  </a:lnTo>
                  <a:lnTo>
                    <a:pt x="1591" y="1850"/>
                  </a:lnTo>
                  <a:lnTo>
                    <a:pt x="1481" y="1765"/>
                  </a:lnTo>
                  <a:lnTo>
                    <a:pt x="1278" y="1623"/>
                  </a:lnTo>
                  <a:lnTo>
                    <a:pt x="1137" y="1482"/>
                  </a:lnTo>
                  <a:lnTo>
                    <a:pt x="996" y="1482"/>
                  </a:lnTo>
                  <a:lnTo>
                    <a:pt x="596" y="1568"/>
                  </a:lnTo>
                  <a:lnTo>
                    <a:pt x="627" y="1506"/>
                  </a:lnTo>
                  <a:lnTo>
                    <a:pt x="713" y="1426"/>
                  </a:lnTo>
                  <a:lnTo>
                    <a:pt x="909" y="1340"/>
                  </a:lnTo>
                  <a:lnTo>
                    <a:pt x="965" y="1279"/>
                  </a:lnTo>
                  <a:lnTo>
                    <a:pt x="996" y="1199"/>
                  </a:lnTo>
                  <a:lnTo>
                    <a:pt x="940" y="1137"/>
                  </a:lnTo>
                  <a:lnTo>
                    <a:pt x="824" y="997"/>
                  </a:lnTo>
                  <a:lnTo>
                    <a:pt x="965" y="997"/>
                  </a:lnTo>
                  <a:lnTo>
                    <a:pt x="1051" y="1052"/>
                  </a:lnTo>
                  <a:lnTo>
                    <a:pt x="1137" y="1082"/>
                  </a:lnTo>
                  <a:lnTo>
                    <a:pt x="1254" y="1137"/>
                  </a:lnTo>
                  <a:lnTo>
                    <a:pt x="1395" y="1199"/>
                  </a:lnTo>
                  <a:lnTo>
                    <a:pt x="1481" y="1199"/>
                  </a:lnTo>
                  <a:lnTo>
                    <a:pt x="1536" y="1137"/>
                  </a:lnTo>
                  <a:lnTo>
                    <a:pt x="1622" y="1082"/>
                  </a:lnTo>
                  <a:lnTo>
                    <a:pt x="1733" y="1052"/>
                  </a:lnTo>
                  <a:lnTo>
                    <a:pt x="1875" y="997"/>
                  </a:lnTo>
                  <a:lnTo>
                    <a:pt x="2022" y="855"/>
                  </a:lnTo>
                  <a:lnTo>
                    <a:pt x="2219" y="799"/>
                  </a:lnTo>
                  <a:lnTo>
                    <a:pt x="2643" y="658"/>
                  </a:lnTo>
                  <a:lnTo>
                    <a:pt x="2673" y="628"/>
                  </a:lnTo>
                  <a:lnTo>
                    <a:pt x="2673" y="573"/>
                  </a:lnTo>
                  <a:lnTo>
                    <a:pt x="2728" y="573"/>
                  </a:lnTo>
                  <a:lnTo>
                    <a:pt x="2759" y="486"/>
                  </a:lnTo>
                  <a:lnTo>
                    <a:pt x="2901" y="486"/>
                  </a:lnTo>
                  <a:lnTo>
                    <a:pt x="2987" y="431"/>
                  </a:lnTo>
                  <a:lnTo>
                    <a:pt x="3017" y="370"/>
                  </a:lnTo>
                  <a:lnTo>
                    <a:pt x="3073" y="344"/>
                  </a:lnTo>
                  <a:lnTo>
                    <a:pt x="3128" y="283"/>
                  </a:lnTo>
                  <a:lnTo>
                    <a:pt x="3325" y="204"/>
                  </a:lnTo>
                  <a:lnTo>
                    <a:pt x="3441" y="142"/>
                  </a:lnTo>
                  <a:lnTo>
                    <a:pt x="3559" y="86"/>
                  </a:lnTo>
                  <a:lnTo>
                    <a:pt x="3583" y="0"/>
                  </a:lnTo>
                  <a:lnTo>
                    <a:pt x="2360" y="2760"/>
                  </a:lnTo>
                </a:path>
              </a:pathLst>
            </a:custGeom>
            <a:gradFill rotWithShape="0">
              <a:gsLst>
                <a:gs pos="0">
                  <a:srgbClr val="EEEEF0"/>
                </a:gs>
                <a:gs pos="100000">
                  <a:srgbClr val="D8D9DC"/>
                </a:gs>
              </a:gsLst>
              <a:lin ang="5400000" scaled="1"/>
            </a:gradFill>
            <a:ln w="4763">
              <a:noFill/>
              <a:prstDash val="solid"/>
              <a:round/>
              <a:headEnd/>
              <a:tailEnd/>
            </a:ln>
          </p:spPr>
          <p:txBody>
            <a:bodyPr/>
            <a:lstStyle/>
            <a:p>
              <a:endParaRPr lang="en-US" dirty="0"/>
            </a:p>
          </p:txBody>
        </p:sp>
      </p:grpSp>
      <p:sp>
        <p:nvSpPr>
          <p:cNvPr id="15364" name="Rectangle 100"/>
          <p:cNvSpPr>
            <a:spLocks noChangeArrowheads="1"/>
          </p:cNvSpPr>
          <p:nvPr/>
        </p:nvSpPr>
        <p:spPr bwMode="auto">
          <a:xfrm>
            <a:off x="457200" y="1752499"/>
            <a:ext cx="8305800" cy="4607493"/>
          </a:xfrm>
          <a:prstGeom prst="rect">
            <a:avLst/>
          </a:prstGeom>
          <a:noFill/>
          <a:ln w="9525">
            <a:noFill/>
            <a:miter lim="800000"/>
            <a:headEnd/>
            <a:tailEnd/>
          </a:ln>
        </p:spPr>
        <p:txBody>
          <a:bodyPr/>
          <a:lstStyle/>
          <a:p>
            <a:pPr marL="468630" lvl="1" indent="-285750">
              <a:spcBef>
                <a:spcPts val="600"/>
              </a:spcBef>
              <a:spcAft>
                <a:spcPts val="600"/>
              </a:spcAft>
              <a:buFont typeface="Arial" pitchFamily="34" charset="0"/>
              <a:buChar char="•"/>
              <a:tabLst>
                <a:tab pos="1143000" algn="l"/>
              </a:tabLst>
            </a:pPr>
            <a:r>
              <a:rPr lang="en-US" b="1" dirty="0" smtClean="0">
                <a:latin typeface="Arial" charset="0"/>
              </a:rPr>
              <a:t>Be credible, objective, and impartial</a:t>
            </a:r>
          </a:p>
          <a:p>
            <a:pPr marL="468630" lvl="1" indent="-285750" algn="l">
              <a:spcBef>
                <a:spcPts val="600"/>
              </a:spcBef>
              <a:spcAft>
                <a:spcPts val="600"/>
              </a:spcAft>
              <a:buFont typeface="Arial" pitchFamily="34" charset="0"/>
              <a:buChar char="•"/>
              <a:tabLst>
                <a:tab pos="1143000" algn="l"/>
              </a:tabLst>
            </a:pPr>
            <a:r>
              <a:rPr lang="en-US" b="1" dirty="0" smtClean="0">
                <a:latin typeface="Arial" charset="0"/>
              </a:rPr>
              <a:t>Understand </a:t>
            </a:r>
            <a:r>
              <a:rPr lang="en-US" b="1" dirty="0">
                <a:latin typeface="Arial" charset="0"/>
              </a:rPr>
              <a:t>the purpose of the investigation</a:t>
            </a:r>
          </a:p>
          <a:p>
            <a:pPr marL="468630" lvl="1" indent="-285750" algn="l">
              <a:spcBef>
                <a:spcPts val="600"/>
              </a:spcBef>
              <a:spcAft>
                <a:spcPts val="600"/>
              </a:spcAft>
              <a:buFont typeface="Arial" pitchFamily="34" charset="0"/>
              <a:buChar char="•"/>
              <a:tabLst>
                <a:tab pos="1143000" algn="l"/>
              </a:tabLst>
            </a:pPr>
            <a:r>
              <a:rPr lang="en-US" b="1" dirty="0" smtClean="0">
                <a:latin typeface="Arial" charset="0"/>
              </a:rPr>
              <a:t>Understand the time constraints</a:t>
            </a:r>
          </a:p>
          <a:p>
            <a:pPr marL="468630" lvl="1" indent="-285750" algn="l">
              <a:spcBef>
                <a:spcPts val="600"/>
              </a:spcBef>
              <a:spcAft>
                <a:spcPts val="600"/>
              </a:spcAft>
              <a:buFont typeface="Arial" pitchFamily="34" charset="0"/>
              <a:buChar char="•"/>
              <a:tabLst>
                <a:tab pos="1143000" algn="l"/>
              </a:tabLst>
            </a:pPr>
            <a:r>
              <a:rPr lang="en-US" b="1" dirty="0" smtClean="0">
                <a:latin typeface="Arial" charset="0"/>
              </a:rPr>
              <a:t>Know </a:t>
            </a:r>
            <a:r>
              <a:rPr lang="en-US" b="1" dirty="0">
                <a:latin typeface="Arial" charset="0"/>
              </a:rPr>
              <a:t>the issues to be addressed</a:t>
            </a:r>
          </a:p>
          <a:p>
            <a:pPr marL="468630" lvl="1" indent="-285750" algn="l">
              <a:spcBef>
                <a:spcPts val="600"/>
              </a:spcBef>
              <a:spcAft>
                <a:spcPts val="600"/>
              </a:spcAft>
              <a:buFont typeface="Arial" pitchFamily="34" charset="0"/>
              <a:buChar char="•"/>
              <a:tabLst>
                <a:tab pos="1143000" algn="l"/>
              </a:tabLst>
            </a:pPr>
            <a:r>
              <a:rPr lang="en-US" b="1" dirty="0">
                <a:latin typeface="Arial" charset="0"/>
              </a:rPr>
              <a:t>Know </a:t>
            </a:r>
            <a:r>
              <a:rPr lang="en-US" b="1" dirty="0" smtClean="0">
                <a:latin typeface="Arial" charset="0"/>
              </a:rPr>
              <a:t>the company’s policies</a:t>
            </a:r>
            <a:r>
              <a:rPr lang="en-US" b="1" dirty="0">
                <a:latin typeface="Arial" charset="0"/>
              </a:rPr>
              <a:t>, procedures, practices, and </a:t>
            </a:r>
            <a:r>
              <a:rPr lang="en-US" b="1" dirty="0" smtClean="0">
                <a:latin typeface="Arial" charset="0"/>
              </a:rPr>
              <a:t>rules</a:t>
            </a:r>
          </a:p>
          <a:p>
            <a:pPr marL="468630" lvl="1" indent="-285750" algn="l">
              <a:spcBef>
                <a:spcPts val="600"/>
              </a:spcBef>
              <a:spcAft>
                <a:spcPts val="600"/>
              </a:spcAft>
              <a:buFont typeface="Arial" pitchFamily="34" charset="0"/>
              <a:buChar char="•"/>
              <a:tabLst>
                <a:tab pos="1143000" algn="l"/>
              </a:tabLst>
            </a:pPr>
            <a:r>
              <a:rPr lang="en-US" b="1" dirty="0" smtClean="0">
                <a:latin typeface="Arial" charset="0"/>
              </a:rPr>
              <a:t>Possess </a:t>
            </a:r>
            <a:r>
              <a:rPr lang="en-US" b="1" dirty="0">
                <a:latin typeface="Arial" charset="0"/>
              </a:rPr>
              <a:t>good interviewing skills</a:t>
            </a:r>
          </a:p>
          <a:p>
            <a:pPr marL="468630" lvl="1" indent="-285750" algn="l">
              <a:spcBef>
                <a:spcPts val="600"/>
              </a:spcBef>
              <a:spcAft>
                <a:spcPts val="600"/>
              </a:spcAft>
              <a:buFont typeface="Arial" pitchFamily="34" charset="0"/>
              <a:buChar char="•"/>
              <a:tabLst>
                <a:tab pos="1143000" algn="l"/>
              </a:tabLst>
            </a:pPr>
            <a:r>
              <a:rPr lang="en-US" b="1" dirty="0" smtClean="0">
                <a:latin typeface="Arial" charset="0"/>
              </a:rPr>
              <a:t>Able </a:t>
            </a:r>
            <a:r>
              <a:rPr lang="en-US" b="1" dirty="0">
                <a:latin typeface="Arial" charset="0"/>
              </a:rPr>
              <a:t>to prepare an accurate and complete record</a:t>
            </a:r>
          </a:p>
          <a:p>
            <a:pPr marL="468630" lvl="1" indent="-285750">
              <a:spcBef>
                <a:spcPts val="600"/>
              </a:spcBef>
              <a:spcAft>
                <a:spcPts val="600"/>
              </a:spcAft>
              <a:buFont typeface="Arial" pitchFamily="34" charset="0"/>
              <a:buChar char="•"/>
              <a:tabLst>
                <a:tab pos="1143000" algn="l"/>
              </a:tabLst>
            </a:pPr>
            <a:r>
              <a:rPr lang="en-US" b="1" dirty="0" smtClean="0">
                <a:latin typeface="Arial" charset="0"/>
              </a:rPr>
              <a:t>Able </a:t>
            </a:r>
            <a:r>
              <a:rPr lang="en-US" b="1" dirty="0">
                <a:latin typeface="Arial" charset="0"/>
              </a:rPr>
              <a:t>to maintain confidentiality (“need-to-know” basis</a:t>
            </a:r>
            <a:r>
              <a:rPr lang="en-US" b="1" dirty="0" smtClean="0">
                <a:latin typeface="Arial" charset="0"/>
              </a:rPr>
              <a:t>) </a:t>
            </a:r>
          </a:p>
          <a:p>
            <a:pPr marL="468630" lvl="1" indent="-285750">
              <a:spcBef>
                <a:spcPts val="600"/>
              </a:spcBef>
              <a:spcAft>
                <a:spcPts val="600"/>
              </a:spcAft>
              <a:buFont typeface="Arial" pitchFamily="34" charset="0"/>
              <a:buChar char="•"/>
              <a:tabLst>
                <a:tab pos="1143000" algn="l"/>
              </a:tabLst>
            </a:pPr>
            <a:r>
              <a:rPr lang="en-US" b="1" dirty="0" smtClean="0">
                <a:latin typeface="Arial" charset="0"/>
              </a:rPr>
              <a:t>Know applicable employment laws</a:t>
            </a:r>
          </a:p>
          <a:p>
            <a:pPr marL="468630" lvl="1" indent="-285750">
              <a:spcBef>
                <a:spcPts val="600"/>
              </a:spcBef>
              <a:spcAft>
                <a:spcPts val="600"/>
              </a:spcAft>
              <a:buFont typeface="Arial" pitchFamily="34" charset="0"/>
              <a:buChar char="•"/>
              <a:tabLst>
                <a:tab pos="1143000" algn="l"/>
              </a:tabLst>
            </a:pPr>
            <a:r>
              <a:rPr lang="en-US" b="1" dirty="0" smtClean="0">
                <a:latin typeface="Arial" charset="0"/>
              </a:rPr>
              <a:t>Be an effective witness in future legal proceedings</a:t>
            </a:r>
          </a:p>
          <a:p>
            <a:pPr marL="468630" lvl="1" indent="-285750" algn="l">
              <a:spcBef>
                <a:spcPts val="600"/>
              </a:spcBef>
              <a:spcAft>
                <a:spcPts val="600"/>
              </a:spcAft>
              <a:buFont typeface="Arial" pitchFamily="34" charset="0"/>
              <a:buChar char="•"/>
              <a:tabLst>
                <a:tab pos="1143000" algn="l"/>
              </a:tabLst>
            </a:pPr>
            <a:endParaRPr lang="en-US" b="1" dirty="0">
              <a:latin typeface="Arial" charset="0"/>
            </a:endParaRPr>
          </a:p>
        </p:txBody>
      </p:sp>
    </p:spTree>
    <p:extLst>
      <p:ext uri="{BB962C8B-B14F-4D97-AF65-F5344CB8AC3E}">
        <p14:creationId xmlns:p14="http://schemas.microsoft.com/office/powerpoint/2010/main" xmlns="" val="374625867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1026"/>
          <p:cNvSpPr>
            <a:spLocks noGrp="1" noChangeArrowheads="1"/>
          </p:cNvSpPr>
          <p:nvPr>
            <p:ph type="title"/>
          </p:nvPr>
        </p:nvSpPr>
        <p:spPr>
          <a:xfrm>
            <a:off x="381000" y="381000"/>
            <a:ext cx="8458200" cy="990600"/>
          </a:xfrm>
        </p:spPr>
        <p:txBody>
          <a:bodyPr lIns="92075" tIns="46038" rIns="92075" bIns="46038" rtlCol="0">
            <a:noAutofit/>
          </a:bodyPr>
          <a:lstStyle/>
          <a:p>
            <a:pPr eaLnBrk="1" fontAlgn="auto" hangingPunct="1">
              <a:spcAft>
                <a:spcPts val="0"/>
              </a:spcAft>
              <a:defRPr/>
            </a:pPr>
            <a:r>
              <a:rPr lang="en-US" sz="4000" dirty="0" smtClean="0">
                <a:latin typeface="+mj-lt"/>
                <a:ea typeface="Tahoma" pitchFamily="34" charset="0"/>
                <a:cs typeface="Tahoma" pitchFamily="34" charset="0"/>
              </a:rPr>
              <a:t>Determine Who/Where to Interview</a:t>
            </a:r>
            <a:endParaRPr lang="en-US" sz="4000" dirty="0">
              <a:latin typeface="+mj-lt"/>
              <a:ea typeface="Tahoma" pitchFamily="34" charset="0"/>
              <a:cs typeface="Tahoma" pitchFamily="34" charset="0"/>
            </a:endParaRPr>
          </a:p>
        </p:txBody>
      </p:sp>
      <p:sp>
        <p:nvSpPr>
          <p:cNvPr id="78851" name="Rectangle 1027"/>
          <p:cNvSpPr>
            <a:spLocks noGrp="1" noChangeArrowheads="1"/>
          </p:cNvSpPr>
          <p:nvPr>
            <p:ph idx="1"/>
          </p:nvPr>
        </p:nvSpPr>
        <p:spPr>
          <a:xfrm>
            <a:off x="2362200" y="1828800"/>
            <a:ext cx="6324600" cy="4648200"/>
          </a:xfrm>
        </p:spPr>
        <p:txBody>
          <a:bodyPr lIns="92075" tIns="46038" rIns="92075" bIns="46038">
            <a:normAutofit fontScale="62500" lnSpcReduction="20000"/>
          </a:bodyPr>
          <a:lstStyle/>
          <a:p>
            <a:pPr eaLnBrk="1" hangingPunct="1">
              <a:spcBef>
                <a:spcPts val="1200"/>
              </a:spcBef>
              <a:buFont typeface="Arial" pitchFamily="34" charset="0"/>
              <a:buChar char="•"/>
            </a:pPr>
            <a:r>
              <a:rPr lang="en-US" sz="3100" b="1" dirty="0" smtClean="0">
                <a:solidFill>
                  <a:srgbClr val="FF0000"/>
                </a:solidFill>
              </a:rPr>
              <a:t>WHO:</a:t>
            </a:r>
          </a:p>
          <a:p>
            <a:pPr lvl="1">
              <a:spcBef>
                <a:spcPts val="1200"/>
              </a:spcBef>
              <a:buFont typeface="Arial" pitchFamily="34" charset="0"/>
              <a:buChar char="•"/>
            </a:pPr>
            <a:r>
              <a:rPr lang="en-US" sz="2100" b="1" dirty="0" smtClean="0"/>
              <a:t>May be subject to change as interviews progress</a:t>
            </a:r>
          </a:p>
          <a:p>
            <a:pPr lvl="1">
              <a:spcBef>
                <a:spcPts val="1200"/>
              </a:spcBef>
              <a:buFont typeface="Arial" pitchFamily="34" charset="0"/>
              <a:buChar char="•"/>
            </a:pPr>
            <a:r>
              <a:rPr lang="en-US" sz="2100" b="1" dirty="0" smtClean="0"/>
              <a:t>Most common order of interviews:</a:t>
            </a:r>
          </a:p>
          <a:p>
            <a:pPr marL="914400" lvl="4" indent="-457200">
              <a:lnSpc>
                <a:spcPct val="120000"/>
              </a:lnSpc>
              <a:spcBef>
                <a:spcPts val="0"/>
              </a:spcBef>
              <a:buFont typeface="Arial" pitchFamily="34" charset="0"/>
              <a:buChar char="•"/>
            </a:pPr>
            <a:r>
              <a:rPr lang="en-US" sz="1900" b="1" dirty="0" smtClean="0"/>
              <a:t>The complainant</a:t>
            </a:r>
          </a:p>
          <a:p>
            <a:pPr marL="914400" lvl="4" indent="-457200">
              <a:lnSpc>
                <a:spcPct val="120000"/>
              </a:lnSpc>
              <a:spcBef>
                <a:spcPts val="0"/>
              </a:spcBef>
              <a:buFont typeface="Arial" pitchFamily="34" charset="0"/>
              <a:buChar char="•"/>
            </a:pPr>
            <a:r>
              <a:rPr lang="en-US" sz="1900" b="1" dirty="0" smtClean="0"/>
              <a:t>Key witnesses</a:t>
            </a:r>
          </a:p>
          <a:p>
            <a:pPr marL="914400" lvl="4" indent="-457200">
              <a:lnSpc>
                <a:spcPct val="120000"/>
              </a:lnSpc>
              <a:spcBef>
                <a:spcPts val="0"/>
              </a:spcBef>
              <a:buFont typeface="Arial" pitchFamily="34" charset="0"/>
              <a:buChar char="•"/>
            </a:pPr>
            <a:r>
              <a:rPr lang="en-US" sz="1900" b="1" dirty="0" smtClean="0"/>
              <a:t>The respondent (accused)</a:t>
            </a:r>
          </a:p>
          <a:p>
            <a:pPr marL="914400" lvl="4" indent="-457200">
              <a:lnSpc>
                <a:spcPct val="120000"/>
              </a:lnSpc>
              <a:spcBef>
                <a:spcPts val="0"/>
              </a:spcBef>
              <a:buFont typeface="Arial" pitchFamily="34" charset="0"/>
              <a:buChar char="•"/>
            </a:pPr>
            <a:r>
              <a:rPr lang="en-US" sz="1900" b="1" dirty="0" smtClean="0"/>
              <a:t>Other witnesses identified by the complainant and the respondent or who observed or possess knowledge of the incident(s)</a:t>
            </a:r>
          </a:p>
          <a:p>
            <a:pPr eaLnBrk="1" hangingPunct="1">
              <a:spcBef>
                <a:spcPts val="1200"/>
              </a:spcBef>
              <a:buFont typeface="Arial" pitchFamily="34" charset="0"/>
              <a:buChar char="•"/>
            </a:pPr>
            <a:r>
              <a:rPr lang="en-US" sz="3100" b="1" dirty="0" smtClean="0">
                <a:solidFill>
                  <a:srgbClr val="FF0000"/>
                </a:solidFill>
              </a:rPr>
              <a:t>WHERE:</a:t>
            </a:r>
          </a:p>
          <a:p>
            <a:pPr lvl="1" indent="-457200">
              <a:lnSpc>
                <a:spcPct val="150000"/>
              </a:lnSpc>
              <a:buFont typeface="Arial" pitchFamily="34" charset="0"/>
              <a:buChar char="•"/>
            </a:pPr>
            <a:r>
              <a:rPr lang="en-US" sz="2000" b="1" dirty="0" smtClean="0"/>
              <a:t>Best practice:  in person interviews</a:t>
            </a:r>
          </a:p>
          <a:p>
            <a:pPr lvl="1" indent="-457200">
              <a:lnSpc>
                <a:spcPct val="150000"/>
              </a:lnSpc>
              <a:buFont typeface="Arial" pitchFamily="34" charset="0"/>
              <a:buChar char="•"/>
            </a:pPr>
            <a:r>
              <a:rPr lang="en-US" sz="2000" b="1" dirty="0" smtClean="0"/>
              <a:t>Identify a location that allows for privacy and security</a:t>
            </a:r>
          </a:p>
          <a:p>
            <a:pPr lvl="1" indent="-457200">
              <a:lnSpc>
                <a:spcPct val="150000"/>
              </a:lnSpc>
              <a:buFont typeface="Arial" pitchFamily="34" charset="0"/>
              <a:buChar char="•"/>
            </a:pPr>
            <a:r>
              <a:rPr lang="en-US" sz="2000" b="1" dirty="0" smtClean="0"/>
              <a:t>Allow sufficient time between the interviews to properly document and to avoid any uncomfortable interactions between interviewees</a:t>
            </a:r>
          </a:p>
          <a:p>
            <a:pPr eaLnBrk="1" hangingPunct="1">
              <a:spcBef>
                <a:spcPts val="1200"/>
              </a:spcBef>
              <a:buFont typeface="Wingdings" pitchFamily="2" charset="2"/>
              <a:buChar char="Ø"/>
            </a:pPr>
            <a:endParaRPr lang="en-US" dirty="0" smtClean="0"/>
          </a:p>
          <a:p>
            <a:pPr marL="800100" lvl="1" indent="-342900">
              <a:buNone/>
            </a:pPr>
            <a:endParaRPr lang="en-US" sz="2400" dirty="0" smtClean="0"/>
          </a:p>
        </p:txBody>
      </p:sp>
    </p:spTree>
    <p:extLst>
      <p:ext uri="{BB962C8B-B14F-4D97-AF65-F5344CB8AC3E}">
        <p14:creationId xmlns:p14="http://schemas.microsoft.com/office/powerpoint/2010/main" xmlns="" val="894100805"/>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81000"/>
            <a:ext cx="8382000" cy="914400"/>
          </a:xfrm>
        </p:spPr>
        <p:txBody>
          <a:bodyPr/>
          <a:lstStyle/>
          <a:p>
            <a:r>
              <a:rPr lang="en-US" sz="4000" dirty="0" smtClean="0"/>
              <a:t>Identify Relevant Documents</a:t>
            </a:r>
            <a:endParaRPr lang="en-US" sz="4000" dirty="0"/>
          </a:p>
        </p:txBody>
      </p:sp>
      <p:sp>
        <p:nvSpPr>
          <p:cNvPr id="3" name="Content Placeholder 2"/>
          <p:cNvSpPr>
            <a:spLocks noGrp="1"/>
          </p:cNvSpPr>
          <p:nvPr>
            <p:ph idx="1"/>
          </p:nvPr>
        </p:nvSpPr>
        <p:spPr>
          <a:xfrm>
            <a:off x="3048000" y="1752600"/>
            <a:ext cx="5791200" cy="4449762"/>
          </a:xfrm>
        </p:spPr>
        <p:txBody>
          <a:bodyPr/>
          <a:lstStyle/>
          <a:p>
            <a:pPr marL="346075" lvl="1" indent="-346075">
              <a:spcBef>
                <a:spcPts val="1200"/>
              </a:spcBef>
              <a:buFont typeface="Arial" pitchFamily="34" charset="0"/>
              <a:buChar char="•"/>
            </a:pPr>
            <a:r>
              <a:rPr lang="en-US" sz="2000" b="1" dirty="0" smtClean="0"/>
              <a:t>Applicable policies and practices (harassment, work rules, progressive </a:t>
            </a:r>
            <a:r>
              <a:rPr lang="en-US" sz="2000" b="1" dirty="0"/>
              <a:t>discipline)</a:t>
            </a:r>
          </a:p>
          <a:p>
            <a:pPr marL="346075" lvl="1" indent="-346075">
              <a:spcBef>
                <a:spcPts val="1200"/>
              </a:spcBef>
              <a:buFont typeface="Arial" pitchFamily="34" charset="0"/>
              <a:buChar char="•"/>
            </a:pPr>
            <a:r>
              <a:rPr lang="en-US" sz="2000" b="1" dirty="0"/>
              <a:t>Background information</a:t>
            </a:r>
          </a:p>
          <a:p>
            <a:pPr marL="684212" lvl="2" indent="-285750">
              <a:buFont typeface="Arial" pitchFamily="34" charset="0"/>
              <a:buChar char="•"/>
            </a:pPr>
            <a:r>
              <a:rPr lang="en-US" dirty="0" smtClean="0"/>
              <a:t>History of improper conduct</a:t>
            </a:r>
          </a:p>
          <a:p>
            <a:pPr marL="684212" lvl="2" indent="-285750">
              <a:buFont typeface="Arial" pitchFamily="34" charset="0"/>
              <a:buChar char="•"/>
            </a:pPr>
            <a:r>
              <a:rPr lang="en-US" dirty="0" smtClean="0"/>
              <a:t>Similar complaints in the past</a:t>
            </a:r>
          </a:p>
          <a:p>
            <a:pPr marL="684212" lvl="2" indent="-285750">
              <a:buFont typeface="Arial" pitchFamily="34" charset="0"/>
              <a:buChar char="•"/>
            </a:pPr>
            <a:r>
              <a:rPr lang="en-US" dirty="0" smtClean="0"/>
              <a:t>Motives/biases (e.g. poor evaluation)</a:t>
            </a:r>
          </a:p>
          <a:p>
            <a:pPr marL="346075" lvl="1" indent="-346075">
              <a:spcBef>
                <a:spcPts val="1200"/>
              </a:spcBef>
              <a:buFont typeface="Arial" pitchFamily="34" charset="0"/>
              <a:buChar char="•"/>
            </a:pPr>
            <a:r>
              <a:rPr lang="en-US" sz="2000" b="1" dirty="0"/>
              <a:t>Factual information such as letters, emails, voicemail messages, calendars, Internet history, text messages, computer hard drives, etc.</a:t>
            </a:r>
          </a:p>
          <a:p>
            <a:endParaRPr lang="en-US" dirty="0"/>
          </a:p>
        </p:txBody>
      </p:sp>
      <p:pic>
        <p:nvPicPr>
          <p:cNvPr id="5" name="Picture 4" descr="http://www.presentermedia.com/tp/QtmrdA2L/office_cabinet_pull_out_files.png">
            <a:hlinkClick r:id="rId3"/>
          </p:cNvPr>
          <p:cNvPicPr/>
          <p:nvPr/>
        </p:nvPicPr>
        <p:blipFill>
          <a:blip r:embed="rId4"/>
          <a:srcRect/>
          <a:stretch>
            <a:fillRect/>
          </a:stretch>
        </p:blipFill>
        <p:spPr bwMode="auto">
          <a:xfrm>
            <a:off x="533400" y="1905000"/>
            <a:ext cx="2743200" cy="4019107"/>
          </a:xfrm>
          <a:prstGeom prst="rect">
            <a:avLst/>
          </a:prstGeom>
          <a:noFill/>
          <a:ln w="9525">
            <a:noFill/>
            <a:miter lim="800000"/>
            <a:headEnd/>
            <a:tailEnd/>
          </a:ln>
        </p:spPr>
      </p:pic>
    </p:spTree>
    <p:extLst>
      <p:ext uri="{BB962C8B-B14F-4D97-AF65-F5344CB8AC3E}">
        <p14:creationId xmlns:p14="http://schemas.microsoft.com/office/powerpoint/2010/main" xmlns="" val="1869545277"/>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81000"/>
            <a:ext cx="8382000" cy="914400"/>
          </a:xfrm>
        </p:spPr>
        <p:txBody>
          <a:bodyPr/>
          <a:lstStyle/>
          <a:p>
            <a:r>
              <a:rPr lang="en-US" sz="4000" dirty="0" smtClean="0"/>
              <a:t>Identify Relevant Documents</a:t>
            </a:r>
            <a:endParaRPr lang="en-US" sz="4000" dirty="0"/>
          </a:p>
        </p:txBody>
      </p:sp>
      <p:sp>
        <p:nvSpPr>
          <p:cNvPr id="3" name="Content Placeholder 2"/>
          <p:cNvSpPr>
            <a:spLocks noGrp="1"/>
          </p:cNvSpPr>
          <p:nvPr>
            <p:ph idx="1"/>
          </p:nvPr>
        </p:nvSpPr>
        <p:spPr>
          <a:xfrm>
            <a:off x="3048000" y="1752600"/>
            <a:ext cx="5791200" cy="4449762"/>
          </a:xfrm>
        </p:spPr>
        <p:txBody>
          <a:bodyPr/>
          <a:lstStyle/>
          <a:p>
            <a:r>
              <a:rPr lang="en-US" dirty="0" smtClean="0"/>
              <a:t>Determine Whether/How to Use Social Media</a:t>
            </a:r>
          </a:p>
          <a:p>
            <a:r>
              <a:rPr lang="en-US" dirty="0" smtClean="0"/>
              <a:t>Legal and Ethical Considerations re: Access:</a:t>
            </a:r>
          </a:p>
          <a:p>
            <a:pPr lvl="1"/>
            <a:r>
              <a:rPr lang="en-US" dirty="0" smtClean="0"/>
              <a:t>International Privacy Concerns</a:t>
            </a:r>
          </a:p>
          <a:p>
            <a:pPr lvl="1"/>
            <a:r>
              <a:rPr lang="en-US" dirty="0" smtClean="0"/>
              <a:t>State laws restricting use</a:t>
            </a:r>
          </a:p>
          <a:p>
            <a:pPr lvl="1"/>
            <a:r>
              <a:rPr lang="en-US" dirty="0" smtClean="0"/>
              <a:t>Federal laws restricting improper access</a:t>
            </a:r>
          </a:p>
          <a:p>
            <a:r>
              <a:rPr lang="en-US" dirty="0" smtClean="0"/>
              <a:t>Legal Considerations re Use:</a:t>
            </a:r>
          </a:p>
          <a:p>
            <a:pPr lvl="1"/>
            <a:r>
              <a:rPr lang="en-US" dirty="0" smtClean="0"/>
              <a:t>NLRB</a:t>
            </a:r>
            <a:endParaRPr lang="en-US" dirty="0"/>
          </a:p>
        </p:txBody>
      </p:sp>
      <p:pic>
        <p:nvPicPr>
          <p:cNvPr id="5" name="Picture 4" descr="http://www.presentermedia.com/tp/QtmrdA2L/office_cabinet_pull_out_files.png">
            <a:hlinkClick r:id="rId3"/>
          </p:cNvPr>
          <p:cNvPicPr/>
          <p:nvPr/>
        </p:nvPicPr>
        <p:blipFill>
          <a:blip r:embed="rId4"/>
          <a:srcRect/>
          <a:stretch>
            <a:fillRect/>
          </a:stretch>
        </p:blipFill>
        <p:spPr bwMode="auto">
          <a:xfrm>
            <a:off x="533400" y="1905000"/>
            <a:ext cx="2743200" cy="4019107"/>
          </a:xfrm>
          <a:prstGeom prst="rect">
            <a:avLst/>
          </a:prstGeom>
          <a:noFill/>
          <a:ln w="9525">
            <a:noFill/>
            <a:miter lim="800000"/>
            <a:headEnd/>
            <a:tailEnd/>
          </a:ln>
        </p:spPr>
      </p:pic>
    </p:spTree>
    <p:extLst>
      <p:ext uri="{BB962C8B-B14F-4D97-AF65-F5344CB8AC3E}">
        <p14:creationId xmlns:p14="http://schemas.microsoft.com/office/powerpoint/2010/main" xmlns="" val="205976013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610600" cy="1066800"/>
          </a:xfrm>
        </p:spPr>
        <p:txBody>
          <a:bodyPr/>
          <a:lstStyle/>
          <a:p>
            <a:r>
              <a:rPr lang="en-US" sz="4000" dirty="0" smtClean="0">
                <a:latin typeface="+mj-lt"/>
                <a:ea typeface="Tahoma" pitchFamily="34" charset="0"/>
                <a:cs typeface="Tahoma" pitchFamily="34" charset="0"/>
              </a:rPr>
              <a:t>Prepare Rough Outline/Checklist for the Interview</a:t>
            </a:r>
            <a:endParaRPr lang="en-US" sz="4000" dirty="0">
              <a:latin typeface="+mj-lt"/>
              <a:ea typeface="Tahoma" pitchFamily="34" charset="0"/>
              <a:cs typeface="Tahoma" pitchFamily="34" charset="0"/>
            </a:endParaRPr>
          </a:p>
        </p:txBody>
      </p:sp>
      <p:sp>
        <p:nvSpPr>
          <p:cNvPr id="3" name="Content Placeholder 2"/>
          <p:cNvSpPr>
            <a:spLocks noGrp="1"/>
          </p:cNvSpPr>
          <p:nvPr>
            <p:ph idx="1"/>
          </p:nvPr>
        </p:nvSpPr>
        <p:spPr>
          <a:xfrm>
            <a:off x="2848180" y="1752600"/>
            <a:ext cx="5914820" cy="4465320"/>
          </a:xfrm>
        </p:spPr>
        <p:txBody>
          <a:bodyPr/>
          <a:lstStyle/>
          <a:p>
            <a:pPr marL="457200" indent="-457200">
              <a:spcBef>
                <a:spcPts val="1200"/>
              </a:spcBef>
              <a:buFont typeface="Arial" pitchFamily="34" charset="0"/>
              <a:buChar char="•"/>
            </a:pPr>
            <a:r>
              <a:rPr lang="en-US" sz="2300" dirty="0" smtClean="0"/>
              <a:t>Each situation demands different questions, since the elements of each problem are rarely the same. </a:t>
            </a:r>
          </a:p>
          <a:p>
            <a:pPr marL="457200" indent="-457200">
              <a:spcBef>
                <a:spcPts val="1200"/>
              </a:spcBef>
              <a:buFont typeface="Arial" pitchFamily="34" charset="0"/>
              <a:buChar char="•"/>
            </a:pPr>
            <a:r>
              <a:rPr lang="en-US" sz="2300" dirty="0" smtClean="0"/>
              <a:t>Each witness will need to answer questions relating to what they saw, when they saw it, who was there, why something happened (if known), what happened next, and so on. </a:t>
            </a:r>
          </a:p>
          <a:p>
            <a:pPr marL="457200" indent="-457200">
              <a:spcBef>
                <a:spcPts val="1200"/>
              </a:spcBef>
              <a:buFont typeface="Arial" pitchFamily="34" charset="0"/>
              <a:buChar char="•"/>
            </a:pPr>
            <a:r>
              <a:rPr lang="en-US" sz="2300" dirty="0" smtClean="0"/>
              <a:t>The investigator must be capable of thinking of new questions on the spot to follow up on information given by  the witness(es).</a:t>
            </a:r>
            <a:endParaRPr lang="en-US" sz="2300" dirty="0"/>
          </a:p>
        </p:txBody>
      </p:sp>
      <p:pic>
        <p:nvPicPr>
          <p:cNvPr id="4" name="Picture 2" descr="http://www.presentermedia.com/tp/WUMFX3My/check_it_off_your_list.gif">
            <a:hlinkClick r:id="rId3"/>
          </p:cNvPr>
          <p:cNvPicPr>
            <a:picLocks noChangeAspect="1" noChangeArrowheads="1"/>
          </p:cNvPicPr>
          <p:nvPr/>
        </p:nvPicPr>
        <p:blipFill>
          <a:blip r:embed="rId4" r:link="rId5"/>
          <a:srcRect/>
          <a:stretch>
            <a:fillRect/>
          </a:stretch>
        </p:blipFill>
        <p:spPr bwMode="auto">
          <a:xfrm>
            <a:off x="381000" y="2895600"/>
            <a:ext cx="2524033" cy="2012950"/>
          </a:xfrm>
          <a:prstGeom prst="rect">
            <a:avLst/>
          </a:prstGeom>
          <a:noFill/>
          <a:ln w="9525">
            <a:noFill/>
            <a:miter lim="800000"/>
            <a:headEnd/>
            <a:tailEnd/>
          </a:ln>
        </p:spPr>
      </p:pic>
    </p:spTree>
    <p:extLst>
      <p:ext uri="{BB962C8B-B14F-4D97-AF65-F5344CB8AC3E}">
        <p14:creationId xmlns:p14="http://schemas.microsoft.com/office/powerpoint/2010/main" xmlns="" val="109093348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534400" cy="1143000"/>
          </a:xfrm>
        </p:spPr>
        <p:txBody>
          <a:bodyPr/>
          <a:lstStyle/>
          <a:p>
            <a:r>
              <a:rPr lang="en-US" sz="4000" dirty="0" smtClean="0">
                <a:latin typeface="+mj-lt"/>
                <a:ea typeface="Tahoma" pitchFamily="34" charset="0"/>
                <a:cs typeface="Tahoma" pitchFamily="34" charset="0"/>
              </a:rPr>
              <a:t>Standardize the Interview Process</a:t>
            </a:r>
            <a:br>
              <a:rPr lang="en-US" sz="4000" dirty="0" smtClean="0">
                <a:latin typeface="+mj-lt"/>
                <a:ea typeface="Tahoma" pitchFamily="34" charset="0"/>
                <a:cs typeface="Tahoma" pitchFamily="34" charset="0"/>
              </a:rPr>
            </a:br>
            <a:r>
              <a:rPr lang="en-US" sz="4000" dirty="0" smtClean="0">
                <a:latin typeface="+mj-lt"/>
                <a:ea typeface="Tahoma" pitchFamily="34" charset="0"/>
                <a:cs typeface="Tahoma" pitchFamily="34" charset="0"/>
              </a:rPr>
              <a:t>Where Possible - Beginning</a:t>
            </a:r>
            <a:endParaRPr lang="en-US" sz="4000" dirty="0">
              <a:latin typeface="+mj-lt"/>
              <a:ea typeface="Tahoma" pitchFamily="34" charset="0"/>
              <a:cs typeface="Tahoma" pitchFamily="34" charset="0"/>
            </a:endParaRPr>
          </a:p>
        </p:txBody>
      </p:sp>
      <p:sp>
        <p:nvSpPr>
          <p:cNvPr id="3" name="Content Placeholder 2"/>
          <p:cNvSpPr>
            <a:spLocks noGrp="1"/>
          </p:cNvSpPr>
          <p:nvPr>
            <p:ph idx="1"/>
          </p:nvPr>
        </p:nvSpPr>
        <p:spPr>
          <a:xfrm>
            <a:off x="457200" y="1752600"/>
            <a:ext cx="8153400" cy="4648200"/>
          </a:xfrm>
        </p:spPr>
        <p:txBody>
          <a:bodyPr/>
          <a:lstStyle/>
          <a:p>
            <a:pPr lvl="1" eaLnBrk="1" hangingPunct="1">
              <a:spcBef>
                <a:spcPts val="600"/>
              </a:spcBef>
              <a:spcAft>
                <a:spcPts val="0"/>
              </a:spcAft>
              <a:buFont typeface="Arial" pitchFamily="34" charset="0"/>
              <a:buChar char="•"/>
            </a:pPr>
            <a:r>
              <a:rPr lang="en-US" sz="1800" b="1" dirty="0" smtClean="0"/>
              <a:t>Purpose </a:t>
            </a:r>
          </a:p>
          <a:p>
            <a:pPr lvl="2" eaLnBrk="1" hangingPunct="1">
              <a:spcBef>
                <a:spcPts val="600"/>
              </a:spcBef>
              <a:spcAft>
                <a:spcPts val="0"/>
              </a:spcAft>
              <a:buFont typeface="Arial" pitchFamily="34" charset="0"/>
              <a:buChar char="•"/>
            </a:pPr>
            <a:r>
              <a:rPr lang="en-US" sz="1700" dirty="0" smtClean="0"/>
              <a:t>Identify your role as an investigator and fact finder</a:t>
            </a:r>
          </a:p>
          <a:p>
            <a:pPr lvl="2" eaLnBrk="1" hangingPunct="1">
              <a:spcBef>
                <a:spcPts val="600"/>
              </a:spcBef>
              <a:spcAft>
                <a:spcPts val="0"/>
              </a:spcAft>
              <a:buFont typeface="Arial" pitchFamily="34" charset="0"/>
              <a:buChar char="•"/>
            </a:pPr>
            <a:r>
              <a:rPr lang="en-US" sz="1700" dirty="0" smtClean="0"/>
              <a:t>Advise that the purpose of the meeting is to determine if a violation of Company policy has occurred</a:t>
            </a:r>
          </a:p>
          <a:p>
            <a:pPr lvl="1">
              <a:spcBef>
                <a:spcPts val="600"/>
              </a:spcBef>
              <a:spcAft>
                <a:spcPts val="0"/>
              </a:spcAft>
              <a:buFont typeface="Arial" pitchFamily="34" charset="0"/>
              <a:buChar char="•"/>
            </a:pPr>
            <a:r>
              <a:rPr lang="en-US" sz="1800" b="1" dirty="0" smtClean="0"/>
              <a:t>Cooperation</a:t>
            </a:r>
          </a:p>
          <a:p>
            <a:pPr lvl="2">
              <a:spcBef>
                <a:spcPts val="600"/>
              </a:spcBef>
              <a:spcAft>
                <a:spcPts val="0"/>
              </a:spcAft>
              <a:buFont typeface="Arial" pitchFamily="34" charset="0"/>
              <a:buChar char="•"/>
            </a:pPr>
            <a:r>
              <a:rPr lang="en-US" sz="1700" dirty="0" smtClean="0"/>
              <a:t>Emphasize that the Company requires cooperation, answering questions honestly and fully</a:t>
            </a:r>
          </a:p>
          <a:p>
            <a:pPr lvl="1">
              <a:spcBef>
                <a:spcPts val="600"/>
              </a:spcBef>
              <a:spcAft>
                <a:spcPts val="0"/>
              </a:spcAft>
              <a:buFont typeface="Arial" pitchFamily="34" charset="0"/>
              <a:buChar char="•"/>
            </a:pPr>
            <a:r>
              <a:rPr lang="en-US" sz="1800" b="1" dirty="0" smtClean="0"/>
              <a:t>No Retaliation</a:t>
            </a:r>
          </a:p>
          <a:p>
            <a:pPr lvl="2">
              <a:spcBef>
                <a:spcPts val="600"/>
              </a:spcBef>
              <a:spcAft>
                <a:spcPts val="0"/>
              </a:spcAft>
              <a:buFont typeface="Arial" pitchFamily="34" charset="0"/>
              <a:buChar char="•"/>
            </a:pPr>
            <a:r>
              <a:rPr lang="en-US" sz="1700" dirty="0" smtClean="0"/>
              <a:t>Advise interviewee that it is against the Company’s policy and illegal in some instances for anyone to retaliate against a person for making a complaint.  If interviewee believes he/she has been subject to retaliation, they need to immediately notify you.</a:t>
            </a:r>
          </a:p>
          <a:p>
            <a:pPr lvl="1">
              <a:spcBef>
                <a:spcPts val="600"/>
              </a:spcBef>
              <a:spcAft>
                <a:spcPts val="0"/>
              </a:spcAft>
              <a:buFont typeface="Arial" pitchFamily="34" charset="0"/>
              <a:buChar char="•"/>
            </a:pPr>
            <a:r>
              <a:rPr lang="en-US" sz="1800" b="1" dirty="0" smtClean="0"/>
              <a:t>Explain the reason for the interview (alleged act)</a:t>
            </a:r>
          </a:p>
          <a:p>
            <a:pPr lvl="1">
              <a:spcBef>
                <a:spcPts val="600"/>
              </a:spcBef>
              <a:spcAft>
                <a:spcPts val="0"/>
              </a:spcAft>
              <a:buFont typeface="Arial" pitchFamily="34" charset="0"/>
              <a:buChar char="•"/>
            </a:pPr>
            <a:r>
              <a:rPr lang="en-US" sz="1800" b="1" dirty="0" smtClean="0"/>
              <a:t>Confidentiality</a:t>
            </a:r>
          </a:p>
          <a:p>
            <a:endParaRPr lang="en-US" dirty="0"/>
          </a:p>
        </p:txBody>
      </p:sp>
    </p:spTree>
    <p:extLst>
      <p:ext uri="{BB962C8B-B14F-4D97-AF65-F5344CB8AC3E}">
        <p14:creationId xmlns:p14="http://schemas.microsoft.com/office/powerpoint/2010/main" xmlns="" val="223544416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900" dirty="0" smtClean="0"/>
              <a:t>Standardize the Interview Process Where Possible - Ending</a:t>
            </a:r>
            <a:endParaRPr lang="en-US" sz="3900" dirty="0"/>
          </a:p>
        </p:txBody>
      </p:sp>
      <p:sp>
        <p:nvSpPr>
          <p:cNvPr id="3" name="Rectangle 6"/>
          <p:cNvSpPr txBox="1">
            <a:spLocks noChangeArrowheads="1"/>
          </p:cNvSpPr>
          <p:nvPr/>
        </p:nvSpPr>
        <p:spPr bwMode="auto">
          <a:xfrm>
            <a:off x="533400" y="1752600"/>
            <a:ext cx="8001000" cy="4419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Autofit/>
          </a:bodyPr>
          <a:lstStyle>
            <a:lvl1pPr marL="342900" indent="-342900" algn="l" rtl="0" eaLnBrk="0" fontAlgn="base" hangingPunct="0">
              <a:spcBef>
                <a:spcPts val="1200"/>
              </a:spcBef>
              <a:spcAft>
                <a:spcPts val="600"/>
              </a:spcAft>
              <a:buSzPct val="100000"/>
              <a:buFontTx/>
              <a:buBlip>
                <a:blip r:embed="rId2"/>
              </a:buBlip>
              <a:defRPr sz="2400" kern="1200">
                <a:solidFill>
                  <a:schemeClr val="bg2">
                    <a:lumMod val="10000"/>
                  </a:schemeClr>
                </a:solidFill>
                <a:latin typeface="+mn-lt"/>
                <a:ea typeface="+mn-ea"/>
                <a:cs typeface="+mn-cs"/>
              </a:defRPr>
            </a:lvl1pPr>
            <a:lvl2pPr marL="742950" indent="-285750" algn="l" rtl="0" eaLnBrk="0" fontAlgn="base" hangingPunct="0">
              <a:spcBef>
                <a:spcPct val="20000"/>
              </a:spcBef>
              <a:spcAft>
                <a:spcPts val="600"/>
              </a:spcAft>
              <a:buClr>
                <a:schemeClr val="accent6">
                  <a:lumMod val="50000"/>
                </a:schemeClr>
              </a:buClr>
              <a:buFont typeface="Courier New" pitchFamily="49" charset="0"/>
              <a:buChar char="o"/>
              <a:defRPr sz="2000" kern="1200">
                <a:solidFill>
                  <a:schemeClr val="bg2">
                    <a:lumMod val="10000"/>
                  </a:schemeClr>
                </a:solidFill>
                <a:latin typeface="+mn-lt"/>
                <a:ea typeface="+mn-ea"/>
                <a:cs typeface="+mn-cs"/>
              </a:defRPr>
            </a:lvl2pPr>
            <a:lvl3pPr marL="1143000" indent="-228600" algn="l" rtl="0" eaLnBrk="0" fontAlgn="base" hangingPunct="0">
              <a:spcBef>
                <a:spcPct val="20000"/>
              </a:spcBef>
              <a:spcAft>
                <a:spcPts val="600"/>
              </a:spcAft>
              <a:buClr>
                <a:schemeClr val="accent6">
                  <a:lumMod val="50000"/>
                </a:schemeClr>
              </a:buClr>
              <a:buFont typeface="Arial" charset="0"/>
              <a:buChar char="•"/>
              <a:defRPr sz="1800" kern="1200">
                <a:solidFill>
                  <a:schemeClr val="bg2">
                    <a:lumMod val="10000"/>
                  </a:schemeClr>
                </a:solidFill>
                <a:latin typeface="+mn-lt"/>
                <a:ea typeface="+mn-ea"/>
                <a:cs typeface="+mn-cs"/>
              </a:defRPr>
            </a:lvl3pPr>
            <a:lvl4pPr marL="1600200" indent="-228600" algn="l" rtl="0" eaLnBrk="0" fontAlgn="base" hangingPunct="0">
              <a:spcBef>
                <a:spcPct val="20000"/>
              </a:spcBef>
              <a:spcAft>
                <a:spcPts val="600"/>
              </a:spcAft>
              <a:buClr>
                <a:schemeClr val="accent6">
                  <a:lumMod val="50000"/>
                </a:schemeClr>
              </a:buClr>
              <a:buFont typeface="Arial" charset="0"/>
              <a:buChar char="–"/>
              <a:defRPr sz="1600" kern="1200">
                <a:solidFill>
                  <a:schemeClr val="bg2">
                    <a:lumMod val="10000"/>
                  </a:schemeClr>
                </a:solidFill>
                <a:latin typeface="+mn-lt"/>
                <a:ea typeface="+mn-ea"/>
                <a:cs typeface="+mn-cs"/>
              </a:defRPr>
            </a:lvl4pPr>
            <a:lvl5pPr marL="2057400" indent="-228600" algn="l" rtl="0" eaLnBrk="0" fontAlgn="base" hangingPunct="0">
              <a:spcBef>
                <a:spcPct val="20000"/>
              </a:spcBef>
              <a:spcAft>
                <a:spcPts val="600"/>
              </a:spcAft>
              <a:buClr>
                <a:schemeClr val="accent6">
                  <a:lumMod val="50000"/>
                </a:schemeClr>
              </a:buClr>
              <a:buFont typeface="Arial" charset="0"/>
              <a:buChar char="»"/>
              <a:defRPr sz="1600" kern="1200">
                <a:solidFill>
                  <a:schemeClr val="bg2">
                    <a:lumMod val="10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452628" eaLnBrk="1" fontAlgn="auto" hangingPunct="1">
              <a:spcAft>
                <a:spcPts val="0"/>
              </a:spcAft>
              <a:buFont typeface="Arial" pitchFamily="34" charset="0"/>
              <a:buChar char="•"/>
              <a:defRPr/>
            </a:pPr>
            <a:r>
              <a:rPr lang="en-US" sz="1900" dirty="0" smtClean="0">
                <a:solidFill>
                  <a:srgbClr val="3B3D3C"/>
                </a:solidFill>
              </a:rPr>
              <a:t>Review facts/notes</a:t>
            </a:r>
          </a:p>
          <a:p>
            <a:pPr marL="452628" eaLnBrk="1" fontAlgn="auto" hangingPunct="1">
              <a:spcAft>
                <a:spcPts val="0"/>
              </a:spcAft>
              <a:buFont typeface="Arial" pitchFamily="34" charset="0"/>
              <a:buChar char="•"/>
              <a:defRPr/>
            </a:pPr>
            <a:r>
              <a:rPr lang="en-US" sz="1900" dirty="0" smtClean="0">
                <a:solidFill>
                  <a:srgbClr val="3B3D3C"/>
                </a:solidFill>
              </a:rPr>
              <a:t>Are there any documents, e-mails, etc. that you think I should review?  </a:t>
            </a:r>
          </a:p>
          <a:p>
            <a:pPr marL="760412" lvl="1" fontAlgn="auto">
              <a:spcBef>
                <a:spcPts val="1200"/>
              </a:spcBef>
              <a:spcAft>
                <a:spcPts val="0"/>
              </a:spcAft>
              <a:buFont typeface="Arial" pitchFamily="34" charset="0"/>
              <a:buChar char="•"/>
              <a:defRPr/>
            </a:pPr>
            <a:r>
              <a:rPr lang="en-US" sz="1900" dirty="0" smtClean="0">
                <a:solidFill>
                  <a:srgbClr val="3B3D3C"/>
                </a:solidFill>
              </a:rPr>
              <a:t>Why are those items relevant to this claim (if not obvious)</a:t>
            </a:r>
          </a:p>
          <a:p>
            <a:pPr marL="452628" eaLnBrk="1" fontAlgn="auto" hangingPunct="1">
              <a:spcAft>
                <a:spcPts val="0"/>
              </a:spcAft>
              <a:buFont typeface="Arial" pitchFamily="34" charset="0"/>
              <a:buChar char="•"/>
              <a:defRPr/>
            </a:pPr>
            <a:r>
              <a:rPr lang="en-US" sz="1900" dirty="0" smtClean="0">
                <a:solidFill>
                  <a:srgbClr val="3B3D3C"/>
                </a:solidFill>
              </a:rPr>
              <a:t>Are there any employees that you know of who have relevant information?</a:t>
            </a:r>
          </a:p>
          <a:p>
            <a:pPr marL="760412" lvl="1" eaLnBrk="1" fontAlgn="auto" hangingPunct="1">
              <a:spcBef>
                <a:spcPts val="1200"/>
              </a:spcBef>
              <a:spcAft>
                <a:spcPts val="0"/>
              </a:spcAft>
              <a:buFont typeface="Arial" pitchFamily="34" charset="0"/>
              <a:buChar char="•"/>
              <a:defRPr/>
            </a:pPr>
            <a:r>
              <a:rPr lang="en-US" sz="1900" dirty="0" smtClean="0">
                <a:solidFill>
                  <a:srgbClr val="3B3D3C"/>
                </a:solidFill>
              </a:rPr>
              <a:t>Who are they and what information do you think they have?</a:t>
            </a:r>
          </a:p>
          <a:p>
            <a:pPr marL="452628" eaLnBrk="1" fontAlgn="auto" hangingPunct="1">
              <a:spcAft>
                <a:spcPts val="0"/>
              </a:spcAft>
              <a:buFont typeface="Arial" pitchFamily="34" charset="0"/>
              <a:buChar char="•"/>
              <a:defRPr/>
            </a:pPr>
            <a:r>
              <a:rPr lang="en-US" sz="1900" dirty="0" smtClean="0">
                <a:solidFill>
                  <a:srgbClr val="3B3D3C"/>
                </a:solidFill>
              </a:rPr>
              <a:t>Have we discussed all of the key information relating to this complaint/your response?</a:t>
            </a:r>
          </a:p>
          <a:p>
            <a:pPr marL="452628" eaLnBrk="1" fontAlgn="auto" hangingPunct="1">
              <a:spcAft>
                <a:spcPts val="0"/>
              </a:spcAft>
              <a:buFont typeface="Arial" pitchFamily="34" charset="0"/>
              <a:buChar char="•"/>
              <a:defRPr/>
            </a:pPr>
            <a:r>
              <a:rPr lang="en-US" sz="1900" dirty="0" smtClean="0">
                <a:solidFill>
                  <a:srgbClr val="3B3D3C"/>
                </a:solidFill>
              </a:rPr>
              <a:t>Would you like to change or correct anything that you have told me?</a:t>
            </a:r>
          </a:p>
          <a:p>
            <a:pPr marL="452628" eaLnBrk="1" fontAlgn="auto" hangingPunct="1">
              <a:spcAft>
                <a:spcPts val="0"/>
              </a:spcAft>
              <a:buFont typeface="Arial" pitchFamily="34" charset="0"/>
              <a:buChar char="•"/>
              <a:defRPr/>
            </a:pPr>
            <a:r>
              <a:rPr lang="en-US" sz="1900" dirty="0" smtClean="0">
                <a:solidFill>
                  <a:srgbClr val="3B3D3C"/>
                </a:solidFill>
              </a:rPr>
              <a:t>Is there anything else you would like to add?</a:t>
            </a:r>
          </a:p>
          <a:p>
            <a:pPr marL="452628" eaLnBrk="1" fontAlgn="auto" hangingPunct="1">
              <a:spcAft>
                <a:spcPts val="0"/>
              </a:spcAft>
              <a:buFont typeface="Arial" pitchFamily="34" charset="0"/>
              <a:buChar char="•"/>
              <a:defRPr/>
            </a:pPr>
            <a:endParaRPr lang="en-US" sz="2000" dirty="0" smtClean="0">
              <a:solidFill>
                <a:srgbClr val="3B3D3C"/>
              </a:solidFill>
            </a:endParaRPr>
          </a:p>
        </p:txBody>
      </p:sp>
    </p:spTree>
    <p:extLst>
      <p:ext uri="{BB962C8B-B14F-4D97-AF65-F5344CB8AC3E}">
        <p14:creationId xmlns:p14="http://schemas.microsoft.com/office/powerpoint/2010/main" xmlns="" val="3070797077"/>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458200" cy="1143000"/>
          </a:xfrm>
        </p:spPr>
        <p:txBody>
          <a:bodyPr/>
          <a:lstStyle/>
          <a:p>
            <a:r>
              <a:rPr lang="en-US" sz="4000" dirty="0" smtClean="0">
                <a:latin typeface="+mj-lt"/>
                <a:ea typeface="Tahoma" pitchFamily="34" charset="0"/>
                <a:cs typeface="Tahoma" pitchFamily="34" charset="0"/>
              </a:rPr>
              <a:t>Standardize the Interview Process Where Possible  - Ending</a:t>
            </a:r>
            <a:endParaRPr lang="en-US" sz="4000" dirty="0">
              <a:latin typeface="+mj-lt"/>
              <a:ea typeface="Tahoma" pitchFamily="34" charset="0"/>
              <a:cs typeface="Tahoma" pitchFamily="34" charset="0"/>
            </a:endParaRPr>
          </a:p>
        </p:txBody>
      </p:sp>
      <p:sp>
        <p:nvSpPr>
          <p:cNvPr id="3" name="Content Placeholder 2"/>
          <p:cNvSpPr>
            <a:spLocks noGrp="1"/>
          </p:cNvSpPr>
          <p:nvPr>
            <p:ph idx="1"/>
          </p:nvPr>
        </p:nvSpPr>
        <p:spPr>
          <a:xfrm>
            <a:off x="457200" y="1752600"/>
            <a:ext cx="8153400" cy="4721225"/>
          </a:xfrm>
        </p:spPr>
        <p:txBody>
          <a:bodyPr/>
          <a:lstStyle/>
          <a:p>
            <a:pPr marL="452628" indent="-342900" eaLnBrk="1" fontAlgn="auto" hangingPunct="1">
              <a:spcBef>
                <a:spcPts val="600"/>
              </a:spcBef>
              <a:spcAft>
                <a:spcPts val="0"/>
              </a:spcAft>
              <a:buFont typeface="Arial" pitchFamily="34" charset="0"/>
              <a:buChar char="•"/>
              <a:defRPr/>
            </a:pPr>
            <a:r>
              <a:rPr lang="en-US" sz="1800" b="1" dirty="0" smtClean="0">
                <a:solidFill>
                  <a:srgbClr val="3B3D3C"/>
                </a:solidFill>
              </a:rPr>
              <a:t>Advise possibility of follow-up interview and avenues to relay additional information</a:t>
            </a:r>
          </a:p>
          <a:p>
            <a:pPr marL="850900" lvl="2" indent="-393700">
              <a:spcBef>
                <a:spcPts val="600"/>
              </a:spcBef>
              <a:buFont typeface="Arial" pitchFamily="34" charset="0"/>
              <a:buChar char="•"/>
              <a:defRPr/>
            </a:pPr>
            <a:r>
              <a:rPr lang="en-US" sz="1700" dirty="0">
                <a:solidFill>
                  <a:srgbClr val="3B3D3C"/>
                </a:solidFill>
              </a:rPr>
              <a:t>If you remember anything else/different, let me know </a:t>
            </a:r>
            <a:r>
              <a:rPr lang="en-US" sz="1700" dirty="0" smtClean="0">
                <a:solidFill>
                  <a:srgbClr val="3B3D3C"/>
                </a:solidFill>
              </a:rPr>
              <a:t>immediately</a:t>
            </a:r>
            <a:endParaRPr lang="en-US" sz="1700" dirty="0">
              <a:solidFill>
                <a:srgbClr val="3B3D3C"/>
              </a:solidFill>
            </a:endParaRPr>
          </a:p>
          <a:p>
            <a:pPr marL="452628" indent="-342900" fontAlgn="auto">
              <a:spcBef>
                <a:spcPts val="600"/>
              </a:spcBef>
              <a:spcAft>
                <a:spcPts val="0"/>
              </a:spcAft>
              <a:buFont typeface="Arial" pitchFamily="34" charset="0"/>
              <a:buChar char="•"/>
              <a:defRPr/>
            </a:pPr>
            <a:r>
              <a:rPr lang="en-US" sz="1800" b="1" dirty="0">
                <a:solidFill>
                  <a:srgbClr val="3B3D3C"/>
                </a:solidFill>
              </a:rPr>
              <a:t>Reinforce no retaliation and avenues to report retaliation</a:t>
            </a:r>
          </a:p>
          <a:p>
            <a:pPr marL="452628" indent="-342900" fontAlgn="auto">
              <a:spcBef>
                <a:spcPts val="600"/>
              </a:spcBef>
              <a:spcAft>
                <a:spcPts val="0"/>
              </a:spcAft>
              <a:buFont typeface="Arial" pitchFamily="34" charset="0"/>
              <a:buChar char="•"/>
              <a:defRPr/>
            </a:pPr>
            <a:r>
              <a:rPr lang="en-US" sz="1800" b="1" dirty="0">
                <a:solidFill>
                  <a:srgbClr val="3B3D3C"/>
                </a:solidFill>
              </a:rPr>
              <a:t>Acknowledge the witness for his/her participation </a:t>
            </a:r>
          </a:p>
          <a:p>
            <a:pPr marL="452628" indent="-342900" fontAlgn="auto">
              <a:spcBef>
                <a:spcPts val="600"/>
              </a:spcBef>
              <a:spcAft>
                <a:spcPts val="0"/>
              </a:spcAft>
              <a:buFont typeface="Arial" pitchFamily="34" charset="0"/>
              <a:buChar char="•"/>
              <a:defRPr/>
            </a:pPr>
            <a:r>
              <a:rPr lang="en-US" sz="1800" b="1" dirty="0">
                <a:solidFill>
                  <a:srgbClr val="3B3D3C"/>
                </a:solidFill>
              </a:rPr>
              <a:t>Leave the door open for follow-up communications </a:t>
            </a:r>
          </a:p>
          <a:p>
            <a:pPr marL="452628" indent="-342900" fontAlgn="auto">
              <a:spcBef>
                <a:spcPts val="600"/>
              </a:spcBef>
              <a:spcAft>
                <a:spcPts val="0"/>
              </a:spcAft>
              <a:buFont typeface="Arial" pitchFamily="34" charset="0"/>
              <a:buChar char="•"/>
              <a:defRPr/>
            </a:pPr>
            <a:r>
              <a:rPr lang="en-US" sz="1800" b="1" dirty="0">
                <a:solidFill>
                  <a:srgbClr val="3B3D3C"/>
                </a:solidFill>
              </a:rPr>
              <a:t>Note the length of the interview, including when interview began and ended</a:t>
            </a:r>
          </a:p>
          <a:p>
            <a:pPr marL="452628" indent="-342900" fontAlgn="auto">
              <a:spcBef>
                <a:spcPts val="600"/>
              </a:spcBef>
              <a:spcAft>
                <a:spcPts val="0"/>
              </a:spcAft>
              <a:buFont typeface="Arial" pitchFamily="34" charset="0"/>
              <a:buChar char="•"/>
              <a:defRPr/>
            </a:pPr>
            <a:r>
              <a:rPr lang="en-US" sz="1800" b="1" dirty="0">
                <a:solidFill>
                  <a:srgbClr val="3B3D3C"/>
                </a:solidFill>
              </a:rPr>
              <a:t>Note where the interview took place and all present; include your name as the author of the notes  </a:t>
            </a:r>
          </a:p>
          <a:p>
            <a:pPr marL="914400" lvl="2" indent="-457200" eaLnBrk="1" hangingPunct="1">
              <a:spcBef>
                <a:spcPts val="600"/>
              </a:spcBef>
              <a:buFont typeface="Arial" pitchFamily="34" charset="0"/>
              <a:buChar char="•"/>
            </a:pPr>
            <a:r>
              <a:rPr lang="en-US" sz="1700" dirty="0" smtClean="0">
                <a:solidFill>
                  <a:srgbClr val="3B3D3C"/>
                </a:solidFill>
              </a:rPr>
              <a:t>Jane Smith’s Interview of John Doe,  1pm on 12/12/12; HR Conference room; Jane Doe present </a:t>
            </a:r>
          </a:p>
          <a:p>
            <a:pPr>
              <a:buFont typeface="Arial" pitchFamily="34" charset="0"/>
              <a:buChar char="•"/>
            </a:pPr>
            <a:endParaRPr lang="en-US" sz="1700" dirty="0"/>
          </a:p>
        </p:txBody>
      </p:sp>
    </p:spTree>
    <p:extLst>
      <p:ext uri="{BB962C8B-B14F-4D97-AF65-F5344CB8AC3E}">
        <p14:creationId xmlns:p14="http://schemas.microsoft.com/office/powerpoint/2010/main" xmlns="" val="255152666"/>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WordArt 1101"/>
          <p:cNvSpPr>
            <a:spLocks noChangeArrowheads="1" noChangeShapeType="1" noTextEdit="1"/>
          </p:cNvSpPr>
          <p:nvPr/>
        </p:nvSpPr>
        <p:spPr bwMode="auto">
          <a:xfrm>
            <a:off x="533400" y="2057400"/>
            <a:ext cx="1219200" cy="2463800"/>
          </a:xfrm>
          <a:prstGeom prst="rect">
            <a:avLst/>
          </a:prstGeom>
        </p:spPr>
        <p:txBody>
          <a:bodyPr wrap="none" fromWordArt="1">
            <a:prstTxWarp prst="textPlain">
              <a:avLst>
                <a:gd name="adj" fmla="val 50000"/>
              </a:avLst>
            </a:prstTxWarp>
          </a:bodyPr>
          <a:lstStyle/>
          <a:p>
            <a:r>
              <a:rPr lang="en-US" sz="3600" kern="10" dirty="0">
                <a:ln w="9525">
                  <a:solidFill>
                    <a:srgbClr val="000000"/>
                  </a:solidFill>
                  <a:round/>
                  <a:headEnd/>
                  <a:tailEnd/>
                </a:ln>
                <a:solidFill>
                  <a:srgbClr val="D82B08"/>
                </a:solidFill>
                <a:latin typeface="Tahoma"/>
                <a:cs typeface="Tahoma"/>
              </a:rPr>
              <a:t>2</a:t>
            </a:r>
          </a:p>
        </p:txBody>
      </p:sp>
      <p:sp>
        <p:nvSpPr>
          <p:cNvPr id="6" name="Rectangle 1100"/>
          <p:cNvSpPr>
            <a:spLocks noChangeArrowheads="1"/>
          </p:cNvSpPr>
          <p:nvPr/>
        </p:nvSpPr>
        <p:spPr bwMode="auto">
          <a:xfrm>
            <a:off x="1981200" y="1905000"/>
            <a:ext cx="6172200" cy="2971800"/>
          </a:xfrm>
          <a:prstGeom prst="rect">
            <a:avLst/>
          </a:prstGeom>
          <a:noFill/>
          <a:ln w="9525">
            <a:noFill/>
            <a:miter lim="800000"/>
            <a:headEnd/>
            <a:tailEnd/>
          </a:ln>
        </p:spPr>
        <p:txBody>
          <a:bodyPr/>
          <a:lstStyle/>
          <a:p>
            <a:pPr marL="574675" lvl="2" indent="-342900" algn="l">
              <a:spcBef>
                <a:spcPct val="145000"/>
              </a:spcBef>
              <a:buFont typeface="Arial" pitchFamily="34" charset="0"/>
              <a:buChar char="•"/>
              <a:tabLst>
                <a:tab pos="457200" algn="l"/>
                <a:tab pos="1533525" algn="l"/>
                <a:tab pos="1603375" algn="l"/>
              </a:tabLst>
            </a:pPr>
            <a:r>
              <a:rPr lang="en-US" sz="2000" b="1" dirty="0">
                <a:latin typeface="Arial" charset="0"/>
              </a:rPr>
              <a:t>Determine the relevancy of documents</a:t>
            </a:r>
          </a:p>
          <a:p>
            <a:pPr marL="574675" lvl="2" indent="-342900" algn="l">
              <a:spcBef>
                <a:spcPct val="145000"/>
              </a:spcBef>
              <a:buFont typeface="Arial" pitchFamily="34" charset="0"/>
              <a:buChar char="•"/>
              <a:tabLst>
                <a:tab pos="457200" algn="l"/>
                <a:tab pos="1533525" algn="l"/>
                <a:tab pos="1603375" algn="l"/>
              </a:tabLst>
            </a:pPr>
            <a:r>
              <a:rPr lang="en-US" sz="2000" b="1" dirty="0">
                <a:latin typeface="Arial" charset="0"/>
              </a:rPr>
              <a:t>Determine if documents are “missing” (</a:t>
            </a:r>
            <a:r>
              <a:rPr lang="en-US" sz="2000" b="1" i="1" dirty="0">
                <a:latin typeface="Arial" charset="0"/>
              </a:rPr>
              <a:t>e.g.</a:t>
            </a:r>
            <a:r>
              <a:rPr lang="en-US" sz="2000" b="1" dirty="0">
                <a:latin typeface="Arial" charset="0"/>
              </a:rPr>
              <a:t>, a letter without a </a:t>
            </a:r>
            <a:r>
              <a:rPr lang="en-US" sz="2000" b="1" dirty="0" smtClean="0">
                <a:latin typeface="Arial" charset="0"/>
              </a:rPr>
              <a:t>response; email without an attachment)</a:t>
            </a:r>
            <a:endParaRPr lang="en-US" sz="2000" b="1" dirty="0">
              <a:latin typeface="Arial" charset="0"/>
            </a:endParaRPr>
          </a:p>
          <a:p>
            <a:pPr marL="574675" lvl="2" indent="-342900" algn="l">
              <a:spcBef>
                <a:spcPct val="145000"/>
              </a:spcBef>
              <a:buFont typeface="Arial" pitchFamily="34" charset="0"/>
              <a:buChar char="•"/>
              <a:tabLst>
                <a:tab pos="457200" algn="l"/>
                <a:tab pos="1533525" algn="l"/>
                <a:tab pos="1603375" algn="l"/>
              </a:tabLst>
            </a:pPr>
            <a:r>
              <a:rPr lang="en-US" sz="2000" b="1" dirty="0">
                <a:latin typeface="Arial" charset="0"/>
              </a:rPr>
              <a:t>Determine who prepared the documents and why</a:t>
            </a:r>
            <a:endParaRPr lang="en-US" sz="2000" b="1" i="1" dirty="0">
              <a:latin typeface="Arial" charset="0"/>
            </a:endParaRPr>
          </a:p>
        </p:txBody>
      </p:sp>
      <p:sp>
        <p:nvSpPr>
          <p:cNvPr id="7" name="Rectangle 1596"/>
          <p:cNvSpPr>
            <a:spLocks noGrp="1" noChangeArrowheads="1"/>
          </p:cNvSpPr>
          <p:nvPr>
            <p:ph type="title"/>
          </p:nvPr>
        </p:nvSpPr>
        <p:spPr bwMode="auto">
          <a:xfrm>
            <a:off x="533400" y="304800"/>
            <a:ext cx="8229600" cy="990600"/>
          </a:xfrm>
          <a:prstGeom prst="rect">
            <a:avLst/>
          </a:prstGeom>
          <a:noFill/>
          <a:ln w="9525" algn="ctr">
            <a:noFill/>
            <a:miter lim="800000"/>
            <a:headEnd/>
            <a:tailEnd/>
          </a:ln>
        </p:spPr>
        <p:txBody>
          <a:bodyPr anchor="ctr"/>
          <a:lstStyle/>
          <a:p>
            <a:pPr eaLnBrk="1" hangingPunct="1">
              <a:spcBef>
                <a:spcPct val="50000"/>
              </a:spcBef>
            </a:pPr>
            <a:r>
              <a:rPr lang="en-US" sz="4000" dirty="0">
                <a:latin typeface="Tahoma" pitchFamily="34" charset="0"/>
              </a:rPr>
              <a:t>Review </a:t>
            </a:r>
            <a:r>
              <a:rPr lang="en-US" sz="4000" dirty="0" smtClean="0">
                <a:latin typeface="Tahoma" pitchFamily="34" charset="0"/>
              </a:rPr>
              <a:t>the</a:t>
            </a:r>
            <a:br>
              <a:rPr lang="en-US" sz="4000" dirty="0" smtClean="0">
                <a:latin typeface="Tahoma" pitchFamily="34" charset="0"/>
              </a:rPr>
            </a:br>
            <a:r>
              <a:rPr lang="en-US" sz="4000" dirty="0" smtClean="0">
                <a:latin typeface="Tahoma" pitchFamily="34" charset="0"/>
              </a:rPr>
              <a:t>Applicable </a:t>
            </a:r>
            <a:r>
              <a:rPr lang="en-US" sz="4000" dirty="0">
                <a:latin typeface="Tahoma" pitchFamily="34" charset="0"/>
              </a:rPr>
              <a:t>Documents</a:t>
            </a:r>
          </a:p>
        </p:txBody>
      </p:sp>
    </p:spTree>
    <p:extLst>
      <p:ext uri="{BB962C8B-B14F-4D97-AF65-F5344CB8AC3E}">
        <p14:creationId xmlns:p14="http://schemas.microsoft.com/office/powerpoint/2010/main" xmlns="" val="1044048708"/>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2450" name="Picture 2" descr="http://www.presentermedia.com/tp/tzo2EiFG/stick_figure_reading_open_folder.gif"/>
          <p:cNvPicPr>
            <a:picLocks noChangeAspect="1" noChangeArrowheads="1"/>
          </p:cNvPicPr>
          <p:nvPr/>
        </p:nvPicPr>
        <p:blipFill>
          <a:blip r:embed="rId3" r:link="rId4"/>
          <a:srcRect/>
          <a:stretch>
            <a:fillRect/>
          </a:stretch>
        </p:blipFill>
        <p:spPr bwMode="auto">
          <a:xfrm>
            <a:off x="6629400" y="1905000"/>
            <a:ext cx="2209800" cy="2286000"/>
          </a:xfrm>
          <a:prstGeom prst="rect">
            <a:avLst/>
          </a:prstGeom>
          <a:noFill/>
          <a:ln w="9525">
            <a:noFill/>
            <a:miter lim="800000"/>
            <a:headEnd/>
            <a:tailEnd/>
          </a:ln>
        </p:spPr>
      </p:pic>
      <p:sp>
        <p:nvSpPr>
          <p:cNvPr id="6" name="Rectangle 3"/>
          <p:cNvSpPr>
            <a:spLocks noGrp="1" noChangeArrowheads="1"/>
          </p:cNvSpPr>
          <p:nvPr>
            <p:ph type="title"/>
          </p:nvPr>
        </p:nvSpPr>
        <p:spPr bwMode="auto">
          <a:xfrm>
            <a:off x="381000" y="411480"/>
            <a:ext cx="8305800" cy="883920"/>
          </a:xfrm>
          <a:prstGeom prst="rect">
            <a:avLst/>
          </a:prstGeom>
          <a:noFill/>
          <a:ln w="9525" algn="ctr">
            <a:noFill/>
            <a:miter lim="800000"/>
            <a:headEnd/>
            <a:tailEnd/>
          </a:ln>
        </p:spPr>
        <p:txBody>
          <a:bodyPr anchor="ctr"/>
          <a:lstStyle/>
          <a:p>
            <a:pPr eaLnBrk="1" hangingPunct="1">
              <a:spcBef>
                <a:spcPct val="50000"/>
              </a:spcBef>
            </a:pPr>
            <a:r>
              <a:rPr lang="en-US" sz="4000" dirty="0">
                <a:latin typeface="+mj-lt"/>
              </a:rPr>
              <a:t>Potential Documents to Review</a:t>
            </a:r>
          </a:p>
        </p:txBody>
      </p:sp>
      <p:sp>
        <p:nvSpPr>
          <p:cNvPr id="5" name="Text Box 651"/>
          <p:cNvSpPr txBox="1">
            <a:spLocks noGrp="1" noChangeArrowheads="1"/>
          </p:cNvSpPr>
          <p:nvPr>
            <p:ph idx="1"/>
          </p:nvPr>
        </p:nvSpPr>
        <p:spPr bwMode="auto">
          <a:xfrm>
            <a:off x="533400" y="1981200"/>
            <a:ext cx="7277100" cy="3831818"/>
          </a:xfrm>
          <a:prstGeom prst="rect">
            <a:avLst/>
          </a:prstGeom>
          <a:noFill/>
          <a:ln w="9525">
            <a:noFill/>
            <a:miter lim="800000"/>
            <a:headEnd/>
            <a:tailEnd/>
          </a:ln>
        </p:spPr>
        <p:txBody>
          <a:bodyPr wrap="square">
            <a:spAutoFit/>
          </a:bodyPr>
          <a:lstStyle/>
          <a:p>
            <a:pPr marL="457200" indent="-457200" algn="l">
              <a:spcBef>
                <a:spcPts val="1200"/>
              </a:spcBef>
              <a:buFont typeface="Arial" pitchFamily="34" charset="0"/>
              <a:buChar char="•"/>
            </a:pPr>
            <a:r>
              <a:rPr lang="en-US" b="1" dirty="0" smtClean="0">
                <a:latin typeface="Arial" charset="0"/>
              </a:rPr>
              <a:t>Policies</a:t>
            </a:r>
            <a:r>
              <a:rPr lang="en-US" b="1" dirty="0">
                <a:latin typeface="Arial" charset="0"/>
              </a:rPr>
              <a:t>, </a:t>
            </a:r>
            <a:r>
              <a:rPr lang="en-US" b="1" dirty="0" smtClean="0">
                <a:latin typeface="Arial" charset="0"/>
              </a:rPr>
              <a:t>Procedures</a:t>
            </a:r>
            <a:r>
              <a:rPr lang="en-US" b="1" dirty="0">
                <a:latin typeface="Arial" charset="0"/>
              </a:rPr>
              <a:t>, </a:t>
            </a:r>
            <a:r>
              <a:rPr lang="en-US" b="1" dirty="0" smtClean="0">
                <a:latin typeface="Arial" charset="0"/>
              </a:rPr>
              <a:t>etc.</a:t>
            </a:r>
          </a:p>
          <a:p>
            <a:pPr marL="457200" indent="-457200" algn="l">
              <a:spcBef>
                <a:spcPts val="1200"/>
              </a:spcBef>
              <a:buFont typeface="Arial" pitchFamily="34" charset="0"/>
              <a:buChar char="•"/>
            </a:pPr>
            <a:r>
              <a:rPr lang="en-US" b="1" dirty="0" smtClean="0">
                <a:latin typeface="Arial" charset="0"/>
              </a:rPr>
              <a:t>Relevant </a:t>
            </a:r>
            <a:r>
              <a:rPr lang="en-US" b="1" dirty="0">
                <a:latin typeface="Arial" charset="0"/>
              </a:rPr>
              <a:t>investigation files</a:t>
            </a:r>
          </a:p>
          <a:p>
            <a:pPr marL="457200" indent="-457200" algn="l">
              <a:spcBef>
                <a:spcPts val="1200"/>
              </a:spcBef>
              <a:buFont typeface="Arial" pitchFamily="34" charset="0"/>
              <a:buChar char="•"/>
            </a:pPr>
            <a:r>
              <a:rPr lang="en-US" b="1" dirty="0" smtClean="0">
                <a:latin typeface="Arial" charset="0"/>
              </a:rPr>
              <a:t>Relevant </a:t>
            </a:r>
            <a:r>
              <a:rPr lang="en-US" b="1" dirty="0">
                <a:latin typeface="Arial" charset="0"/>
              </a:rPr>
              <a:t>complaints</a:t>
            </a:r>
          </a:p>
          <a:p>
            <a:pPr marL="457200" indent="-457200" algn="l">
              <a:spcBef>
                <a:spcPts val="1200"/>
              </a:spcBef>
              <a:buFont typeface="Arial" pitchFamily="34" charset="0"/>
              <a:buChar char="•"/>
            </a:pPr>
            <a:r>
              <a:rPr lang="en-US" b="1" dirty="0">
                <a:latin typeface="Arial" charset="0"/>
              </a:rPr>
              <a:t>Personnel files of the individuals </a:t>
            </a:r>
            <a:r>
              <a:rPr lang="en-US" b="1" dirty="0" smtClean="0">
                <a:latin typeface="Arial" charset="0"/>
              </a:rPr>
              <a:t>involved</a:t>
            </a:r>
          </a:p>
          <a:p>
            <a:pPr marL="457200" indent="-457200" algn="l">
              <a:spcBef>
                <a:spcPts val="1200"/>
              </a:spcBef>
              <a:buFont typeface="Arial" pitchFamily="34" charset="0"/>
              <a:buChar char="•"/>
            </a:pPr>
            <a:r>
              <a:rPr lang="en-US" b="1" dirty="0" smtClean="0">
                <a:latin typeface="Arial" charset="0"/>
              </a:rPr>
              <a:t>Emails &amp; attachments, attendance records, etc.</a:t>
            </a:r>
          </a:p>
          <a:p>
            <a:pPr marL="457200" indent="-457200" algn="l">
              <a:spcBef>
                <a:spcPts val="1200"/>
              </a:spcBef>
              <a:buFont typeface="Arial" pitchFamily="34" charset="0"/>
              <a:buChar char="•"/>
            </a:pPr>
            <a:r>
              <a:rPr lang="en-US" b="1" dirty="0" smtClean="0">
                <a:latin typeface="Arial" charset="0"/>
              </a:rPr>
              <a:t>Other </a:t>
            </a:r>
            <a:r>
              <a:rPr lang="en-US" b="1" dirty="0">
                <a:latin typeface="Arial" charset="0"/>
              </a:rPr>
              <a:t>relevant business records</a:t>
            </a:r>
          </a:p>
        </p:txBody>
      </p:sp>
    </p:spTree>
    <p:extLst>
      <p:ext uri="{BB962C8B-B14F-4D97-AF65-F5344CB8AC3E}">
        <p14:creationId xmlns:p14="http://schemas.microsoft.com/office/powerpoint/2010/main" xmlns="" val="632911441"/>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382000" cy="1066800"/>
          </a:xfrm>
        </p:spPr>
        <p:txBody>
          <a:bodyPr/>
          <a:lstStyle/>
          <a:p>
            <a:r>
              <a:rPr lang="en-US" sz="4000" dirty="0" smtClean="0">
                <a:latin typeface="+mj-lt"/>
                <a:ea typeface="Tahoma" pitchFamily="34" charset="0"/>
                <a:cs typeface="Tahoma" pitchFamily="34" charset="0"/>
              </a:rPr>
              <a:t>Document and Retain</a:t>
            </a:r>
            <a:br>
              <a:rPr lang="en-US" sz="4000" dirty="0" smtClean="0">
                <a:latin typeface="+mj-lt"/>
                <a:ea typeface="Tahoma" pitchFamily="34" charset="0"/>
                <a:cs typeface="Tahoma" pitchFamily="34" charset="0"/>
              </a:rPr>
            </a:br>
            <a:r>
              <a:rPr lang="en-US" sz="4000" dirty="0" smtClean="0">
                <a:latin typeface="+mj-lt"/>
                <a:ea typeface="Tahoma" pitchFamily="34" charset="0"/>
                <a:cs typeface="Tahoma" pitchFamily="34" charset="0"/>
              </a:rPr>
              <a:t>Thorough Records</a:t>
            </a:r>
            <a:endParaRPr lang="en-US" sz="4000" dirty="0">
              <a:latin typeface="+mj-lt"/>
              <a:ea typeface="Tahoma" pitchFamily="34" charset="0"/>
              <a:cs typeface="Tahoma" pitchFamily="34" charset="0"/>
            </a:endParaRPr>
          </a:p>
        </p:txBody>
      </p:sp>
      <p:sp>
        <p:nvSpPr>
          <p:cNvPr id="3" name="Content Placeholder 2"/>
          <p:cNvSpPr>
            <a:spLocks noGrp="1"/>
          </p:cNvSpPr>
          <p:nvPr>
            <p:ph idx="1"/>
          </p:nvPr>
        </p:nvSpPr>
        <p:spPr>
          <a:xfrm>
            <a:off x="2743200" y="2670174"/>
            <a:ext cx="5867400" cy="3151187"/>
          </a:xfrm>
        </p:spPr>
        <p:txBody>
          <a:bodyPr/>
          <a:lstStyle/>
          <a:p>
            <a:pPr marL="285750" lvl="1" indent="-285750">
              <a:spcBef>
                <a:spcPts val="1200"/>
              </a:spcBef>
              <a:buFont typeface="Arial" pitchFamily="34" charset="0"/>
              <a:buChar char="•"/>
            </a:pPr>
            <a:r>
              <a:rPr lang="en-US" sz="2000" b="1" dirty="0" smtClean="0"/>
              <a:t>Maintain accurate records of information received from complaining employee, witnesses and alleged wrongdoer</a:t>
            </a:r>
          </a:p>
          <a:p>
            <a:pPr>
              <a:buFont typeface="Arial" pitchFamily="34" charset="0"/>
              <a:buChar char="•"/>
            </a:pPr>
            <a:endParaRPr lang="en-US" sz="2400" dirty="0"/>
          </a:p>
        </p:txBody>
      </p:sp>
      <p:sp>
        <p:nvSpPr>
          <p:cNvPr id="5" name="WordArt 774"/>
          <p:cNvSpPr>
            <a:spLocks noChangeArrowheads="1" noChangeShapeType="1" noTextEdit="1"/>
          </p:cNvSpPr>
          <p:nvPr/>
        </p:nvSpPr>
        <p:spPr bwMode="auto">
          <a:xfrm>
            <a:off x="762000" y="2057400"/>
            <a:ext cx="1219200" cy="2463800"/>
          </a:xfrm>
          <a:prstGeom prst="rect">
            <a:avLst/>
          </a:prstGeom>
        </p:spPr>
        <p:txBody>
          <a:bodyPr wrap="none" fromWordArt="1">
            <a:prstTxWarp prst="textPlain">
              <a:avLst>
                <a:gd name="adj" fmla="val 50000"/>
              </a:avLst>
            </a:prstTxWarp>
          </a:bodyPr>
          <a:lstStyle/>
          <a:p>
            <a:r>
              <a:rPr lang="en-US" sz="3600" kern="10" dirty="0">
                <a:ln w="9525">
                  <a:solidFill>
                    <a:srgbClr val="000000"/>
                  </a:solidFill>
                  <a:round/>
                  <a:headEnd/>
                  <a:tailEnd/>
                </a:ln>
                <a:solidFill>
                  <a:srgbClr val="D82B08"/>
                </a:solidFill>
                <a:latin typeface="Tahoma"/>
                <a:cs typeface="Tahoma"/>
              </a:rPr>
              <a:t>3</a:t>
            </a:r>
          </a:p>
        </p:txBody>
      </p:sp>
    </p:spTree>
    <p:extLst>
      <p:ext uri="{BB962C8B-B14F-4D97-AF65-F5344CB8AC3E}">
        <p14:creationId xmlns:p14="http://schemas.microsoft.com/office/powerpoint/2010/main" xmlns="" val="850097568"/>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type="title"/>
          </p:nvPr>
        </p:nvSpPr>
        <p:spPr>
          <a:xfrm>
            <a:off x="533400" y="381000"/>
            <a:ext cx="8229600" cy="914400"/>
          </a:xfrm>
        </p:spPr>
        <p:txBody>
          <a:bodyPr rtlCol="0">
            <a:normAutofit/>
          </a:bodyPr>
          <a:lstStyle/>
          <a:p>
            <a:pPr fontAlgn="auto">
              <a:spcAft>
                <a:spcPts val="0"/>
              </a:spcAft>
              <a:defRPr/>
            </a:pPr>
            <a:r>
              <a:rPr lang="en-US" dirty="0" smtClean="0">
                <a:latin typeface="+mj-lt"/>
                <a:ea typeface="Tahoma" pitchFamily="34" charset="0"/>
                <a:cs typeface="Tahoma" pitchFamily="34" charset="0"/>
              </a:rPr>
              <a:t>Documentation</a:t>
            </a:r>
            <a:endParaRPr lang="en-US" dirty="0">
              <a:latin typeface="+mj-lt"/>
              <a:ea typeface="Tahoma" pitchFamily="34" charset="0"/>
              <a:cs typeface="Tahoma" pitchFamily="34" charset="0"/>
            </a:endParaRPr>
          </a:p>
        </p:txBody>
      </p:sp>
      <p:sp>
        <p:nvSpPr>
          <p:cNvPr id="82947" name="Rectangle 3"/>
          <p:cNvSpPr>
            <a:spLocks noGrp="1" noChangeArrowheads="1"/>
          </p:cNvSpPr>
          <p:nvPr>
            <p:ph idx="1"/>
          </p:nvPr>
        </p:nvSpPr>
        <p:spPr>
          <a:xfrm>
            <a:off x="2667000" y="1828800"/>
            <a:ext cx="6172199" cy="4572000"/>
          </a:xfrm>
        </p:spPr>
        <p:txBody>
          <a:bodyPr/>
          <a:lstStyle/>
          <a:p>
            <a:pPr marL="457200" indent="-457200" eaLnBrk="1" hangingPunct="1">
              <a:spcBef>
                <a:spcPts val="600"/>
              </a:spcBef>
              <a:buFont typeface="Arial" pitchFamily="34" charset="0"/>
              <a:buChar char="•"/>
            </a:pPr>
            <a:r>
              <a:rPr lang="en-US" sz="1800" b="1" dirty="0" smtClean="0"/>
              <a:t>Document each interview and, when appropriate, have the interviewee sign a statement</a:t>
            </a:r>
          </a:p>
          <a:p>
            <a:pPr marL="457200" indent="-457200" eaLnBrk="1" hangingPunct="1">
              <a:spcBef>
                <a:spcPts val="600"/>
              </a:spcBef>
              <a:buFont typeface="Arial" pitchFamily="34" charset="0"/>
              <a:buChar char="•"/>
            </a:pPr>
            <a:r>
              <a:rPr lang="en-US" sz="1800" b="1" dirty="0" smtClean="0"/>
              <a:t>Separate notes for each interview</a:t>
            </a:r>
          </a:p>
          <a:p>
            <a:pPr marL="457200" indent="-457200" eaLnBrk="1" hangingPunct="1">
              <a:spcBef>
                <a:spcPts val="600"/>
              </a:spcBef>
              <a:buFont typeface="Arial" pitchFamily="34" charset="0"/>
              <a:buChar char="•"/>
            </a:pPr>
            <a:r>
              <a:rPr lang="en-US" sz="1800" b="1" dirty="0" smtClean="0"/>
              <a:t>Separately record observations and evaluation of credibility.  Caution: may be discoverable</a:t>
            </a:r>
          </a:p>
          <a:p>
            <a:pPr marL="457200" indent="-457200" eaLnBrk="1" hangingPunct="1">
              <a:spcBef>
                <a:spcPts val="600"/>
              </a:spcBef>
              <a:buFont typeface="Arial" pitchFamily="34" charset="0"/>
              <a:buChar char="•"/>
            </a:pPr>
            <a:r>
              <a:rPr lang="en-US" sz="1800" b="1" dirty="0" smtClean="0"/>
              <a:t>Tell accused of each allegation</a:t>
            </a:r>
          </a:p>
          <a:p>
            <a:pPr marL="457200" indent="-457200" eaLnBrk="1" hangingPunct="1">
              <a:spcBef>
                <a:spcPts val="600"/>
              </a:spcBef>
              <a:buFont typeface="Arial" pitchFamily="34" charset="0"/>
              <a:buChar char="•"/>
            </a:pPr>
            <a:r>
              <a:rPr lang="en-US" sz="1800" b="1" dirty="0" smtClean="0"/>
              <a:t>Ask the tough questions, but save embarrassing and unfriendly questions for the end to avoid witness becoming defensive and less open</a:t>
            </a:r>
          </a:p>
          <a:p>
            <a:pPr marL="457200" indent="-457200" eaLnBrk="1" hangingPunct="1">
              <a:spcBef>
                <a:spcPts val="600"/>
              </a:spcBef>
              <a:buFont typeface="Arial" pitchFamily="34" charset="0"/>
              <a:buChar char="•"/>
            </a:pPr>
            <a:r>
              <a:rPr lang="en-US" sz="1800" b="1" dirty="0" smtClean="0"/>
              <a:t>Be patient, allow witnesses to respond.</a:t>
            </a:r>
          </a:p>
          <a:p>
            <a:pPr marL="457200" indent="-457200" eaLnBrk="1" hangingPunct="1">
              <a:spcBef>
                <a:spcPts val="600"/>
              </a:spcBef>
              <a:buFont typeface="Arial" pitchFamily="34" charset="0"/>
              <a:buChar char="•"/>
            </a:pPr>
            <a:r>
              <a:rPr lang="en-US" sz="1800" b="1" dirty="0" smtClean="0"/>
              <a:t>Write key statements literally in quotes</a:t>
            </a:r>
          </a:p>
        </p:txBody>
      </p:sp>
      <p:pic>
        <p:nvPicPr>
          <p:cNvPr id="5" name="Picture 4" descr="http://www.presentermedia.com/tp/OQncSgQn/stick_figure_write_with_pen.gif">
            <a:hlinkClick r:id="rId3"/>
          </p:cNvPr>
          <p:cNvPicPr/>
          <p:nvPr/>
        </p:nvPicPr>
        <p:blipFill>
          <a:blip r:embed="rId4"/>
          <a:srcRect/>
          <a:stretch>
            <a:fillRect/>
          </a:stretch>
        </p:blipFill>
        <p:spPr bwMode="auto">
          <a:xfrm>
            <a:off x="685799" y="2514600"/>
            <a:ext cx="1825935" cy="2424223"/>
          </a:xfrm>
          <a:prstGeom prst="rect">
            <a:avLst/>
          </a:prstGeom>
          <a:noFill/>
          <a:ln w="9525">
            <a:noFill/>
            <a:miter lim="800000"/>
            <a:headEnd/>
            <a:tailEnd/>
          </a:ln>
        </p:spPr>
      </p:pic>
    </p:spTree>
    <p:extLst>
      <p:ext uri="{BB962C8B-B14F-4D97-AF65-F5344CB8AC3E}">
        <p14:creationId xmlns:p14="http://schemas.microsoft.com/office/powerpoint/2010/main" xmlns="" val="3392914473"/>
      </p:ext>
    </p:ext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305800" cy="914400"/>
          </a:xfrm>
        </p:spPr>
        <p:txBody>
          <a:bodyPr/>
          <a:lstStyle/>
          <a:p>
            <a:r>
              <a:rPr lang="en-US" dirty="0" smtClean="0">
                <a:latin typeface="+mj-lt"/>
                <a:ea typeface="Tahoma" pitchFamily="34" charset="0"/>
                <a:cs typeface="Tahoma" pitchFamily="34" charset="0"/>
              </a:rPr>
              <a:t>Documentation</a:t>
            </a:r>
            <a:endParaRPr lang="en-US" dirty="0">
              <a:latin typeface="+mj-lt"/>
              <a:ea typeface="Tahoma" pitchFamily="34" charset="0"/>
              <a:cs typeface="Tahoma" pitchFamily="34" charset="0"/>
            </a:endParaRPr>
          </a:p>
        </p:txBody>
      </p:sp>
      <p:sp>
        <p:nvSpPr>
          <p:cNvPr id="3" name="Content Placeholder 2"/>
          <p:cNvSpPr>
            <a:spLocks noGrp="1"/>
          </p:cNvSpPr>
          <p:nvPr>
            <p:ph idx="1"/>
          </p:nvPr>
        </p:nvSpPr>
        <p:spPr>
          <a:xfrm>
            <a:off x="2536787" y="1905000"/>
            <a:ext cx="6096000" cy="4038600"/>
          </a:xfrm>
        </p:spPr>
        <p:txBody>
          <a:bodyPr/>
          <a:lstStyle/>
          <a:p>
            <a:pPr>
              <a:spcBef>
                <a:spcPts val="600"/>
              </a:spcBef>
              <a:buFont typeface="Arial" pitchFamily="34" charset="0"/>
              <a:buChar char="•"/>
            </a:pPr>
            <a:r>
              <a:rPr lang="en-US" sz="2500" b="1" dirty="0" smtClean="0"/>
              <a:t>Effective note taking includes:</a:t>
            </a:r>
          </a:p>
          <a:p>
            <a:pPr marL="741362" lvl="2" indent="-342900">
              <a:spcBef>
                <a:spcPts val="600"/>
              </a:spcBef>
              <a:buFont typeface="Arial" pitchFamily="34" charset="0"/>
              <a:buChar char="•"/>
            </a:pPr>
            <a:r>
              <a:rPr lang="en-US" sz="1800" dirty="0" smtClean="0"/>
              <a:t>Preparer’s names, date/time of interview, all present</a:t>
            </a:r>
          </a:p>
          <a:p>
            <a:pPr marL="741362" lvl="2" indent="-342900">
              <a:spcBef>
                <a:spcPts val="600"/>
              </a:spcBef>
              <a:buFont typeface="Arial" pitchFamily="34" charset="0"/>
              <a:buChar char="•"/>
            </a:pPr>
            <a:r>
              <a:rPr lang="en-US" sz="1800" dirty="0" smtClean="0"/>
              <a:t>Close to verbatim/use quotes</a:t>
            </a:r>
          </a:p>
          <a:p>
            <a:pPr marL="741362" lvl="2" indent="-342900">
              <a:spcBef>
                <a:spcPts val="600"/>
              </a:spcBef>
              <a:buFont typeface="Arial" pitchFamily="34" charset="0"/>
              <a:buChar char="•"/>
            </a:pPr>
            <a:r>
              <a:rPr lang="en-US" sz="1800" dirty="0" smtClean="0"/>
              <a:t>Identify those present, date, time, location</a:t>
            </a:r>
          </a:p>
          <a:p>
            <a:pPr marL="741362" lvl="2" indent="-342900">
              <a:spcBef>
                <a:spcPts val="600"/>
              </a:spcBef>
              <a:buFont typeface="Arial" pitchFamily="34" charset="0"/>
              <a:buChar char="•"/>
            </a:pPr>
            <a:r>
              <a:rPr lang="en-US" sz="1800" dirty="0" smtClean="0"/>
              <a:t>Record Qs &amp; As</a:t>
            </a:r>
          </a:p>
          <a:p>
            <a:pPr marL="741362" lvl="2" indent="-342900">
              <a:spcBef>
                <a:spcPts val="600"/>
              </a:spcBef>
              <a:buFont typeface="Arial" pitchFamily="34" charset="0"/>
              <a:buChar char="•"/>
            </a:pPr>
            <a:r>
              <a:rPr lang="en-US" sz="1800" dirty="0" smtClean="0"/>
              <a:t>Review and affirmation of information</a:t>
            </a:r>
          </a:p>
          <a:p>
            <a:pPr marL="741362" lvl="2" indent="-342900">
              <a:spcBef>
                <a:spcPts val="600"/>
              </a:spcBef>
              <a:buFont typeface="Arial" pitchFamily="34" charset="0"/>
              <a:buChar char="•"/>
            </a:pPr>
            <a:r>
              <a:rPr lang="en-US" sz="1800" dirty="0" smtClean="0"/>
              <a:t>Based on fact – not opinion or speculation</a:t>
            </a:r>
          </a:p>
          <a:p>
            <a:pPr marL="741362" lvl="2" indent="-342900">
              <a:spcBef>
                <a:spcPts val="600"/>
              </a:spcBef>
              <a:buFont typeface="Arial" pitchFamily="34" charset="0"/>
              <a:buChar char="•"/>
            </a:pPr>
            <a:r>
              <a:rPr lang="en-US" sz="1800" dirty="0" smtClean="0"/>
              <a:t>Reference specific issues, policies</a:t>
            </a:r>
          </a:p>
          <a:p>
            <a:pPr marL="741362" lvl="2" indent="-342900">
              <a:spcBef>
                <a:spcPts val="600"/>
              </a:spcBef>
              <a:buFont typeface="Arial" pitchFamily="34" charset="0"/>
              <a:buChar char="•"/>
            </a:pPr>
            <a:r>
              <a:rPr lang="en-US" sz="1800" dirty="0" smtClean="0"/>
              <a:t>Include dates, times, chronology of events</a:t>
            </a:r>
          </a:p>
          <a:p>
            <a:pPr marL="741362" lvl="2" indent="-342900">
              <a:spcBef>
                <a:spcPts val="600"/>
              </a:spcBef>
              <a:buFont typeface="Arial" pitchFamily="34" charset="0"/>
              <a:buChar char="•"/>
            </a:pPr>
            <a:r>
              <a:rPr lang="en-US" sz="1800" dirty="0" smtClean="0"/>
              <a:t>Statements are critical</a:t>
            </a:r>
          </a:p>
          <a:p>
            <a:pPr lvl="1"/>
            <a:endParaRPr lang="en-US" dirty="0"/>
          </a:p>
        </p:txBody>
      </p:sp>
      <p:pic>
        <p:nvPicPr>
          <p:cNvPr id="4" name="Picture 3" descr="http://www.presentermedia.com/tp/OQncSgQn/stick_figure_write_with_pen.gif">
            <a:hlinkClick r:id="rId3"/>
          </p:cNvPr>
          <p:cNvPicPr/>
          <p:nvPr/>
        </p:nvPicPr>
        <p:blipFill>
          <a:blip r:embed="rId4"/>
          <a:srcRect/>
          <a:stretch>
            <a:fillRect/>
          </a:stretch>
        </p:blipFill>
        <p:spPr bwMode="auto">
          <a:xfrm>
            <a:off x="685800" y="2514600"/>
            <a:ext cx="1825935" cy="2424223"/>
          </a:xfrm>
          <a:prstGeom prst="rect">
            <a:avLst/>
          </a:prstGeom>
          <a:noFill/>
          <a:ln w="9525">
            <a:noFill/>
            <a:miter lim="800000"/>
            <a:headEnd/>
            <a:tailEnd/>
          </a:ln>
        </p:spPr>
      </p:pic>
    </p:spTree>
    <p:extLst>
      <p:ext uri="{BB962C8B-B14F-4D97-AF65-F5344CB8AC3E}">
        <p14:creationId xmlns:p14="http://schemas.microsoft.com/office/powerpoint/2010/main" xmlns="" val="289959881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990600"/>
          </a:xfrm>
        </p:spPr>
        <p:txBody>
          <a:bodyPr/>
          <a:lstStyle/>
          <a:p>
            <a:r>
              <a:rPr lang="en-US" dirty="0" smtClean="0">
                <a:latin typeface="+mj-lt"/>
                <a:ea typeface="Tahoma" pitchFamily="34" charset="0"/>
                <a:cs typeface="Tahoma" pitchFamily="34" charset="0"/>
              </a:rPr>
              <a:t>Documentation</a:t>
            </a:r>
            <a:endParaRPr lang="en-US" dirty="0">
              <a:latin typeface="+mj-lt"/>
              <a:ea typeface="Tahoma" pitchFamily="34" charset="0"/>
              <a:cs typeface="Tahoma" pitchFamily="34" charset="0"/>
            </a:endParaRPr>
          </a:p>
        </p:txBody>
      </p:sp>
      <p:sp>
        <p:nvSpPr>
          <p:cNvPr id="3" name="Content Placeholder 2"/>
          <p:cNvSpPr>
            <a:spLocks noGrp="1"/>
          </p:cNvSpPr>
          <p:nvPr>
            <p:ph idx="1"/>
          </p:nvPr>
        </p:nvSpPr>
        <p:spPr>
          <a:xfrm>
            <a:off x="838200" y="1828800"/>
            <a:ext cx="7479889" cy="4402598"/>
          </a:xfrm>
        </p:spPr>
        <p:txBody>
          <a:bodyPr/>
          <a:lstStyle/>
          <a:p>
            <a:pPr>
              <a:buFont typeface="Arial" pitchFamily="34" charset="0"/>
              <a:buChar char="•"/>
            </a:pPr>
            <a:r>
              <a:rPr lang="en-US" b="1" dirty="0" smtClean="0"/>
              <a:t>Effective note taking does </a:t>
            </a:r>
            <a:r>
              <a:rPr lang="en-US" b="1" u="sng" dirty="0" smtClean="0"/>
              <a:t>not</a:t>
            </a:r>
            <a:r>
              <a:rPr lang="en-US" b="1" dirty="0" smtClean="0"/>
              <a:t> include:</a:t>
            </a:r>
          </a:p>
          <a:p>
            <a:pPr marL="809625" lvl="2" indent="-285750">
              <a:buFont typeface="Arial" pitchFamily="34" charset="0"/>
              <a:buChar char="•"/>
            </a:pPr>
            <a:endParaRPr lang="en-US" sz="500" dirty="0" smtClean="0"/>
          </a:p>
          <a:p>
            <a:pPr marL="809625" lvl="2" indent="-285750">
              <a:buFont typeface="Arial" pitchFamily="34" charset="0"/>
              <a:buChar char="•"/>
            </a:pPr>
            <a:r>
              <a:rPr lang="en-US" sz="1800" dirty="0" smtClean="0"/>
              <a:t>Interpretations of the interviewer</a:t>
            </a:r>
          </a:p>
          <a:p>
            <a:pPr marL="809625" lvl="2" indent="-285750">
              <a:buFont typeface="Arial" pitchFamily="34" charset="0"/>
              <a:buChar char="•"/>
            </a:pPr>
            <a:endParaRPr lang="en-US" sz="1800" dirty="0" smtClean="0"/>
          </a:p>
          <a:p>
            <a:pPr marL="809625" lvl="2" indent="-285750">
              <a:buFont typeface="Arial" pitchFamily="34" charset="0"/>
              <a:buChar char="•"/>
            </a:pPr>
            <a:r>
              <a:rPr lang="en-US" sz="1800" dirty="0" smtClean="0"/>
              <a:t>Negative comments about the witness</a:t>
            </a:r>
          </a:p>
          <a:p>
            <a:pPr marL="809625" lvl="2" indent="-285750">
              <a:buFont typeface="Arial" pitchFamily="34" charset="0"/>
              <a:buChar char="•"/>
            </a:pPr>
            <a:endParaRPr lang="en-US" sz="1800" dirty="0" smtClean="0"/>
          </a:p>
          <a:p>
            <a:pPr marL="809625" lvl="2" indent="-285750">
              <a:buFont typeface="Arial" pitchFamily="34" charset="0"/>
              <a:buChar char="•"/>
            </a:pPr>
            <a:r>
              <a:rPr lang="en-US" sz="1800" dirty="0" smtClean="0"/>
              <a:t>Assumptions or guesses</a:t>
            </a:r>
          </a:p>
          <a:p>
            <a:pPr marL="809625" lvl="2" indent="-285750">
              <a:buFont typeface="Arial" pitchFamily="34" charset="0"/>
              <a:buChar char="•"/>
            </a:pPr>
            <a:endParaRPr lang="en-US" sz="1800" dirty="0" smtClean="0"/>
          </a:p>
          <a:p>
            <a:pPr marL="809625" lvl="2" indent="-285750">
              <a:buFont typeface="Arial" pitchFamily="34" charset="0"/>
              <a:buChar char="•"/>
            </a:pPr>
            <a:r>
              <a:rPr lang="en-US" sz="1800" dirty="0" smtClean="0"/>
              <a:t>Backdating</a:t>
            </a:r>
          </a:p>
          <a:p>
            <a:pPr marL="809625" lvl="2" indent="-285750">
              <a:buFont typeface="Arial" pitchFamily="34" charset="0"/>
              <a:buChar char="•"/>
            </a:pPr>
            <a:endParaRPr lang="en-US" sz="1800" dirty="0" smtClean="0"/>
          </a:p>
          <a:p>
            <a:pPr marL="809625" lvl="2" indent="-285750">
              <a:buFont typeface="Arial" pitchFamily="34" charset="0"/>
              <a:buChar char="•"/>
            </a:pPr>
            <a:r>
              <a:rPr lang="en-US" sz="1800" dirty="0" smtClean="0"/>
              <a:t>Conclusions</a:t>
            </a:r>
          </a:p>
          <a:p>
            <a:pPr lvl="1">
              <a:buFont typeface="Arial" pitchFamily="34" charset="0"/>
              <a:buChar char="‾"/>
            </a:pPr>
            <a:endParaRPr lang="en-US" dirty="0"/>
          </a:p>
        </p:txBody>
      </p:sp>
    </p:spTree>
    <p:extLst>
      <p:ext uri="{BB962C8B-B14F-4D97-AF65-F5344CB8AC3E}">
        <p14:creationId xmlns:p14="http://schemas.microsoft.com/office/powerpoint/2010/main" xmlns="" val="882201257"/>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81000" y="381000"/>
            <a:ext cx="8229600" cy="914400"/>
          </a:xfrm>
        </p:spPr>
        <p:txBody>
          <a:bodyPr/>
          <a:lstStyle/>
          <a:p>
            <a:pPr eaLnBrk="1" fontAlgn="auto" hangingPunct="1">
              <a:spcAft>
                <a:spcPts val="0"/>
              </a:spcAft>
              <a:defRPr/>
            </a:pPr>
            <a:r>
              <a:rPr lang="en-US" dirty="0" smtClean="0">
                <a:latin typeface="+mj-lt"/>
                <a:ea typeface="Tahoma" pitchFamily="34" charset="0"/>
                <a:cs typeface="Tahoma" pitchFamily="34" charset="0"/>
              </a:rPr>
              <a:t>Document and Retain</a:t>
            </a:r>
            <a:endParaRPr lang="en-US" dirty="0">
              <a:latin typeface="+mj-lt"/>
              <a:ea typeface="Tahoma" pitchFamily="34" charset="0"/>
              <a:cs typeface="Tahoma" pitchFamily="34" charset="0"/>
            </a:endParaRPr>
          </a:p>
        </p:txBody>
      </p:sp>
      <p:sp>
        <p:nvSpPr>
          <p:cNvPr id="41986" name="Content Placeholder 1"/>
          <p:cNvSpPr>
            <a:spLocks noGrp="1"/>
          </p:cNvSpPr>
          <p:nvPr>
            <p:ph idx="1"/>
          </p:nvPr>
        </p:nvSpPr>
        <p:spPr>
          <a:xfrm>
            <a:off x="457200" y="1752600"/>
            <a:ext cx="8229600" cy="4465320"/>
          </a:xfrm>
        </p:spPr>
        <p:txBody>
          <a:bodyPr/>
          <a:lstStyle/>
          <a:p>
            <a:pPr eaLnBrk="1" hangingPunct="1">
              <a:spcBef>
                <a:spcPts val="1200"/>
              </a:spcBef>
              <a:buFont typeface="Arial" pitchFamily="34" charset="0"/>
              <a:buChar char="•"/>
            </a:pPr>
            <a:r>
              <a:rPr lang="en-US" sz="2300" b="1" dirty="0" smtClean="0"/>
              <a:t>You must retain ALL investigative materials</a:t>
            </a:r>
          </a:p>
          <a:p>
            <a:pPr marL="914400" lvl="3" indent="-457200" eaLnBrk="1" hangingPunct="1">
              <a:spcBef>
                <a:spcPts val="1200"/>
              </a:spcBef>
              <a:buFont typeface="Arial" pitchFamily="34" charset="0"/>
              <a:buChar char="•"/>
            </a:pPr>
            <a:r>
              <a:rPr lang="en-US" sz="1800" dirty="0" smtClean="0"/>
              <a:t>Do not discard drafts or working notes</a:t>
            </a:r>
          </a:p>
          <a:p>
            <a:pPr marL="914400" lvl="3" indent="-457200" eaLnBrk="1" hangingPunct="1">
              <a:spcBef>
                <a:spcPts val="1200"/>
              </a:spcBef>
              <a:buFont typeface="Arial" pitchFamily="34" charset="0"/>
              <a:buChar char="•"/>
            </a:pPr>
            <a:r>
              <a:rPr lang="en-US" sz="1800" dirty="0" smtClean="0"/>
              <a:t>Keep an organized file</a:t>
            </a:r>
          </a:p>
          <a:p>
            <a:pPr marL="914400" lvl="3" indent="-457200" eaLnBrk="1" hangingPunct="1">
              <a:spcBef>
                <a:spcPts val="1200"/>
              </a:spcBef>
              <a:buFont typeface="Arial" pitchFamily="34" charset="0"/>
              <a:buChar char="•"/>
            </a:pPr>
            <a:r>
              <a:rPr lang="en-US" sz="1800" dirty="0" smtClean="0"/>
              <a:t>Date your interview notes</a:t>
            </a:r>
          </a:p>
          <a:p>
            <a:pPr marL="914400" lvl="3" indent="-457200" eaLnBrk="1" hangingPunct="1">
              <a:spcBef>
                <a:spcPts val="1200"/>
              </a:spcBef>
              <a:buFont typeface="Arial" pitchFamily="34" charset="0"/>
              <a:buChar char="•"/>
            </a:pPr>
            <a:r>
              <a:rPr lang="en-US" sz="1800" dirty="0" smtClean="0"/>
              <a:t>Keep a chronology</a:t>
            </a:r>
          </a:p>
          <a:p>
            <a:pPr marL="914400" lvl="3" indent="-457200" eaLnBrk="1" hangingPunct="1">
              <a:spcBef>
                <a:spcPts val="1200"/>
              </a:spcBef>
              <a:buFont typeface="Arial" pitchFamily="34" charset="0"/>
              <a:buChar char="•"/>
            </a:pPr>
            <a:r>
              <a:rPr lang="en-US" sz="1800" dirty="0" smtClean="0"/>
              <a:t>Attorneys know what to look for and they will ask for it!</a:t>
            </a:r>
          </a:p>
          <a:p>
            <a:pPr marL="914400" lvl="3" indent="-457200" eaLnBrk="1" hangingPunct="1">
              <a:spcBef>
                <a:spcPts val="1200"/>
              </a:spcBef>
              <a:buFont typeface="Arial" pitchFamily="34" charset="0"/>
              <a:buChar char="•"/>
            </a:pPr>
            <a:r>
              <a:rPr lang="en-US" sz="1800" dirty="0" smtClean="0"/>
              <a:t>Implications of destroying documents </a:t>
            </a:r>
          </a:p>
          <a:p>
            <a:pPr eaLnBrk="1" hangingPunct="1">
              <a:spcBef>
                <a:spcPts val="1200"/>
              </a:spcBef>
              <a:buFont typeface="Arial" pitchFamily="34" charset="0"/>
              <a:buChar char="•"/>
            </a:pPr>
            <a:r>
              <a:rPr lang="en-US" sz="2300" b="1" dirty="0" smtClean="0"/>
              <a:t>Be familiar with the company’s retention policies/notices </a:t>
            </a:r>
          </a:p>
        </p:txBody>
      </p:sp>
    </p:spTree>
    <p:extLst>
      <p:ext uri="{BB962C8B-B14F-4D97-AF65-F5344CB8AC3E}">
        <p14:creationId xmlns:p14="http://schemas.microsoft.com/office/powerpoint/2010/main" xmlns="" val="211115269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Interview the Complainant</a:t>
            </a:r>
            <a:endParaRPr lang="en-US" dirty="0"/>
          </a:p>
        </p:txBody>
      </p:sp>
      <p:sp>
        <p:nvSpPr>
          <p:cNvPr id="3" name="WordArt 2217"/>
          <p:cNvSpPr>
            <a:spLocks noChangeArrowheads="1" noChangeShapeType="1" noTextEdit="1"/>
          </p:cNvSpPr>
          <p:nvPr/>
        </p:nvSpPr>
        <p:spPr bwMode="auto">
          <a:xfrm>
            <a:off x="533400" y="2133600"/>
            <a:ext cx="1219200" cy="2463800"/>
          </a:xfrm>
          <a:prstGeom prst="rect">
            <a:avLst/>
          </a:prstGeom>
        </p:spPr>
        <p:txBody>
          <a:bodyPr wrap="none" fromWordArt="1">
            <a:prstTxWarp prst="textPlain">
              <a:avLst>
                <a:gd name="adj" fmla="val 50000"/>
              </a:avLst>
            </a:prstTxWarp>
          </a:bodyPr>
          <a:lstStyle/>
          <a:p>
            <a:r>
              <a:rPr lang="en-US" sz="3600" kern="10" dirty="0">
                <a:ln w="9525">
                  <a:solidFill>
                    <a:srgbClr val="000000"/>
                  </a:solidFill>
                  <a:round/>
                  <a:headEnd/>
                  <a:tailEnd/>
                </a:ln>
                <a:solidFill>
                  <a:srgbClr val="D82B08"/>
                </a:solidFill>
                <a:latin typeface="Tahoma"/>
                <a:cs typeface="Tahoma"/>
              </a:rPr>
              <a:t>4</a:t>
            </a:r>
          </a:p>
        </p:txBody>
      </p:sp>
      <p:sp>
        <p:nvSpPr>
          <p:cNvPr id="4" name="Rectangle 770"/>
          <p:cNvSpPr>
            <a:spLocks noChangeArrowheads="1"/>
          </p:cNvSpPr>
          <p:nvPr/>
        </p:nvSpPr>
        <p:spPr bwMode="auto">
          <a:xfrm>
            <a:off x="1905000" y="1752600"/>
            <a:ext cx="6629400" cy="3962400"/>
          </a:xfrm>
          <a:prstGeom prst="rect">
            <a:avLst/>
          </a:prstGeom>
          <a:noFill/>
          <a:ln w="9525">
            <a:noFill/>
            <a:miter lim="800000"/>
            <a:headEnd/>
            <a:tailEnd/>
          </a:ln>
        </p:spPr>
        <p:txBody>
          <a:bodyPr/>
          <a:lstStyle/>
          <a:p>
            <a:pPr marL="742950" lvl="2" indent="-511175" algn="l">
              <a:spcBef>
                <a:spcPts val="1200"/>
              </a:spcBef>
              <a:buFont typeface="Arial" pitchFamily="34" charset="0"/>
              <a:buChar char="•"/>
            </a:pPr>
            <a:r>
              <a:rPr lang="en-US" b="1" dirty="0" smtClean="0">
                <a:latin typeface="+mj-lt"/>
              </a:rPr>
              <a:t>Interview as soon as practicable</a:t>
            </a:r>
          </a:p>
          <a:p>
            <a:pPr marL="742950" lvl="2" indent="-511175" algn="l">
              <a:spcBef>
                <a:spcPts val="1200"/>
              </a:spcBef>
              <a:buFont typeface="Arial" pitchFamily="34" charset="0"/>
              <a:buChar char="•"/>
            </a:pPr>
            <a:r>
              <a:rPr lang="en-US" b="1" dirty="0" smtClean="0">
                <a:latin typeface="+mj-lt"/>
              </a:rPr>
              <a:t>Decide on how you want to handle situation if Complainant wants to have his/her attorney present during the interview.  </a:t>
            </a:r>
          </a:p>
          <a:p>
            <a:pPr marL="742950" lvl="2" indent="-511175" algn="l">
              <a:spcBef>
                <a:spcPts val="1200"/>
              </a:spcBef>
              <a:buFont typeface="Arial" pitchFamily="34" charset="0"/>
              <a:buChar char="•"/>
            </a:pPr>
            <a:r>
              <a:rPr lang="en-US" b="1" dirty="0" smtClean="0">
                <a:latin typeface="+mj-lt"/>
              </a:rPr>
              <a:t>At the interview, cover Standardized Beginning of Interview</a:t>
            </a:r>
          </a:p>
          <a:p>
            <a:pPr marL="742950" lvl="2" indent="-511175">
              <a:spcBef>
                <a:spcPts val="1200"/>
              </a:spcBef>
              <a:buFont typeface="Arial" pitchFamily="34" charset="0"/>
              <a:buChar char="•"/>
            </a:pPr>
            <a:r>
              <a:rPr lang="en-US" b="1" dirty="0" smtClean="0">
                <a:latin typeface="+mj-lt"/>
              </a:rPr>
              <a:t>Ask prepared questions</a:t>
            </a:r>
          </a:p>
          <a:p>
            <a:pPr marL="742950" lvl="2" indent="-511175">
              <a:spcBef>
                <a:spcPts val="1200"/>
              </a:spcBef>
              <a:buFont typeface="Arial" pitchFamily="34" charset="0"/>
              <a:buChar char="•"/>
            </a:pPr>
            <a:r>
              <a:rPr lang="en-US" b="1" dirty="0" smtClean="0">
                <a:latin typeface="+mj-lt"/>
              </a:rPr>
              <a:t>Ask him/her to confirm the accuracy of the interview</a:t>
            </a:r>
          </a:p>
          <a:p>
            <a:pPr marL="742950" lvl="2" indent="-511175">
              <a:spcBef>
                <a:spcPts val="1200"/>
              </a:spcBef>
              <a:buFont typeface="Arial" pitchFamily="34" charset="0"/>
              <a:buChar char="•"/>
            </a:pPr>
            <a:r>
              <a:rPr lang="en-US" b="1" dirty="0" smtClean="0">
                <a:latin typeface="+mj-lt"/>
              </a:rPr>
              <a:t>Is there anything else I should know?</a:t>
            </a:r>
          </a:p>
          <a:p>
            <a:pPr marL="742950" lvl="2" indent="-511175">
              <a:spcBef>
                <a:spcPts val="1200"/>
              </a:spcBef>
              <a:buFont typeface="Arial" pitchFamily="34" charset="0"/>
              <a:buChar char="•"/>
            </a:pPr>
            <a:r>
              <a:rPr lang="en-US" b="1" dirty="0" smtClean="0">
                <a:latin typeface="+mj-lt"/>
              </a:rPr>
              <a:t>Ask what outcome he/she would like from the process</a:t>
            </a:r>
          </a:p>
          <a:p>
            <a:pPr marL="742950" lvl="2" indent="-511175">
              <a:spcBef>
                <a:spcPts val="1200"/>
              </a:spcBef>
              <a:buFont typeface="Arial" pitchFamily="34" charset="0"/>
              <a:buChar char="•"/>
            </a:pPr>
            <a:r>
              <a:rPr lang="en-US" b="1" dirty="0" smtClean="0">
                <a:latin typeface="+mj-lt"/>
              </a:rPr>
              <a:t>Cover Standardized ending of interview</a:t>
            </a:r>
          </a:p>
        </p:txBody>
      </p:sp>
    </p:spTree>
    <p:extLst>
      <p:ext uri="{BB962C8B-B14F-4D97-AF65-F5344CB8AC3E}">
        <p14:creationId xmlns:p14="http://schemas.microsoft.com/office/powerpoint/2010/main" xmlns="" val="1146584104"/>
      </p:ext>
    </p:extLst>
  </p:cSld>
  <p:clrMapOvr>
    <a:masterClrMapping/>
  </p:clrMapOvr>
  <p:transition>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305800" cy="838200"/>
          </a:xfrm>
        </p:spPr>
        <p:txBody>
          <a:bodyPr/>
          <a:lstStyle/>
          <a:p>
            <a:r>
              <a:rPr lang="en-US" sz="4000" dirty="0" smtClean="0">
                <a:latin typeface="+mj-lt"/>
                <a:ea typeface="Tahoma" pitchFamily="34" charset="0"/>
                <a:cs typeface="Tahoma" pitchFamily="34" charset="0"/>
              </a:rPr>
              <a:t>Interview the Complainant</a:t>
            </a:r>
            <a:endParaRPr lang="en-US" sz="4000" dirty="0">
              <a:latin typeface="+mj-lt"/>
              <a:ea typeface="Tahoma" pitchFamily="34" charset="0"/>
              <a:cs typeface="Tahoma" pitchFamily="34" charset="0"/>
            </a:endParaRPr>
          </a:p>
        </p:txBody>
      </p:sp>
      <p:sp>
        <p:nvSpPr>
          <p:cNvPr id="3" name="Content Placeholder 2"/>
          <p:cNvSpPr>
            <a:spLocks noGrp="1"/>
          </p:cNvSpPr>
          <p:nvPr>
            <p:ph idx="1"/>
          </p:nvPr>
        </p:nvSpPr>
        <p:spPr>
          <a:xfrm>
            <a:off x="2817813" y="1981200"/>
            <a:ext cx="5792787" cy="4419600"/>
          </a:xfrm>
        </p:spPr>
        <p:txBody>
          <a:bodyPr/>
          <a:lstStyle/>
          <a:p>
            <a:pPr>
              <a:spcBef>
                <a:spcPts val="0"/>
              </a:spcBef>
              <a:spcAft>
                <a:spcPts val="0"/>
              </a:spcAft>
              <a:buFont typeface="Arial" pitchFamily="34" charset="0"/>
              <a:buChar char="•"/>
            </a:pPr>
            <a:r>
              <a:rPr lang="en-US" sz="1800" b="1" dirty="0" smtClean="0"/>
              <a:t>Give opportunity to explain complaint in detail</a:t>
            </a:r>
          </a:p>
          <a:p>
            <a:pPr>
              <a:spcBef>
                <a:spcPts val="0"/>
              </a:spcBef>
              <a:spcAft>
                <a:spcPts val="0"/>
              </a:spcAft>
              <a:buFont typeface="Arial" pitchFamily="34" charset="0"/>
              <a:buChar char="•"/>
            </a:pPr>
            <a:endParaRPr lang="en-US" sz="1800" b="1" dirty="0" smtClean="0"/>
          </a:p>
          <a:p>
            <a:pPr>
              <a:spcBef>
                <a:spcPts val="0"/>
              </a:spcBef>
              <a:spcAft>
                <a:spcPts val="0"/>
              </a:spcAft>
              <a:buFont typeface="Arial" pitchFamily="34" charset="0"/>
              <a:buChar char="•"/>
            </a:pPr>
            <a:r>
              <a:rPr lang="en-US" sz="1800" b="1" dirty="0" smtClean="0"/>
              <a:t>Listen to and take careful notes of the employee’s concerns. </a:t>
            </a:r>
          </a:p>
          <a:p>
            <a:pPr>
              <a:spcBef>
                <a:spcPts val="0"/>
              </a:spcBef>
              <a:spcAft>
                <a:spcPts val="0"/>
              </a:spcAft>
              <a:buFont typeface="Arial" pitchFamily="34" charset="0"/>
              <a:buChar char="•"/>
            </a:pPr>
            <a:endParaRPr lang="en-US" sz="1800" b="1" dirty="0" smtClean="0"/>
          </a:p>
          <a:p>
            <a:pPr>
              <a:spcBef>
                <a:spcPts val="0"/>
              </a:spcBef>
              <a:spcAft>
                <a:spcPts val="0"/>
              </a:spcAft>
              <a:buFont typeface="Arial" pitchFamily="34" charset="0"/>
              <a:buChar char="•"/>
            </a:pPr>
            <a:r>
              <a:rPr lang="en-US" sz="1800" b="1" dirty="0" smtClean="0"/>
              <a:t>Do not be concerned with how the employee characterizes the behavior</a:t>
            </a:r>
          </a:p>
          <a:p>
            <a:pPr>
              <a:spcBef>
                <a:spcPts val="0"/>
              </a:spcBef>
              <a:spcAft>
                <a:spcPts val="0"/>
              </a:spcAft>
              <a:buFont typeface="Arial" pitchFamily="34" charset="0"/>
              <a:buChar char="•"/>
            </a:pPr>
            <a:endParaRPr lang="en-US" sz="1800" b="1" dirty="0" smtClean="0"/>
          </a:p>
          <a:p>
            <a:pPr>
              <a:spcBef>
                <a:spcPts val="0"/>
              </a:spcBef>
              <a:spcAft>
                <a:spcPts val="0"/>
              </a:spcAft>
              <a:buFont typeface="Arial" pitchFamily="34" charset="0"/>
              <a:buChar char="•"/>
            </a:pPr>
            <a:r>
              <a:rPr lang="en-US" sz="1800" b="1" dirty="0" smtClean="0"/>
              <a:t>Reserve judgment</a:t>
            </a:r>
          </a:p>
          <a:p>
            <a:pPr>
              <a:spcBef>
                <a:spcPts val="0"/>
              </a:spcBef>
              <a:spcAft>
                <a:spcPts val="0"/>
              </a:spcAft>
              <a:buFont typeface="Arial" pitchFamily="34" charset="0"/>
              <a:buChar char="•"/>
            </a:pPr>
            <a:endParaRPr lang="en-US" sz="1800" b="1" dirty="0" smtClean="0"/>
          </a:p>
          <a:p>
            <a:pPr>
              <a:spcBef>
                <a:spcPts val="0"/>
              </a:spcBef>
              <a:spcAft>
                <a:spcPts val="0"/>
              </a:spcAft>
              <a:buFont typeface="Arial" pitchFamily="34" charset="0"/>
              <a:buChar char="•"/>
            </a:pPr>
            <a:r>
              <a:rPr lang="en-US" sz="1800" b="1" dirty="0" smtClean="0"/>
              <a:t>After getting a general description of the complaint:</a:t>
            </a:r>
          </a:p>
          <a:p>
            <a:pPr marL="809625" lvl="2" indent="-285750">
              <a:buFont typeface="Arial" pitchFamily="34" charset="0"/>
              <a:buChar char="•"/>
            </a:pPr>
            <a:r>
              <a:rPr lang="en-US" dirty="0" smtClean="0"/>
              <a:t>Who? What? When? Where? Others with similar experiences? Number of occurrences? Witnesses?</a:t>
            </a:r>
            <a:endParaRPr lang="en-US" dirty="0"/>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04800" y="3048358"/>
            <a:ext cx="2359025" cy="23590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34613562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752600"/>
            <a:ext cx="8229600" cy="4191000"/>
          </a:xfrm>
        </p:spPr>
        <p:txBody>
          <a:bodyPr/>
          <a:lstStyle/>
          <a:p>
            <a:pPr>
              <a:spcBef>
                <a:spcPts val="0"/>
              </a:spcBef>
              <a:spcAft>
                <a:spcPts val="0"/>
              </a:spcAft>
              <a:buFont typeface="Arial" pitchFamily="34" charset="0"/>
              <a:buChar char="•"/>
            </a:pPr>
            <a:r>
              <a:rPr lang="en-US" sz="1900" b="1" dirty="0" smtClean="0"/>
              <a:t>Ask the employee about his/her knowledge about the work place policies and whether the employee took other action in an attempt to remedy issues</a:t>
            </a:r>
          </a:p>
          <a:p>
            <a:pPr>
              <a:spcBef>
                <a:spcPts val="0"/>
              </a:spcBef>
              <a:spcAft>
                <a:spcPts val="0"/>
              </a:spcAft>
              <a:buFont typeface="Arial" pitchFamily="34" charset="0"/>
              <a:buChar char="•"/>
            </a:pPr>
            <a:endParaRPr lang="en-US" sz="1900" b="1" dirty="0" smtClean="0"/>
          </a:p>
          <a:p>
            <a:pPr>
              <a:spcBef>
                <a:spcPts val="0"/>
              </a:spcBef>
              <a:spcAft>
                <a:spcPts val="0"/>
              </a:spcAft>
              <a:buFont typeface="Arial" pitchFamily="34" charset="0"/>
              <a:buChar char="•"/>
            </a:pPr>
            <a:r>
              <a:rPr lang="en-US" sz="1900" b="1" dirty="0" smtClean="0"/>
              <a:t>Explain that you may need to meet again to ask follow-up questions</a:t>
            </a:r>
          </a:p>
          <a:p>
            <a:pPr>
              <a:spcBef>
                <a:spcPts val="0"/>
              </a:spcBef>
              <a:spcAft>
                <a:spcPts val="0"/>
              </a:spcAft>
              <a:buFont typeface="Arial" pitchFamily="34" charset="0"/>
              <a:buChar char="•"/>
            </a:pPr>
            <a:endParaRPr lang="en-US" sz="1900" b="1" dirty="0" smtClean="0"/>
          </a:p>
          <a:p>
            <a:pPr>
              <a:spcBef>
                <a:spcPts val="0"/>
              </a:spcBef>
              <a:spcAft>
                <a:spcPts val="0"/>
              </a:spcAft>
              <a:buFont typeface="Arial" pitchFamily="34" charset="0"/>
              <a:buChar char="•"/>
            </a:pPr>
            <a:r>
              <a:rPr lang="en-US" sz="1900" b="1" dirty="0" smtClean="0"/>
              <a:t>Notify the employee that retaliation will not be tolerated and inform employee who he/she should notify</a:t>
            </a:r>
          </a:p>
          <a:p>
            <a:pPr>
              <a:spcBef>
                <a:spcPts val="0"/>
              </a:spcBef>
              <a:spcAft>
                <a:spcPts val="0"/>
              </a:spcAft>
              <a:buFont typeface="Arial" pitchFamily="34" charset="0"/>
              <a:buChar char="•"/>
            </a:pPr>
            <a:endParaRPr lang="en-US" sz="1900" b="1" dirty="0" smtClean="0"/>
          </a:p>
          <a:p>
            <a:pPr>
              <a:spcBef>
                <a:spcPts val="0"/>
              </a:spcBef>
              <a:spcAft>
                <a:spcPts val="0"/>
              </a:spcAft>
              <a:buFont typeface="Arial" pitchFamily="34" charset="0"/>
              <a:buChar char="•"/>
            </a:pPr>
            <a:r>
              <a:rPr lang="en-US" sz="1900" b="1" dirty="0" smtClean="0"/>
              <a:t>Ask the employee what action he/she might like to see in response</a:t>
            </a:r>
          </a:p>
          <a:p>
            <a:pPr>
              <a:spcBef>
                <a:spcPts val="0"/>
              </a:spcBef>
              <a:spcAft>
                <a:spcPts val="0"/>
              </a:spcAft>
              <a:buFont typeface="Arial" pitchFamily="34" charset="0"/>
              <a:buChar char="•"/>
            </a:pPr>
            <a:endParaRPr lang="en-US" sz="1900" b="1" dirty="0" smtClean="0"/>
          </a:p>
          <a:p>
            <a:pPr>
              <a:spcBef>
                <a:spcPts val="0"/>
              </a:spcBef>
              <a:spcAft>
                <a:spcPts val="0"/>
              </a:spcAft>
              <a:buFont typeface="Arial" pitchFamily="34" charset="0"/>
              <a:buChar char="•"/>
            </a:pPr>
            <a:r>
              <a:rPr lang="en-US" sz="1900" b="1" dirty="0" smtClean="0"/>
              <a:t>Ask if employee believes he/she can continue to work with the accused</a:t>
            </a:r>
          </a:p>
        </p:txBody>
      </p:sp>
      <p:sp>
        <p:nvSpPr>
          <p:cNvPr id="6" name="Title 1"/>
          <p:cNvSpPr txBox="1">
            <a:spLocks/>
          </p:cNvSpPr>
          <p:nvPr/>
        </p:nvSpPr>
        <p:spPr bwMode="auto">
          <a:xfrm>
            <a:off x="457200" y="381000"/>
            <a:ext cx="8305800" cy="838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kern="1200" cap="none" spc="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reflection blurRad="6350" stA="30000" endPos="45500" dir="5400000" sy="-100000" algn="bl" rotWithShape="0"/>
                </a:effectLst>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sz="4000" smtClean="0">
                <a:ea typeface="Tahoma" pitchFamily="34" charset="0"/>
                <a:cs typeface="Tahoma" pitchFamily="34" charset="0"/>
              </a:rPr>
              <a:t>Interview the Complainant</a:t>
            </a:r>
            <a:endParaRPr lang="en-US" sz="4000" dirty="0">
              <a:ea typeface="Tahoma" pitchFamily="34" charset="0"/>
              <a:cs typeface="Tahoma" pitchFamily="34" charset="0"/>
            </a:endParaRPr>
          </a:p>
        </p:txBody>
      </p:sp>
    </p:spTree>
    <p:extLst>
      <p:ext uri="{BB962C8B-B14F-4D97-AF65-F5344CB8AC3E}">
        <p14:creationId xmlns:p14="http://schemas.microsoft.com/office/powerpoint/2010/main" xmlns="" val="1427772167"/>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04800" y="304800"/>
            <a:ext cx="8582895" cy="990600"/>
          </a:xfrm>
        </p:spPr>
        <p:txBody>
          <a:bodyPr>
            <a:normAutofit/>
          </a:bodyPr>
          <a:lstStyle/>
          <a:p>
            <a:pPr eaLnBrk="1" hangingPunct="1"/>
            <a:r>
              <a:rPr lang="en-US" dirty="0" smtClean="0">
                <a:latin typeface="+mj-lt"/>
                <a:ea typeface="Tahoma" pitchFamily="34" charset="0"/>
                <a:cs typeface="Tahoma" pitchFamily="34" charset="0"/>
              </a:rPr>
              <a:t>Interview DON’Ts:</a:t>
            </a:r>
          </a:p>
        </p:txBody>
      </p:sp>
      <p:sp>
        <p:nvSpPr>
          <p:cNvPr id="18435" name="Rectangle 3"/>
          <p:cNvSpPr>
            <a:spLocks noGrp="1" noChangeArrowheads="1"/>
          </p:cNvSpPr>
          <p:nvPr>
            <p:ph idx="1"/>
          </p:nvPr>
        </p:nvSpPr>
        <p:spPr>
          <a:xfrm>
            <a:off x="533400" y="1828800"/>
            <a:ext cx="8001000" cy="4159044"/>
          </a:xfrm>
        </p:spPr>
        <p:txBody>
          <a:bodyPr>
            <a:normAutofit fontScale="85000" lnSpcReduction="20000"/>
          </a:bodyPr>
          <a:lstStyle/>
          <a:p>
            <a:pPr marL="457200" indent="-457200" eaLnBrk="1" hangingPunct="1">
              <a:spcBef>
                <a:spcPts val="1200"/>
              </a:spcBef>
            </a:pPr>
            <a:r>
              <a:rPr lang="en-US" dirty="0" smtClean="0"/>
              <a:t>Do not suggest answers or interrupt </a:t>
            </a:r>
          </a:p>
          <a:p>
            <a:pPr marL="457200" indent="-457200" eaLnBrk="1" hangingPunct="1">
              <a:spcBef>
                <a:spcPts val="1200"/>
              </a:spcBef>
            </a:pPr>
            <a:r>
              <a:rPr lang="en-US" dirty="0" smtClean="0"/>
              <a:t>Do not act partial to one side </a:t>
            </a:r>
          </a:p>
          <a:p>
            <a:pPr marL="457200" indent="-457200" eaLnBrk="1" hangingPunct="1">
              <a:spcBef>
                <a:spcPts val="1200"/>
              </a:spcBef>
            </a:pPr>
            <a:r>
              <a:rPr lang="en-US" dirty="0" smtClean="0"/>
              <a:t>Do not mistreat interviewee</a:t>
            </a:r>
          </a:p>
          <a:p>
            <a:pPr marL="457200" indent="-457200" eaLnBrk="1" hangingPunct="1">
              <a:spcBef>
                <a:spcPts val="1200"/>
              </a:spcBef>
            </a:pPr>
            <a:r>
              <a:rPr lang="en-US" dirty="0" smtClean="0"/>
              <a:t>Do not make accusations or threats </a:t>
            </a:r>
          </a:p>
          <a:p>
            <a:pPr marL="457200" indent="-457200" eaLnBrk="1" hangingPunct="1">
              <a:spcBef>
                <a:spcPts val="1200"/>
              </a:spcBef>
            </a:pPr>
            <a:r>
              <a:rPr lang="en-US" dirty="0" smtClean="0"/>
              <a:t>Do not allow distractions </a:t>
            </a:r>
          </a:p>
          <a:p>
            <a:pPr marL="457200" indent="-457200" eaLnBrk="1" hangingPunct="1">
              <a:spcBef>
                <a:spcPts val="1200"/>
              </a:spcBef>
            </a:pPr>
            <a:r>
              <a:rPr lang="en-US" dirty="0" smtClean="0"/>
              <a:t>Do not assume information is true simply because it is corroborated by another person </a:t>
            </a:r>
          </a:p>
          <a:p>
            <a:pPr marL="457200" indent="-457200" eaLnBrk="1" hangingPunct="1">
              <a:spcBef>
                <a:spcPts val="1200"/>
              </a:spcBef>
            </a:pPr>
            <a:r>
              <a:rPr lang="en-US" dirty="0" smtClean="0"/>
              <a:t>Do not make promises, obligations or private deals</a:t>
            </a:r>
          </a:p>
          <a:p>
            <a:pPr marL="457200" indent="-457200">
              <a:spcBef>
                <a:spcPts val="1200"/>
              </a:spcBef>
            </a:pPr>
            <a:r>
              <a:rPr lang="en-US" dirty="0" smtClean="0"/>
              <a:t>Do </a:t>
            </a:r>
            <a:r>
              <a:rPr lang="en-US" b="1" u="sng" dirty="0" smtClean="0"/>
              <a:t>not</a:t>
            </a:r>
            <a:r>
              <a:rPr lang="en-US" dirty="0" smtClean="0"/>
              <a:t> tape record (unless express approval from Legal Dept.)</a:t>
            </a:r>
          </a:p>
        </p:txBody>
      </p:sp>
    </p:spTree>
    <p:extLst>
      <p:ext uri="{BB962C8B-B14F-4D97-AF65-F5344CB8AC3E}">
        <p14:creationId xmlns:p14="http://schemas.microsoft.com/office/powerpoint/2010/main" xmlns="" val="101375443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382000" cy="1143000"/>
          </a:xfrm>
        </p:spPr>
        <p:txBody>
          <a:bodyPr/>
          <a:lstStyle/>
          <a:p>
            <a:r>
              <a:rPr lang="en-US" sz="4000" dirty="0" smtClean="0">
                <a:latin typeface="+mj-lt"/>
                <a:ea typeface="Tahoma" pitchFamily="34" charset="0"/>
                <a:cs typeface="Tahoma" pitchFamily="34" charset="0"/>
              </a:rPr>
              <a:t>What If One Claim Reveals Various Other Claims?</a:t>
            </a:r>
            <a:endParaRPr lang="en-US" sz="4000" dirty="0">
              <a:latin typeface="+mj-lt"/>
              <a:ea typeface="Tahoma" pitchFamily="34" charset="0"/>
              <a:cs typeface="Tahoma" pitchFamily="34" charset="0"/>
            </a:endParaRPr>
          </a:p>
        </p:txBody>
      </p:sp>
      <p:sp>
        <p:nvSpPr>
          <p:cNvPr id="3" name="Content Placeholder 2"/>
          <p:cNvSpPr>
            <a:spLocks noGrp="1"/>
          </p:cNvSpPr>
          <p:nvPr>
            <p:ph idx="1"/>
          </p:nvPr>
        </p:nvSpPr>
        <p:spPr>
          <a:xfrm>
            <a:off x="4495800" y="2209799"/>
            <a:ext cx="4191000" cy="2667001"/>
          </a:xfrm>
        </p:spPr>
        <p:txBody>
          <a:bodyPr/>
          <a:lstStyle/>
          <a:p>
            <a:pPr>
              <a:spcBef>
                <a:spcPts val="1200"/>
              </a:spcBef>
            </a:pPr>
            <a:r>
              <a:rPr lang="en-US" sz="2400" dirty="0" smtClean="0"/>
              <a:t>Handling detours – new allegations which cloud the old</a:t>
            </a:r>
          </a:p>
          <a:p>
            <a:pPr>
              <a:spcBef>
                <a:spcPts val="1200"/>
              </a:spcBef>
            </a:pPr>
            <a:r>
              <a:rPr lang="en-US" sz="2400" dirty="0" smtClean="0"/>
              <a:t>Consider separate investigation</a:t>
            </a:r>
          </a:p>
          <a:p>
            <a:endParaRPr lang="en-US" sz="2400" dirty="0"/>
          </a:p>
        </p:txBody>
      </p:sp>
      <p:pic>
        <p:nvPicPr>
          <p:cNvPr id="4" name="Picture 4" descr="http://us.cdn1.123rf.com/168nwm/iqoncept/iqoncept1009/iqoncept100900006/7805459-a-white-dry-erase-board-with-red-marker-with-a-drawing-of-three-people-and-arrows-symbolizing-commun.jpg"/>
          <p:cNvPicPr>
            <a:picLocks noChangeAspect="1" noChangeArrowheads="1"/>
          </p:cNvPicPr>
          <p:nvPr/>
        </p:nvPicPr>
        <p:blipFill>
          <a:blip r:embed="rId3"/>
          <a:srcRect/>
          <a:stretch>
            <a:fillRect/>
          </a:stretch>
        </p:blipFill>
        <p:spPr bwMode="auto">
          <a:xfrm>
            <a:off x="609600" y="1981200"/>
            <a:ext cx="3477126" cy="3145973"/>
          </a:xfrm>
          <a:prstGeom prst="rect">
            <a:avLst/>
          </a:prstGeom>
          <a:noFill/>
        </p:spPr>
      </p:pic>
    </p:spTree>
    <p:extLst>
      <p:ext uri="{BB962C8B-B14F-4D97-AF65-F5344CB8AC3E}">
        <p14:creationId xmlns:p14="http://schemas.microsoft.com/office/powerpoint/2010/main" xmlns="" val="3452482563"/>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a:spLocks noGrp="1" noChangeArrowheads="1"/>
          </p:cNvSpPr>
          <p:nvPr>
            <p:ph type="title"/>
          </p:nvPr>
        </p:nvSpPr>
        <p:spPr bwMode="auto">
          <a:xfrm>
            <a:off x="533400" y="419100"/>
            <a:ext cx="8153400" cy="952500"/>
          </a:xfrm>
          <a:prstGeom prst="rect">
            <a:avLst/>
          </a:prstGeom>
          <a:noFill/>
          <a:ln w="9525" algn="ctr">
            <a:noFill/>
            <a:miter lim="800000"/>
            <a:headEnd/>
            <a:tailEnd/>
          </a:ln>
        </p:spPr>
        <p:txBody>
          <a:bodyPr anchor="ctr"/>
          <a:lstStyle/>
          <a:p>
            <a:pPr eaLnBrk="1" hangingPunct="1">
              <a:spcBef>
                <a:spcPct val="50000"/>
              </a:spcBef>
            </a:pPr>
            <a:r>
              <a:rPr lang="en-US" sz="4000" dirty="0" smtClean="0">
                <a:latin typeface="+mj-lt"/>
              </a:rPr>
              <a:t>Interviewing Witnesses</a:t>
            </a:r>
            <a:endParaRPr lang="en-US" sz="4000" dirty="0">
              <a:latin typeface="+mj-lt"/>
            </a:endParaRPr>
          </a:p>
        </p:txBody>
      </p:sp>
      <p:sp>
        <p:nvSpPr>
          <p:cNvPr id="5" name="Rectangle 534"/>
          <p:cNvSpPr>
            <a:spLocks noGrp="1" noChangeArrowheads="1"/>
          </p:cNvSpPr>
          <p:nvPr>
            <p:ph idx="1"/>
          </p:nvPr>
        </p:nvSpPr>
        <p:spPr bwMode="auto">
          <a:xfrm>
            <a:off x="2057400" y="2030260"/>
            <a:ext cx="6705600" cy="3429000"/>
          </a:xfrm>
          <a:prstGeom prst="rect">
            <a:avLst/>
          </a:prstGeom>
          <a:noFill/>
          <a:ln w="9525">
            <a:noFill/>
            <a:miter lim="800000"/>
            <a:headEnd/>
            <a:tailEnd/>
          </a:ln>
        </p:spPr>
        <p:txBody>
          <a:bodyPr/>
          <a:lstStyle/>
          <a:p>
            <a:pPr marL="574675" lvl="2" indent="-342900" algn="l">
              <a:spcBef>
                <a:spcPts val="1200"/>
              </a:spcBef>
              <a:buFont typeface="Arial" pitchFamily="34" charset="0"/>
              <a:buChar char="•"/>
            </a:pPr>
            <a:r>
              <a:rPr lang="en-US" sz="2000" b="1" dirty="0" smtClean="0"/>
              <a:t>Standard Beginning</a:t>
            </a:r>
          </a:p>
          <a:p>
            <a:pPr marL="574675" lvl="2" indent="-342900">
              <a:spcBef>
                <a:spcPts val="1200"/>
              </a:spcBef>
              <a:buFont typeface="Arial" pitchFamily="34" charset="0"/>
              <a:buChar char="•"/>
            </a:pPr>
            <a:r>
              <a:rPr lang="en-US" sz="2000" b="1" dirty="0" smtClean="0"/>
              <a:t>Ask prepared questions</a:t>
            </a:r>
          </a:p>
          <a:p>
            <a:pPr marL="574675" lvl="2" indent="-342900">
              <a:spcBef>
                <a:spcPts val="1200"/>
              </a:spcBef>
              <a:buFont typeface="Arial" pitchFamily="34" charset="0"/>
              <a:buChar char="•"/>
            </a:pPr>
            <a:r>
              <a:rPr lang="en-US" sz="2000" b="1" dirty="0" smtClean="0"/>
              <a:t>Ask him/her to confirm the accuracy of the interview</a:t>
            </a:r>
          </a:p>
          <a:p>
            <a:pPr marL="574675" lvl="2" indent="-342900">
              <a:spcBef>
                <a:spcPts val="1200"/>
              </a:spcBef>
              <a:buFont typeface="Arial" pitchFamily="34" charset="0"/>
              <a:buChar char="•"/>
            </a:pPr>
            <a:r>
              <a:rPr lang="en-US" sz="2000" b="1" dirty="0" smtClean="0"/>
              <a:t>Is there anything else I should know?</a:t>
            </a:r>
          </a:p>
          <a:p>
            <a:pPr marL="574675" lvl="2" indent="-342900">
              <a:spcBef>
                <a:spcPts val="1200"/>
              </a:spcBef>
              <a:buFont typeface="Arial" pitchFamily="34" charset="0"/>
              <a:buChar char="•"/>
            </a:pPr>
            <a:r>
              <a:rPr lang="en-US" sz="2000" b="1" dirty="0" smtClean="0"/>
              <a:t>Standard Ending</a:t>
            </a:r>
            <a:endParaRPr lang="en-US" sz="2000" b="1" dirty="0"/>
          </a:p>
        </p:txBody>
      </p:sp>
      <p:sp>
        <p:nvSpPr>
          <p:cNvPr id="6" name="WordArt 535"/>
          <p:cNvSpPr>
            <a:spLocks noChangeArrowheads="1" noChangeShapeType="1" noTextEdit="1"/>
          </p:cNvSpPr>
          <p:nvPr/>
        </p:nvSpPr>
        <p:spPr bwMode="auto">
          <a:xfrm>
            <a:off x="533400" y="2057400"/>
            <a:ext cx="1219200" cy="2463800"/>
          </a:xfrm>
          <a:prstGeom prst="rect">
            <a:avLst/>
          </a:prstGeom>
        </p:spPr>
        <p:txBody>
          <a:bodyPr wrap="none" fromWordArt="1">
            <a:prstTxWarp prst="textPlain">
              <a:avLst>
                <a:gd name="adj" fmla="val 50000"/>
              </a:avLst>
            </a:prstTxWarp>
          </a:bodyPr>
          <a:lstStyle/>
          <a:p>
            <a:r>
              <a:rPr lang="en-US" sz="3600" kern="10" dirty="0">
                <a:ln w="9525">
                  <a:solidFill>
                    <a:srgbClr val="000000"/>
                  </a:solidFill>
                  <a:round/>
                  <a:headEnd/>
                  <a:tailEnd/>
                </a:ln>
                <a:solidFill>
                  <a:srgbClr val="D82B08"/>
                </a:solidFill>
                <a:latin typeface="Tahoma"/>
                <a:cs typeface="Tahoma"/>
              </a:rPr>
              <a:t>5</a:t>
            </a:r>
          </a:p>
        </p:txBody>
      </p:sp>
    </p:spTree>
    <p:extLst>
      <p:ext uri="{BB962C8B-B14F-4D97-AF65-F5344CB8AC3E}">
        <p14:creationId xmlns:p14="http://schemas.microsoft.com/office/powerpoint/2010/main" xmlns="" val="81825089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752600"/>
            <a:ext cx="8153400" cy="4572000"/>
          </a:xfrm>
        </p:spPr>
        <p:txBody>
          <a:bodyPr/>
          <a:lstStyle/>
          <a:p>
            <a:pPr>
              <a:spcBef>
                <a:spcPts val="1200"/>
              </a:spcBef>
              <a:spcAft>
                <a:spcPts val="0"/>
              </a:spcAft>
              <a:buNone/>
            </a:pPr>
            <a:endParaRPr lang="en-US" sz="1050" dirty="0" smtClean="0"/>
          </a:p>
          <a:p>
            <a:pPr marL="457200" indent="-457200">
              <a:spcBef>
                <a:spcPts val="1200"/>
              </a:spcBef>
              <a:spcAft>
                <a:spcPts val="0"/>
              </a:spcAft>
              <a:buFont typeface="Arial" pitchFamily="34" charset="0"/>
              <a:buChar char="•"/>
              <a:defRPr/>
            </a:pPr>
            <a:r>
              <a:rPr lang="en-US" sz="2000" b="1" dirty="0" smtClean="0"/>
              <a:t>Explain generally what is being investigated, seriousness of matter.</a:t>
            </a:r>
          </a:p>
          <a:p>
            <a:pPr marL="457200" indent="-457200">
              <a:spcBef>
                <a:spcPts val="1200"/>
              </a:spcBef>
              <a:spcAft>
                <a:spcPts val="0"/>
              </a:spcAft>
              <a:buFont typeface="Arial" pitchFamily="34" charset="0"/>
              <a:buChar char="•"/>
              <a:defRPr/>
            </a:pPr>
            <a:r>
              <a:rPr lang="en-US" sz="2000" b="1" dirty="0" smtClean="0"/>
              <a:t>Explain the allegations (only as needed); you may choose to keep the complainant’s name confidential.</a:t>
            </a:r>
          </a:p>
          <a:p>
            <a:pPr marL="457200" indent="-457200">
              <a:spcBef>
                <a:spcPts val="1200"/>
              </a:spcBef>
              <a:spcAft>
                <a:spcPts val="0"/>
              </a:spcAft>
              <a:buFont typeface="Arial" pitchFamily="34" charset="0"/>
              <a:buChar char="•"/>
              <a:defRPr/>
            </a:pPr>
            <a:r>
              <a:rPr lang="en-US" sz="2000" b="1" dirty="0" smtClean="0"/>
              <a:t>Determine whether to provide witness with factual background</a:t>
            </a:r>
          </a:p>
          <a:p>
            <a:pPr marL="457200" lvl="2" indent="-457200">
              <a:spcBef>
                <a:spcPts val="1200"/>
              </a:spcBef>
              <a:spcAft>
                <a:spcPts val="0"/>
              </a:spcAft>
              <a:buFont typeface="Arial" pitchFamily="34" charset="0"/>
              <a:buChar char="•"/>
              <a:defRPr/>
            </a:pPr>
            <a:r>
              <a:rPr lang="en-US" sz="2000" b="1" dirty="0" smtClean="0"/>
              <a:t>Don’t share what other witnesses have said unless necessary.</a:t>
            </a:r>
          </a:p>
          <a:p>
            <a:pPr marL="457200" indent="-457200">
              <a:spcBef>
                <a:spcPts val="1200"/>
              </a:spcBef>
              <a:spcAft>
                <a:spcPts val="0"/>
              </a:spcAft>
              <a:buFont typeface="Arial" pitchFamily="34" charset="0"/>
              <a:buChar char="•"/>
              <a:defRPr/>
            </a:pPr>
            <a:r>
              <a:rPr lang="en-US" sz="2000" b="1" dirty="0" smtClean="0"/>
              <a:t>Do not discuss your opinions and conclusions with witnesses</a:t>
            </a:r>
          </a:p>
          <a:p>
            <a:pPr marL="457200" indent="-457200">
              <a:spcBef>
                <a:spcPts val="1200"/>
              </a:spcBef>
              <a:spcAft>
                <a:spcPts val="0"/>
              </a:spcAft>
              <a:buFont typeface="Arial" pitchFamily="34" charset="0"/>
              <a:buChar char="•"/>
              <a:defRPr/>
            </a:pPr>
            <a:r>
              <a:rPr lang="en-US" sz="2000" b="1" dirty="0" smtClean="0"/>
              <a:t>NEVER conduct witness interviews in groups</a:t>
            </a:r>
          </a:p>
        </p:txBody>
      </p:sp>
      <p:sp>
        <p:nvSpPr>
          <p:cNvPr id="6" name="Rectangle 3"/>
          <p:cNvSpPr>
            <a:spLocks noGrp="1" noChangeArrowheads="1"/>
          </p:cNvSpPr>
          <p:nvPr>
            <p:ph type="title"/>
          </p:nvPr>
        </p:nvSpPr>
        <p:spPr bwMode="auto">
          <a:xfrm>
            <a:off x="533400" y="419100"/>
            <a:ext cx="8153400" cy="952500"/>
          </a:xfrm>
          <a:prstGeom prst="rect">
            <a:avLst/>
          </a:prstGeom>
          <a:noFill/>
          <a:ln w="9525" algn="ctr">
            <a:noFill/>
            <a:miter lim="800000"/>
            <a:headEnd/>
            <a:tailEnd/>
          </a:ln>
        </p:spPr>
        <p:txBody>
          <a:bodyPr anchor="ctr"/>
          <a:lstStyle/>
          <a:p>
            <a:pPr eaLnBrk="1" hangingPunct="1">
              <a:spcBef>
                <a:spcPct val="50000"/>
              </a:spcBef>
            </a:pPr>
            <a:r>
              <a:rPr lang="en-US" sz="4000" dirty="0" smtClean="0">
                <a:latin typeface="+mj-lt"/>
              </a:rPr>
              <a:t>Interviewing Witnesses</a:t>
            </a:r>
            <a:endParaRPr lang="en-US" sz="4000" dirty="0">
              <a:latin typeface="+mj-lt"/>
            </a:endParaRPr>
          </a:p>
        </p:txBody>
      </p:sp>
    </p:spTree>
    <p:extLst>
      <p:ext uri="{BB962C8B-B14F-4D97-AF65-F5344CB8AC3E}">
        <p14:creationId xmlns:p14="http://schemas.microsoft.com/office/powerpoint/2010/main" xmlns="" val="1146392197"/>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752600"/>
            <a:ext cx="8229600" cy="4114801"/>
          </a:xfrm>
        </p:spPr>
        <p:txBody>
          <a:bodyPr/>
          <a:lstStyle/>
          <a:p>
            <a:pPr marL="346075" indent="-346075" algn="just">
              <a:spcBef>
                <a:spcPts val="1200"/>
              </a:spcBef>
              <a:spcAft>
                <a:spcPts val="0"/>
              </a:spcAft>
              <a:buFont typeface="Arial" pitchFamily="34" charset="0"/>
              <a:buChar char="•"/>
              <a:defRPr/>
            </a:pPr>
            <a:r>
              <a:rPr lang="en-US" sz="1900" b="1" dirty="0"/>
              <a:t>Must diplomatically </a:t>
            </a:r>
            <a:r>
              <a:rPr lang="en-US" sz="1900" b="1" dirty="0" smtClean="0"/>
              <a:t>“</a:t>
            </a:r>
            <a:r>
              <a:rPr lang="en-US" sz="1900" b="1" dirty="0"/>
              <a:t>pin” witness down on facts; use quotes!</a:t>
            </a:r>
          </a:p>
          <a:p>
            <a:pPr marL="342900" lvl="2" indent="-342900" algn="just">
              <a:spcBef>
                <a:spcPts val="1200"/>
              </a:spcBef>
              <a:spcAft>
                <a:spcPts val="0"/>
              </a:spcAft>
              <a:buFont typeface="Arial" pitchFamily="34" charset="0"/>
              <a:buChar char="•"/>
              <a:defRPr/>
            </a:pPr>
            <a:r>
              <a:rPr lang="en-US" sz="1900" b="1" dirty="0"/>
              <a:t>Distinguish between first- and third-hand knowledge.</a:t>
            </a:r>
          </a:p>
          <a:p>
            <a:pPr marL="690563" lvl="4" indent="-342900" algn="just" defTabSz="850900">
              <a:spcBef>
                <a:spcPts val="1200"/>
              </a:spcBef>
              <a:spcAft>
                <a:spcPts val="0"/>
              </a:spcAft>
              <a:buFont typeface="Arial" pitchFamily="34" charset="0"/>
              <a:buChar char="•"/>
              <a:defRPr/>
            </a:pPr>
            <a:r>
              <a:rPr lang="en-US" sz="1900" dirty="0"/>
              <a:t>What do they know? Source? </a:t>
            </a:r>
          </a:p>
          <a:p>
            <a:pPr marL="690563" lvl="4" indent="-342900" algn="just" defTabSz="850900">
              <a:spcBef>
                <a:spcPts val="1200"/>
              </a:spcBef>
              <a:spcAft>
                <a:spcPts val="0"/>
              </a:spcAft>
              <a:buFont typeface="Arial" pitchFamily="34" charset="0"/>
              <a:buChar char="•"/>
              <a:defRPr/>
            </a:pPr>
            <a:r>
              <a:rPr lang="en-US" sz="1900" dirty="0"/>
              <a:t>Notes? Recordings? Evidence?</a:t>
            </a:r>
          </a:p>
          <a:p>
            <a:pPr marL="346075" indent="-346075" algn="just">
              <a:spcBef>
                <a:spcPts val="1200"/>
              </a:spcBef>
              <a:spcAft>
                <a:spcPts val="0"/>
              </a:spcAft>
              <a:buFont typeface="Arial" pitchFamily="34" charset="0"/>
              <a:buChar char="•"/>
              <a:defRPr/>
            </a:pPr>
            <a:r>
              <a:rPr lang="en-US" sz="1900" b="1" dirty="0"/>
              <a:t>Avoid conclusions, focus on facts; if witness concludes, ask why?</a:t>
            </a:r>
          </a:p>
          <a:p>
            <a:pPr marL="346075" indent="-346075" algn="just">
              <a:spcBef>
                <a:spcPts val="1200"/>
              </a:spcBef>
              <a:spcAft>
                <a:spcPts val="0"/>
              </a:spcAft>
              <a:buFont typeface="Arial" pitchFamily="34" charset="0"/>
              <a:buChar char="•"/>
              <a:defRPr/>
            </a:pPr>
            <a:r>
              <a:rPr lang="en-US" sz="1900" b="1" dirty="0"/>
              <a:t>Avoid “yes” and “no” questions – get witness to talk!</a:t>
            </a:r>
          </a:p>
          <a:p>
            <a:pPr marL="346075" indent="-346075" algn="just">
              <a:spcBef>
                <a:spcPts val="1200"/>
              </a:spcBef>
              <a:spcAft>
                <a:spcPts val="0"/>
              </a:spcAft>
              <a:buFont typeface="Arial" pitchFamily="34" charset="0"/>
              <a:buChar char="•"/>
              <a:defRPr/>
            </a:pPr>
            <a:r>
              <a:rPr lang="en-US" sz="1900" b="1" dirty="0"/>
              <a:t>Advise witness, if appropriate, not subject of </a:t>
            </a:r>
            <a:r>
              <a:rPr lang="en-US" sz="1900" b="1" dirty="0" smtClean="0"/>
              <a:t>investigation.</a:t>
            </a:r>
            <a:endParaRPr lang="en-US" sz="1900" b="1" dirty="0"/>
          </a:p>
          <a:p>
            <a:pPr marL="346075" indent="-346075" algn="just">
              <a:spcBef>
                <a:spcPts val="1200"/>
              </a:spcBef>
              <a:spcAft>
                <a:spcPts val="0"/>
              </a:spcAft>
              <a:buFont typeface="Arial" pitchFamily="34" charset="0"/>
              <a:buChar char="•"/>
              <a:defRPr/>
            </a:pPr>
            <a:r>
              <a:rPr lang="en-US" sz="1900" b="1" dirty="0"/>
              <a:t>No retaliation for cooperation.</a:t>
            </a:r>
          </a:p>
          <a:p>
            <a:pPr marL="346075" indent="-346075" algn="just">
              <a:spcBef>
                <a:spcPts val="1200"/>
              </a:spcBef>
              <a:spcAft>
                <a:spcPts val="0"/>
              </a:spcAft>
              <a:buFont typeface="Arial" pitchFamily="34" charset="0"/>
              <a:buChar char="•"/>
              <a:defRPr/>
            </a:pPr>
            <a:r>
              <a:rPr lang="en-US" sz="1900" b="1" dirty="0"/>
              <a:t>Standard </a:t>
            </a:r>
            <a:r>
              <a:rPr lang="en-US" sz="1900" b="1" dirty="0" smtClean="0"/>
              <a:t>Ending</a:t>
            </a:r>
            <a:endParaRPr lang="en-US" sz="1900" b="1" dirty="0"/>
          </a:p>
        </p:txBody>
      </p:sp>
      <p:sp>
        <p:nvSpPr>
          <p:cNvPr id="5" name="Rectangle 3"/>
          <p:cNvSpPr>
            <a:spLocks noGrp="1" noChangeArrowheads="1"/>
          </p:cNvSpPr>
          <p:nvPr>
            <p:ph type="title"/>
          </p:nvPr>
        </p:nvSpPr>
        <p:spPr bwMode="auto">
          <a:xfrm>
            <a:off x="533400" y="419100"/>
            <a:ext cx="8153400" cy="952500"/>
          </a:xfrm>
          <a:prstGeom prst="rect">
            <a:avLst/>
          </a:prstGeom>
          <a:noFill/>
          <a:ln w="9525" algn="ctr">
            <a:noFill/>
            <a:miter lim="800000"/>
            <a:headEnd/>
            <a:tailEnd/>
          </a:ln>
        </p:spPr>
        <p:txBody>
          <a:bodyPr anchor="ctr"/>
          <a:lstStyle/>
          <a:p>
            <a:pPr eaLnBrk="1" hangingPunct="1">
              <a:spcBef>
                <a:spcPct val="50000"/>
              </a:spcBef>
            </a:pPr>
            <a:r>
              <a:rPr lang="en-US" sz="4000" dirty="0" smtClean="0">
                <a:latin typeface="+mj-lt"/>
              </a:rPr>
              <a:t>Interviewing Witnesses</a:t>
            </a:r>
            <a:endParaRPr lang="en-US" sz="4000" dirty="0">
              <a:latin typeface="+mj-lt"/>
            </a:endParaRPr>
          </a:p>
        </p:txBody>
      </p:sp>
    </p:spTree>
    <p:extLst>
      <p:ext uri="{BB962C8B-B14F-4D97-AF65-F5344CB8AC3E}">
        <p14:creationId xmlns:p14="http://schemas.microsoft.com/office/powerpoint/2010/main" xmlns="" val="307464396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4498" name="Picture 2" descr="http://www.presentermedia.com/tp/rO1QOdTl/stick_figure_stuck_door.gif"/>
          <p:cNvPicPr>
            <a:picLocks noChangeAspect="1" noChangeArrowheads="1"/>
          </p:cNvPicPr>
          <p:nvPr/>
        </p:nvPicPr>
        <p:blipFill>
          <a:blip r:embed="rId3" r:link="rId4"/>
          <a:srcRect/>
          <a:stretch>
            <a:fillRect/>
          </a:stretch>
        </p:blipFill>
        <p:spPr bwMode="auto">
          <a:xfrm>
            <a:off x="381000" y="2057400"/>
            <a:ext cx="2360612" cy="3575050"/>
          </a:xfrm>
          <a:prstGeom prst="rect">
            <a:avLst/>
          </a:prstGeom>
          <a:noFill/>
          <a:ln w="9525">
            <a:noFill/>
            <a:miter lim="800000"/>
            <a:headEnd/>
            <a:tailEnd/>
          </a:ln>
        </p:spPr>
      </p:pic>
      <p:sp>
        <p:nvSpPr>
          <p:cNvPr id="3" name="Content Placeholder 2"/>
          <p:cNvSpPr>
            <a:spLocks noGrp="1"/>
          </p:cNvSpPr>
          <p:nvPr>
            <p:ph idx="1"/>
          </p:nvPr>
        </p:nvSpPr>
        <p:spPr>
          <a:xfrm>
            <a:off x="2743200" y="1828800"/>
            <a:ext cx="6019800" cy="3886200"/>
          </a:xfrm>
        </p:spPr>
        <p:txBody>
          <a:bodyPr>
            <a:noAutofit/>
          </a:bodyPr>
          <a:lstStyle/>
          <a:p>
            <a:pPr>
              <a:spcBef>
                <a:spcPts val="1200"/>
              </a:spcBef>
              <a:spcAft>
                <a:spcPts val="300"/>
              </a:spcAft>
              <a:buFont typeface="Arial" pitchFamily="34" charset="0"/>
              <a:buChar char="•"/>
              <a:defRPr/>
            </a:pPr>
            <a:r>
              <a:rPr lang="en-US" sz="1700" b="1" dirty="0" smtClean="0"/>
              <a:t>What do you do with uncooperative witnesses?</a:t>
            </a:r>
          </a:p>
          <a:p>
            <a:pPr marL="692150" lvl="2">
              <a:spcBef>
                <a:spcPts val="600"/>
              </a:spcBef>
              <a:spcAft>
                <a:spcPts val="300"/>
              </a:spcAft>
              <a:buFont typeface="Arial" pitchFamily="34" charset="0"/>
              <a:buChar char="•"/>
              <a:defRPr/>
            </a:pPr>
            <a:r>
              <a:rPr lang="en-US" sz="1600" dirty="0" smtClean="0">
                <a:latin typeface="Arial" charset="0"/>
              </a:rPr>
              <a:t>Attempt to establish rapport and explain the investigative process in some detail</a:t>
            </a:r>
          </a:p>
          <a:p>
            <a:pPr marL="692150" lvl="2">
              <a:spcBef>
                <a:spcPts val="600"/>
              </a:spcBef>
              <a:spcAft>
                <a:spcPts val="300"/>
              </a:spcAft>
              <a:buFont typeface="Arial" pitchFamily="34" charset="0"/>
              <a:buChar char="•"/>
              <a:defRPr/>
            </a:pPr>
            <a:r>
              <a:rPr lang="en-US" sz="1600" dirty="0" smtClean="0">
                <a:latin typeface="Arial" charset="0"/>
              </a:rPr>
              <a:t>Inquire as to the reasons for not cooperating</a:t>
            </a:r>
          </a:p>
          <a:p>
            <a:pPr marL="692150" lvl="2">
              <a:spcBef>
                <a:spcPts val="600"/>
              </a:spcBef>
              <a:spcAft>
                <a:spcPts val="300"/>
              </a:spcAft>
              <a:buFont typeface="Arial" pitchFamily="34" charset="0"/>
              <a:buChar char="•"/>
              <a:defRPr/>
            </a:pPr>
            <a:r>
              <a:rPr lang="en-US" sz="1600" dirty="0" smtClean="0">
                <a:latin typeface="Arial" charset="0"/>
              </a:rPr>
              <a:t>Document the witness’ refusal to cooperate</a:t>
            </a:r>
          </a:p>
          <a:p>
            <a:pPr>
              <a:spcBef>
                <a:spcPts val="1200"/>
              </a:spcBef>
              <a:spcAft>
                <a:spcPts val="300"/>
              </a:spcAft>
              <a:buFont typeface="Arial" pitchFamily="34" charset="0"/>
              <a:buChar char="•"/>
              <a:defRPr/>
            </a:pPr>
            <a:r>
              <a:rPr lang="en-US" sz="1600" b="1" dirty="0" smtClean="0"/>
              <a:t>What do you do if witness wants to terminate interview?</a:t>
            </a:r>
          </a:p>
          <a:p>
            <a:pPr marL="692150" lvl="2">
              <a:spcBef>
                <a:spcPts val="600"/>
              </a:spcBef>
              <a:spcAft>
                <a:spcPts val="300"/>
              </a:spcAft>
              <a:buFont typeface="Arial" pitchFamily="34" charset="0"/>
              <a:buChar char="•"/>
              <a:defRPr/>
            </a:pPr>
            <a:r>
              <a:rPr lang="en-US" sz="1600" dirty="0">
                <a:latin typeface="Arial" charset="0"/>
              </a:rPr>
              <a:t>“I am not telling you anything.” </a:t>
            </a:r>
          </a:p>
          <a:p>
            <a:pPr marL="692150" lvl="2">
              <a:spcBef>
                <a:spcPts val="600"/>
              </a:spcBef>
              <a:spcAft>
                <a:spcPts val="300"/>
              </a:spcAft>
              <a:buFont typeface="Arial" pitchFamily="34" charset="0"/>
              <a:buChar char="•"/>
              <a:defRPr/>
            </a:pPr>
            <a:r>
              <a:rPr lang="en-US" sz="1600" dirty="0">
                <a:latin typeface="Arial" charset="0"/>
              </a:rPr>
              <a:t>“That’s personal and none of your business.”</a:t>
            </a:r>
          </a:p>
          <a:p>
            <a:pPr marL="692150" lvl="2">
              <a:spcBef>
                <a:spcPts val="600"/>
              </a:spcBef>
              <a:spcAft>
                <a:spcPts val="300"/>
              </a:spcAft>
              <a:buFont typeface="Arial" pitchFamily="34" charset="0"/>
              <a:buChar char="•"/>
              <a:defRPr/>
            </a:pPr>
            <a:r>
              <a:rPr lang="en-US" sz="1600" dirty="0">
                <a:latin typeface="Arial" charset="0"/>
              </a:rPr>
              <a:t>“I want a lawyer.”</a:t>
            </a:r>
          </a:p>
          <a:p>
            <a:pPr marL="692150" lvl="2">
              <a:spcBef>
                <a:spcPts val="600"/>
              </a:spcBef>
              <a:spcAft>
                <a:spcPts val="300"/>
              </a:spcAft>
              <a:buFont typeface="Arial" pitchFamily="34" charset="0"/>
              <a:buChar char="•"/>
              <a:defRPr/>
            </a:pPr>
            <a:r>
              <a:rPr lang="en-US" sz="1600" dirty="0">
                <a:latin typeface="Arial" charset="0"/>
              </a:rPr>
              <a:t>“I don’t know anything; didn’t hear anything.”</a:t>
            </a:r>
          </a:p>
          <a:p>
            <a:pPr lvl="2">
              <a:spcBef>
                <a:spcPts val="600"/>
              </a:spcBef>
              <a:spcAft>
                <a:spcPts val="300"/>
              </a:spcAft>
              <a:buFont typeface="Arial" pitchFamily="34" charset="0"/>
              <a:buChar char="•"/>
              <a:defRPr/>
            </a:pPr>
            <a:endParaRPr lang="en-US" sz="1600" b="1" dirty="0">
              <a:latin typeface="Arial" charset="0"/>
            </a:endParaRPr>
          </a:p>
        </p:txBody>
      </p:sp>
      <p:sp>
        <p:nvSpPr>
          <p:cNvPr id="6" name="Rectangle 3"/>
          <p:cNvSpPr>
            <a:spLocks noGrp="1" noChangeArrowheads="1"/>
          </p:cNvSpPr>
          <p:nvPr>
            <p:ph type="title"/>
          </p:nvPr>
        </p:nvSpPr>
        <p:spPr bwMode="auto">
          <a:xfrm>
            <a:off x="533400" y="419100"/>
            <a:ext cx="8153400" cy="952500"/>
          </a:xfrm>
          <a:prstGeom prst="rect">
            <a:avLst/>
          </a:prstGeom>
          <a:noFill/>
          <a:ln w="9525" algn="ctr">
            <a:noFill/>
            <a:miter lim="800000"/>
            <a:headEnd/>
            <a:tailEnd/>
          </a:ln>
        </p:spPr>
        <p:txBody>
          <a:bodyPr anchor="ctr"/>
          <a:lstStyle/>
          <a:p>
            <a:pPr eaLnBrk="1" hangingPunct="1">
              <a:spcBef>
                <a:spcPct val="50000"/>
              </a:spcBef>
            </a:pPr>
            <a:r>
              <a:rPr lang="en-US" sz="4000" dirty="0" smtClean="0">
                <a:latin typeface="+mj-lt"/>
              </a:rPr>
              <a:t>Interviewing Witnesses</a:t>
            </a:r>
            <a:endParaRPr lang="en-US" sz="4000" dirty="0">
              <a:latin typeface="+mj-lt"/>
            </a:endParaRPr>
          </a:p>
        </p:txBody>
      </p:sp>
    </p:spTree>
    <p:extLst>
      <p:ext uri="{BB962C8B-B14F-4D97-AF65-F5344CB8AC3E}">
        <p14:creationId xmlns:p14="http://schemas.microsoft.com/office/powerpoint/2010/main" xmlns="" val="174034808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196"/>
          <p:cNvSpPr>
            <a:spLocks noChangeArrowheads="1"/>
          </p:cNvSpPr>
          <p:nvPr/>
        </p:nvSpPr>
        <p:spPr bwMode="auto">
          <a:xfrm>
            <a:off x="1981199" y="1828800"/>
            <a:ext cx="6477001" cy="4343400"/>
          </a:xfrm>
          <a:prstGeom prst="rect">
            <a:avLst/>
          </a:prstGeom>
          <a:noFill/>
          <a:ln w="9525">
            <a:noFill/>
            <a:miter lim="800000"/>
            <a:headEnd/>
            <a:tailEnd/>
          </a:ln>
        </p:spPr>
        <p:txBody>
          <a:bodyPr/>
          <a:lstStyle/>
          <a:p>
            <a:pPr marL="742950" lvl="2" indent="-511175" algn="l">
              <a:spcBef>
                <a:spcPts val="1200"/>
              </a:spcBef>
              <a:buFont typeface="Arial" pitchFamily="34" charset="0"/>
              <a:buChar char="•"/>
            </a:pPr>
            <a:r>
              <a:rPr lang="en-US" b="1" dirty="0" smtClean="0">
                <a:latin typeface="+mn-lt"/>
              </a:rPr>
              <a:t>Standard Beginning</a:t>
            </a:r>
          </a:p>
          <a:p>
            <a:pPr marL="742950" lvl="2" indent="-511175">
              <a:spcBef>
                <a:spcPts val="1200"/>
              </a:spcBef>
              <a:buFont typeface="Arial" pitchFamily="34" charset="0"/>
              <a:buChar char="•"/>
            </a:pPr>
            <a:r>
              <a:rPr lang="en-US" b="1" dirty="0" smtClean="0">
                <a:latin typeface="+mn-lt"/>
              </a:rPr>
              <a:t>Ask prepared questions</a:t>
            </a:r>
          </a:p>
          <a:p>
            <a:pPr marL="742950" lvl="2" indent="-511175">
              <a:spcBef>
                <a:spcPts val="1200"/>
              </a:spcBef>
              <a:buFont typeface="Arial" pitchFamily="34" charset="0"/>
              <a:buChar char="•"/>
            </a:pPr>
            <a:r>
              <a:rPr lang="en-US" b="1" dirty="0" smtClean="0">
                <a:latin typeface="+mn-lt"/>
              </a:rPr>
              <a:t>Discuss each allegation in sufficient detail to enable a full response</a:t>
            </a:r>
          </a:p>
          <a:p>
            <a:pPr marL="742950" lvl="2" indent="-511175">
              <a:spcBef>
                <a:spcPts val="1200"/>
              </a:spcBef>
              <a:buFont typeface="Arial" pitchFamily="34" charset="0"/>
              <a:buChar char="•"/>
            </a:pPr>
            <a:r>
              <a:rPr lang="en-US" b="1" dirty="0" smtClean="0">
                <a:latin typeface="+mn-lt"/>
              </a:rPr>
              <a:t>Ask him/her to confirm the accuracy of the interview</a:t>
            </a:r>
          </a:p>
          <a:p>
            <a:pPr marL="742950" lvl="2" indent="-511175">
              <a:spcBef>
                <a:spcPts val="1200"/>
              </a:spcBef>
              <a:buFont typeface="Arial" pitchFamily="34" charset="0"/>
              <a:buChar char="•"/>
            </a:pPr>
            <a:r>
              <a:rPr lang="en-US" b="1" dirty="0" smtClean="0">
                <a:latin typeface="+mn-lt"/>
              </a:rPr>
              <a:t>Is there anything else I should know?</a:t>
            </a:r>
          </a:p>
          <a:p>
            <a:pPr marL="742950" lvl="2" indent="-511175">
              <a:spcBef>
                <a:spcPts val="1200"/>
              </a:spcBef>
              <a:buFont typeface="Arial" pitchFamily="34" charset="0"/>
              <a:buChar char="•"/>
            </a:pPr>
            <a:r>
              <a:rPr lang="en-US" b="1" dirty="0" smtClean="0">
                <a:latin typeface="+mn-lt"/>
              </a:rPr>
              <a:t>Standard Ending</a:t>
            </a:r>
          </a:p>
          <a:p>
            <a:pPr marL="742950" lvl="2" indent="-511175" algn="l">
              <a:spcBef>
                <a:spcPct val="20000"/>
              </a:spcBef>
              <a:buFont typeface="Wingdings 3" pitchFamily="18" charset="2"/>
              <a:buChar char="Æ"/>
              <a:tabLst>
                <a:tab pos="457200" algn="l"/>
                <a:tab pos="1533525" algn="l"/>
                <a:tab pos="1603375" algn="l"/>
              </a:tabLst>
            </a:pPr>
            <a:endParaRPr lang="en-US" sz="1400" dirty="0">
              <a:latin typeface="Verdana" pitchFamily="34" charset="0"/>
            </a:endParaRPr>
          </a:p>
        </p:txBody>
      </p:sp>
      <p:sp>
        <p:nvSpPr>
          <p:cNvPr id="11" name="Rectangle 1052"/>
          <p:cNvSpPr>
            <a:spLocks noGrp="1" noChangeArrowheads="1"/>
          </p:cNvSpPr>
          <p:nvPr>
            <p:ph type="title"/>
          </p:nvPr>
        </p:nvSpPr>
        <p:spPr bwMode="auto">
          <a:xfrm>
            <a:off x="381000" y="350837"/>
            <a:ext cx="8447690" cy="944563"/>
          </a:xfrm>
          <a:prstGeom prst="rect">
            <a:avLst/>
          </a:prstGeom>
          <a:noFill/>
          <a:ln w="9525" algn="ctr">
            <a:noFill/>
            <a:miter lim="800000"/>
            <a:headEnd/>
            <a:tailEnd/>
          </a:ln>
        </p:spPr>
        <p:txBody>
          <a:bodyPr anchor="ctr"/>
          <a:lstStyle/>
          <a:p>
            <a:pPr eaLnBrk="1" hangingPunct="1">
              <a:spcBef>
                <a:spcPct val="50000"/>
              </a:spcBef>
            </a:pPr>
            <a:r>
              <a:rPr lang="en-US" sz="4000" dirty="0" smtClean="0">
                <a:latin typeface="+mj-lt"/>
              </a:rPr>
              <a:t>Interviewing Accused</a:t>
            </a:r>
            <a:endParaRPr lang="en-US" sz="4000" dirty="0">
              <a:latin typeface="+mj-lt"/>
            </a:endParaRPr>
          </a:p>
        </p:txBody>
      </p:sp>
      <p:sp>
        <p:nvSpPr>
          <p:cNvPr id="7" name="WordArt 1070"/>
          <p:cNvSpPr>
            <a:spLocks noChangeArrowheads="1" noChangeShapeType="1" noTextEdit="1"/>
          </p:cNvSpPr>
          <p:nvPr/>
        </p:nvSpPr>
        <p:spPr bwMode="auto">
          <a:xfrm>
            <a:off x="533400" y="1981200"/>
            <a:ext cx="1219200" cy="2463800"/>
          </a:xfrm>
          <a:prstGeom prst="rect">
            <a:avLst/>
          </a:prstGeom>
        </p:spPr>
        <p:txBody>
          <a:bodyPr wrap="none" fromWordArt="1">
            <a:prstTxWarp prst="textPlain">
              <a:avLst>
                <a:gd name="adj" fmla="val 50000"/>
              </a:avLst>
            </a:prstTxWarp>
          </a:bodyPr>
          <a:lstStyle/>
          <a:p>
            <a:r>
              <a:rPr lang="en-US" sz="3600" kern="10" dirty="0">
                <a:ln w="9525">
                  <a:solidFill>
                    <a:srgbClr val="000000"/>
                  </a:solidFill>
                  <a:round/>
                  <a:headEnd/>
                  <a:tailEnd/>
                </a:ln>
                <a:solidFill>
                  <a:srgbClr val="D82B08"/>
                </a:solidFill>
                <a:latin typeface="Tahoma"/>
                <a:cs typeface="Tahoma"/>
              </a:rPr>
              <a:t>6</a:t>
            </a:r>
          </a:p>
        </p:txBody>
      </p:sp>
    </p:spTree>
    <p:extLst>
      <p:ext uri="{BB962C8B-B14F-4D97-AF65-F5344CB8AC3E}">
        <p14:creationId xmlns:p14="http://schemas.microsoft.com/office/powerpoint/2010/main" xmlns="" val="2891917908"/>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752600"/>
            <a:ext cx="8229600" cy="4340225"/>
          </a:xfrm>
        </p:spPr>
        <p:txBody>
          <a:bodyPr/>
          <a:lstStyle/>
          <a:p>
            <a:pPr marL="457200" indent="-457200">
              <a:spcBef>
                <a:spcPts val="1200"/>
              </a:spcBef>
              <a:buFont typeface="Arial" pitchFamily="34" charset="0"/>
              <a:buChar char="•"/>
            </a:pPr>
            <a:r>
              <a:rPr lang="en-US" sz="2000" dirty="0" smtClean="0"/>
              <a:t>Review specific allegations and ask for and document employee’s response – ask open ended questions. You do not need to disclose the source of all of your information, but  you must describe the allegations sufficiently to enable a response. </a:t>
            </a:r>
          </a:p>
          <a:p>
            <a:pPr marL="457200" indent="-457200">
              <a:spcBef>
                <a:spcPts val="1200"/>
              </a:spcBef>
              <a:buFont typeface="Arial" pitchFamily="34" charset="0"/>
              <a:buChar char="•"/>
            </a:pPr>
            <a:r>
              <a:rPr lang="en-US" sz="2000" dirty="0" smtClean="0"/>
              <a:t>Avoid </a:t>
            </a:r>
            <a:r>
              <a:rPr lang="en-US" sz="2000" dirty="0"/>
              <a:t>the tendency to either assure employee that the claims will be dismissed or to assume that the employee is guilty of the conduct </a:t>
            </a:r>
            <a:r>
              <a:rPr lang="en-US" sz="2000" dirty="0" smtClean="0"/>
              <a:t>alleged.</a:t>
            </a:r>
          </a:p>
          <a:p>
            <a:pPr marL="457200" indent="-457200">
              <a:spcBef>
                <a:spcPts val="1200"/>
              </a:spcBef>
              <a:buFont typeface="Arial" pitchFamily="34" charset="0"/>
              <a:buChar char="•"/>
            </a:pPr>
            <a:r>
              <a:rPr lang="en-US" sz="2000" dirty="0" smtClean="0"/>
              <a:t>Get exact descriptions of words used, actions taken, etc.</a:t>
            </a:r>
          </a:p>
          <a:p>
            <a:pPr marL="457200" indent="-457200">
              <a:spcBef>
                <a:spcPts val="1200"/>
              </a:spcBef>
              <a:buFont typeface="Arial" pitchFamily="34" charset="0"/>
              <a:buChar char="•"/>
            </a:pPr>
            <a:r>
              <a:rPr lang="en-US" sz="2000" dirty="0" smtClean="0"/>
              <a:t>If employee denies the allegations, ask why he/she thinks complaining party may have made them.</a:t>
            </a:r>
          </a:p>
          <a:p>
            <a:pPr marL="457200" indent="-457200" algn="just">
              <a:spcBef>
                <a:spcPts val="1200"/>
              </a:spcBef>
              <a:spcAft>
                <a:spcPts val="600"/>
              </a:spcAft>
              <a:buFont typeface="Arial" pitchFamily="34" charset="0"/>
              <a:buChar char="•"/>
              <a:defRPr/>
            </a:pPr>
            <a:r>
              <a:rPr lang="en-US" sz="2000" dirty="0" smtClean="0"/>
              <a:t>Prepare to ask the same question in several different ways</a:t>
            </a:r>
            <a:r>
              <a:rPr lang="en-US" sz="2000" dirty="0"/>
              <a:t>.</a:t>
            </a:r>
            <a:endParaRPr lang="en-US" sz="2000" dirty="0" smtClean="0"/>
          </a:p>
        </p:txBody>
      </p:sp>
      <p:sp>
        <p:nvSpPr>
          <p:cNvPr id="5" name="Rectangle 1052"/>
          <p:cNvSpPr>
            <a:spLocks noGrp="1" noChangeArrowheads="1"/>
          </p:cNvSpPr>
          <p:nvPr>
            <p:ph type="title"/>
          </p:nvPr>
        </p:nvSpPr>
        <p:spPr bwMode="auto">
          <a:xfrm>
            <a:off x="381000" y="350837"/>
            <a:ext cx="8447690" cy="944563"/>
          </a:xfrm>
          <a:prstGeom prst="rect">
            <a:avLst/>
          </a:prstGeom>
          <a:noFill/>
          <a:ln w="9525" algn="ctr">
            <a:noFill/>
            <a:miter lim="800000"/>
            <a:headEnd/>
            <a:tailEnd/>
          </a:ln>
        </p:spPr>
        <p:txBody>
          <a:bodyPr anchor="ctr"/>
          <a:lstStyle/>
          <a:p>
            <a:pPr eaLnBrk="1" hangingPunct="1">
              <a:spcBef>
                <a:spcPct val="50000"/>
              </a:spcBef>
            </a:pPr>
            <a:r>
              <a:rPr lang="en-US" sz="4000" dirty="0" smtClean="0">
                <a:latin typeface="+mj-lt"/>
              </a:rPr>
              <a:t>Interviewing Accused</a:t>
            </a:r>
            <a:endParaRPr lang="en-US" sz="4000" dirty="0">
              <a:latin typeface="+mj-lt"/>
            </a:endParaRPr>
          </a:p>
        </p:txBody>
      </p:sp>
    </p:spTree>
    <p:extLst>
      <p:ext uri="{BB962C8B-B14F-4D97-AF65-F5344CB8AC3E}">
        <p14:creationId xmlns:p14="http://schemas.microsoft.com/office/powerpoint/2010/main" xmlns="" val="651595037"/>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752600"/>
            <a:ext cx="8153400" cy="4495800"/>
          </a:xfrm>
        </p:spPr>
        <p:txBody>
          <a:bodyPr/>
          <a:lstStyle/>
          <a:p>
            <a:pPr marL="400050" indent="-338138" algn="just">
              <a:spcBef>
                <a:spcPts val="1200"/>
              </a:spcBef>
              <a:spcAft>
                <a:spcPts val="0"/>
              </a:spcAft>
              <a:buFont typeface="Arial" pitchFamily="34" charset="0"/>
              <a:buChar char="•"/>
              <a:defRPr/>
            </a:pPr>
            <a:r>
              <a:rPr lang="en-US" sz="1900" dirty="0"/>
              <a:t>Observe body language, voice tone, physical activity and word usage.  Critical for credibility.  Record in </a:t>
            </a:r>
            <a:r>
              <a:rPr lang="en-US" sz="1900" dirty="0" smtClean="0"/>
              <a:t>notes.</a:t>
            </a:r>
            <a:endParaRPr lang="en-US" sz="1900" dirty="0"/>
          </a:p>
          <a:p>
            <a:pPr marL="400050" indent="-338138" algn="just">
              <a:spcBef>
                <a:spcPts val="1200"/>
              </a:spcBef>
              <a:spcAft>
                <a:spcPts val="0"/>
              </a:spcAft>
              <a:buFont typeface="Arial" pitchFamily="34" charset="0"/>
              <a:buChar char="•"/>
              <a:defRPr/>
            </a:pPr>
            <a:r>
              <a:rPr lang="en-US" sz="1900" dirty="0"/>
              <a:t>Advise the employee that he/she must not discuss the claim with the </a:t>
            </a:r>
            <a:r>
              <a:rPr lang="en-US" sz="1900" dirty="0" smtClean="0"/>
              <a:t>complainant.</a:t>
            </a:r>
            <a:endParaRPr lang="en-US" sz="1900" dirty="0"/>
          </a:p>
          <a:p>
            <a:pPr marL="400050" indent="-338138" algn="just">
              <a:spcBef>
                <a:spcPts val="1200"/>
              </a:spcBef>
              <a:spcAft>
                <a:spcPts val="0"/>
              </a:spcAft>
              <a:buFont typeface="Arial" pitchFamily="34" charset="0"/>
              <a:buChar char="•"/>
              <a:defRPr/>
            </a:pPr>
            <a:r>
              <a:rPr lang="en-US" sz="1900" dirty="0"/>
              <a:t>Advise the employee that if the results of the investigation find that inappropriate conduct occurred, the employer will </a:t>
            </a:r>
            <a:r>
              <a:rPr lang="en-US" sz="1900" dirty="0" smtClean="0"/>
              <a:t>take prompt and remedial action.</a:t>
            </a:r>
            <a:endParaRPr lang="en-US" sz="1900" dirty="0"/>
          </a:p>
          <a:p>
            <a:pPr marL="400050" indent="-338138" algn="just">
              <a:spcBef>
                <a:spcPts val="1200"/>
              </a:spcBef>
              <a:spcAft>
                <a:spcPts val="0"/>
              </a:spcAft>
              <a:buFont typeface="Arial" pitchFamily="34" charset="0"/>
              <a:buChar char="•"/>
              <a:defRPr/>
            </a:pPr>
            <a:r>
              <a:rPr lang="en-US" sz="1900" dirty="0"/>
              <a:t>Remind employee – no retaliation, explain exactly what you </a:t>
            </a:r>
            <a:r>
              <a:rPr lang="en-US" sz="1900" dirty="0" smtClean="0"/>
              <a:t>mean.</a:t>
            </a:r>
            <a:endParaRPr lang="en-US" sz="1900" dirty="0"/>
          </a:p>
          <a:p>
            <a:pPr marL="400050" indent="-338138" algn="just">
              <a:spcBef>
                <a:spcPts val="1200"/>
              </a:spcBef>
              <a:spcAft>
                <a:spcPts val="0"/>
              </a:spcAft>
              <a:buFont typeface="Arial" pitchFamily="34" charset="0"/>
              <a:buChar char="•"/>
              <a:defRPr/>
            </a:pPr>
            <a:r>
              <a:rPr lang="en-US" sz="1900" dirty="0" smtClean="0"/>
              <a:t>Conclude with the standard ending.</a:t>
            </a:r>
          </a:p>
          <a:p>
            <a:pPr marL="400050" lvl="2" indent="-338138" algn="just">
              <a:spcBef>
                <a:spcPts val="1200"/>
              </a:spcBef>
              <a:spcAft>
                <a:spcPts val="0"/>
              </a:spcAft>
              <a:buFont typeface="Arial" pitchFamily="34" charset="0"/>
              <a:buChar char="•"/>
              <a:defRPr/>
            </a:pPr>
            <a:r>
              <a:rPr lang="en-US" sz="1900" b="1" dirty="0" smtClean="0">
                <a:solidFill>
                  <a:srgbClr val="FF0000"/>
                </a:solidFill>
              </a:rPr>
              <a:t>Re-interviewing the complainant, witnesses and/or accused may be necessary to ensure accurate facts and information.</a:t>
            </a:r>
          </a:p>
        </p:txBody>
      </p:sp>
      <p:sp>
        <p:nvSpPr>
          <p:cNvPr id="5" name="Rectangle 1052"/>
          <p:cNvSpPr>
            <a:spLocks noGrp="1" noChangeArrowheads="1"/>
          </p:cNvSpPr>
          <p:nvPr>
            <p:ph type="title"/>
          </p:nvPr>
        </p:nvSpPr>
        <p:spPr bwMode="auto">
          <a:xfrm>
            <a:off x="381000" y="350837"/>
            <a:ext cx="8447690" cy="944563"/>
          </a:xfrm>
          <a:prstGeom prst="rect">
            <a:avLst/>
          </a:prstGeom>
          <a:noFill/>
          <a:ln w="9525" algn="ctr">
            <a:noFill/>
            <a:miter lim="800000"/>
            <a:headEnd/>
            <a:tailEnd/>
          </a:ln>
        </p:spPr>
        <p:txBody>
          <a:bodyPr anchor="ctr"/>
          <a:lstStyle/>
          <a:p>
            <a:pPr eaLnBrk="1" hangingPunct="1">
              <a:spcBef>
                <a:spcPct val="50000"/>
              </a:spcBef>
            </a:pPr>
            <a:r>
              <a:rPr lang="en-US" sz="4000" dirty="0" smtClean="0">
                <a:latin typeface="+mj-lt"/>
              </a:rPr>
              <a:t>Interviewing Accused</a:t>
            </a:r>
            <a:endParaRPr lang="en-US" sz="4000" dirty="0">
              <a:latin typeface="+mj-lt"/>
            </a:endParaRPr>
          </a:p>
        </p:txBody>
      </p:sp>
    </p:spTree>
    <p:extLst>
      <p:ext uri="{BB962C8B-B14F-4D97-AF65-F5344CB8AC3E}">
        <p14:creationId xmlns:p14="http://schemas.microsoft.com/office/powerpoint/2010/main" xmlns="" val="1894909671"/>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540"/>
          <p:cNvSpPr>
            <a:spLocks noChangeArrowheads="1"/>
          </p:cNvSpPr>
          <p:nvPr/>
        </p:nvSpPr>
        <p:spPr bwMode="auto">
          <a:xfrm>
            <a:off x="1734207" y="2209800"/>
            <a:ext cx="7010400" cy="3733800"/>
          </a:xfrm>
          <a:prstGeom prst="rect">
            <a:avLst/>
          </a:prstGeom>
          <a:noFill/>
          <a:ln w="9525">
            <a:noFill/>
            <a:miter lim="800000"/>
            <a:headEnd/>
            <a:tailEnd/>
          </a:ln>
        </p:spPr>
        <p:txBody>
          <a:bodyPr/>
          <a:lstStyle/>
          <a:p>
            <a:pPr marL="742950" lvl="2" indent="-511175" algn="l">
              <a:spcBef>
                <a:spcPts val="1200"/>
              </a:spcBef>
              <a:buFont typeface="Arial" pitchFamily="34" charset="0"/>
              <a:buChar char="•"/>
              <a:tabLst>
                <a:tab pos="457200" algn="l"/>
                <a:tab pos="1533525" algn="l"/>
                <a:tab pos="1603375" algn="l"/>
              </a:tabLst>
            </a:pPr>
            <a:r>
              <a:rPr lang="en-US" sz="2000" b="1" dirty="0" smtClean="0">
                <a:latin typeface="+mn-lt"/>
              </a:rPr>
              <a:t>Carefully analyze the information obtained and draw reasoned and logical conclusions.</a:t>
            </a:r>
          </a:p>
        </p:txBody>
      </p:sp>
      <p:sp>
        <p:nvSpPr>
          <p:cNvPr id="7" name="Rectangle 3"/>
          <p:cNvSpPr>
            <a:spLocks noGrp="1" noChangeArrowheads="1"/>
          </p:cNvSpPr>
          <p:nvPr>
            <p:ph type="title"/>
          </p:nvPr>
        </p:nvSpPr>
        <p:spPr bwMode="auto">
          <a:xfrm>
            <a:off x="304800" y="381000"/>
            <a:ext cx="8534400" cy="990599"/>
          </a:xfrm>
          <a:prstGeom prst="rect">
            <a:avLst/>
          </a:prstGeom>
          <a:noFill/>
          <a:ln w="9525" algn="ctr">
            <a:noFill/>
            <a:miter lim="800000"/>
            <a:headEnd/>
            <a:tailEnd/>
          </a:ln>
        </p:spPr>
        <p:txBody>
          <a:bodyPr anchor="ctr"/>
          <a:lstStyle/>
          <a:p>
            <a:pPr eaLnBrk="1" hangingPunct="1">
              <a:spcBef>
                <a:spcPct val="50000"/>
              </a:spcBef>
            </a:pPr>
            <a:r>
              <a:rPr lang="en-US" sz="4000" dirty="0" smtClean="0">
                <a:latin typeface="+mj-lt"/>
              </a:rPr>
              <a:t>Evaluate Evidence</a:t>
            </a:r>
            <a:endParaRPr lang="en-US" sz="4000" dirty="0">
              <a:latin typeface="+mj-lt"/>
            </a:endParaRPr>
          </a:p>
        </p:txBody>
      </p:sp>
      <p:sp>
        <p:nvSpPr>
          <p:cNvPr id="8" name="WordArt 1358"/>
          <p:cNvSpPr>
            <a:spLocks noChangeArrowheads="1" noChangeShapeType="1" noTextEdit="1"/>
          </p:cNvSpPr>
          <p:nvPr/>
        </p:nvSpPr>
        <p:spPr bwMode="auto">
          <a:xfrm>
            <a:off x="515007" y="2209800"/>
            <a:ext cx="1219200" cy="2463800"/>
          </a:xfrm>
          <a:prstGeom prst="rect">
            <a:avLst/>
          </a:prstGeom>
        </p:spPr>
        <p:txBody>
          <a:bodyPr wrap="none" fromWordArt="1">
            <a:prstTxWarp prst="textPlain">
              <a:avLst>
                <a:gd name="adj" fmla="val 50000"/>
              </a:avLst>
            </a:prstTxWarp>
          </a:bodyPr>
          <a:lstStyle/>
          <a:p>
            <a:r>
              <a:rPr lang="en-US" sz="3600" kern="10" dirty="0">
                <a:ln w="9525">
                  <a:solidFill>
                    <a:srgbClr val="000000"/>
                  </a:solidFill>
                  <a:round/>
                  <a:headEnd/>
                  <a:tailEnd/>
                </a:ln>
                <a:solidFill>
                  <a:srgbClr val="D82B08"/>
                </a:solidFill>
                <a:latin typeface="Tahoma"/>
                <a:cs typeface="Tahoma"/>
              </a:rPr>
              <a:t>7</a:t>
            </a:r>
          </a:p>
        </p:txBody>
      </p:sp>
    </p:spTree>
    <p:extLst>
      <p:ext uri="{BB962C8B-B14F-4D97-AF65-F5344CB8AC3E}">
        <p14:creationId xmlns:p14="http://schemas.microsoft.com/office/powerpoint/2010/main" xmlns="" val="272260117"/>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Grp="1" noChangeArrowheads="1"/>
          </p:cNvSpPr>
          <p:nvPr>
            <p:ph idx="1"/>
          </p:nvPr>
        </p:nvSpPr>
        <p:spPr>
          <a:xfrm>
            <a:off x="304800" y="1752600"/>
            <a:ext cx="6858000" cy="4800600"/>
          </a:xfrm>
        </p:spPr>
        <p:txBody>
          <a:bodyPr lIns="92075" tIns="46038" rIns="92075" bIns="46038"/>
          <a:lstStyle/>
          <a:p>
            <a:pPr marL="742950" lvl="2" indent="-511175">
              <a:spcBef>
                <a:spcPts val="1200"/>
              </a:spcBef>
              <a:buFont typeface="Wingdings" pitchFamily="2" charset="2"/>
              <a:buChar char="v"/>
              <a:tabLst>
                <a:tab pos="457200" algn="l"/>
                <a:tab pos="1533525" algn="l"/>
                <a:tab pos="1603375" algn="l"/>
              </a:tabLst>
            </a:pPr>
            <a:r>
              <a:rPr lang="en-US" sz="1700" b="1" dirty="0" smtClean="0"/>
              <a:t>Establish whether the evidence obtained is sufficient to establish in good faith that a violation of the Company’s policies did or did not occur</a:t>
            </a:r>
          </a:p>
          <a:p>
            <a:pPr marL="742950" lvl="2" indent="-511175">
              <a:spcBef>
                <a:spcPts val="1200"/>
              </a:spcBef>
              <a:buFont typeface="Wingdings" pitchFamily="2" charset="2"/>
              <a:buChar char="v"/>
              <a:tabLst>
                <a:tab pos="457200" algn="l"/>
                <a:tab pos="1533525" algn="l"/>
                <a:tab pos="1603375" algn="l"/>
              </a:tabLst>
            </a:pPr>
            <a:r>
              <a:rPr lang="en-US" sz="1700" b="1" dirty="0" smtClean="0"/>
              <a:t>Determine if there are systemic problems that may result in perceptions of violations that are not factual</a:t>
            </a:r>
          </a:p>
          <a:p>
            <a:pPr marL="742950" lvl="2" indent="-511175">
              <a:spcBef>
                <a:spcPts val="1200"/>
              </a:spcBef>
              <a:buFont typeface="Wingdings" pitchFamily="2" charset="2"/>
              <a:buChar char="v"/>
              <a:tabLst>
                <a:tab pos="457200" algn="l"/>
                <a:tab pos="1533525" algn="l"/>
                <a:tab pos="1603375" algn="l"/>
              </a:tabLst>
            </a:pPr>
            <a:r>
              <a:rPr lang="en-US" sz="1700" b="1" dirty="0" smtClean="0"/>
              <a:t>Understand that investigation may reveal conflict/behavior which is not a violation of the Company’s policies.</a:t>
            </a:r>
          </a:p>
          <a:p>
            <a:pPr marL="742950" lvl="2" indent="-511175">
              <a:spcBef>
                <a:spcPts val="1200"/>
              </a:spcBef>
              <a:buFont typeface="Wingdings" pitchFamily="2" charset="2"/>
              <a:buChar char="v"/>
              <a:tabLst>
                <a:tab pos="457200" algn="l"/>
                <a:tab pos="1533525" algn="l"/>
                <a:tab pos="1603375" algn="l"/>
              </a:tabLst>
            </a:pPr>
            <a:r>
              <a:rPr lang="en-US" sz="1700" b="1" dirty="0" smtClean="0"/>
              <a:t>Evaluate how your company has handled previous similar situations</a:t>
            </a:r>
          </a:p>
          <a:p>
            <a:pPr marL="742950" lvl="2" indent="-511175">
              <a:spcBef>
                <a:spcPts val="1200"/>
              </a:spcBef>
              <a:buFont typeface="Wingdings" pitchFamily="2" charset="2"/>
              <a:buChar char="v"/>
              <a:tabLst>
                <a:tab pos="457200" algn="l"/>
                <a:tab pos="1533525" algn="l"/>
                <a:tab pos="1603375" algn="l"/>
              </a:tabLst>
            </a:pPr>
            <a:r>
              <a:rPr lang="en-US" sz="1700" b="1" dirty="0" smtClean="0"/>
              <a:t>Consider how did complainant want the matter resolved</a:t>
            </a:r>
          </a:p>
          <a:p>
            <a:pPr marL="911225" lvl="4" indent="-171450">
              <a:spcBef>
                <a:spcPts val="1200"/>
              </a:spcBef>
              <a:buFont typeface="Aharoni" pitchFamily="2" charset="-79"/>
              <a:buChar char="ֿ"/>
            </a:pPr>
            <a:r>
              <a:rPr lang="en-US" sz="1600" b="1" dirty="0" smtClean="0"/>
              <a:t>Include rationale for implementing or discarding options.</a:t>
            </a:r>
          </a:p>
          <a:p>
            <a:pPr marL="742950" lvl="2" indent="-511175">
              <a:spcBef>
                <a:spcPts val="1200"/>
              </a:spcBef>
              <a:buFont typeface="Wingdings" pitchFamily="2" charset="2"/>
              <a:buChar char="v"/>
              <a:tabLst>
                <a:tab pos="457200" algn="l"/>
                <a:tab pos="1533525" algn="l"/>
                <a:tab pos="1603375" algn="l"/>
              </a:tabLst>
            </a:pPr>
            <a:endParaRPr lang="en-US" sz="2000" b="1" dirty="0" smtClean="0"/>
          </a:p>
          <a:p>
            <a:pPr eaLnBrk="1" hangingPunct="1"/>
            <a:endParaRPr lang="en-US" dirty="0" smtClean="0"/>
          </a:p>
          <a:p>
            <a:pPr eaLnBrk="1" hangingPunct="1"/>
            <a:endParaRPr lang="en-US" dirty="0" smtClean="0"/>
          </a:p>
        </p:txBody>
      </p:sp>
      <p:pic>
        <p:nvPicPr>
          <p:cNvPr id="6" name="il_fi" descr="http://2.bp.blogspot.com/-Q91edzJ8ERk/UDOioT6ywfI/AAAAAAAAJHo/B9fAZlMeqDI/s1600/scales-of-justice-red-hi.png"/>
          <p:cNvPicPr/>
          <p:nvPr/>
        </p:nvPicPr>
        <p:blipFill>
          <a:blip r:embed="rId3"/>
          <a:srcRect/>
          <a:stretch>
            <a:fillRect/>
          </a:stretch>
        </p:blipFill>
        <p:spPr bwMode="auto">
          <a:xfrm>
            <a:off x="7162800" y="1752600"/>
            <a:ext cx="1600200" cy="1676400"/>
          </a:xfrm>
          <a:prstGeom prst="rect">
            <a:avLst/>
          </a:prstGeom>
          <a:noFill/>
          <a:ln w="9525">
            <a:noFill/>
            <a:miter lim="800000"/>
            <a:headEnd/>
            <a:tailEnd/>
          </a:ln>
        </p:spPr>
      </p:pic>
      <p:sp>
        <p:nvSpPr>
          <p:cNvPr id="7" name="Rectangle 3"/>
          <p:cNvSpPr>
            <a:spLocks noGrp="1" noChangeArrowheads="1"/>
          </p:cNvSpPr>
          <p:nvPr>
            <p:ph type="title"/>
          </p:nvPr>
        </p:nvSpPr>
        <p:spPr bwMode="auto">
          <a:xfrm>
            <a:off x="304800" y="381000"/>
            <a:ext cx="8534400" cy="990599"/>
          </a:xfrm>
          <a:prstGeom prst="rect">
            <a:avLst/>
          </a:prstGeom>
          <a:noFill/>
          <a:ln w="9525" algn="ctr">
            <a:noFill/>
            <a:miter lim="800000"/>
            <a:headEnd/>
            <a:tailEnd/>
          </a:ln>
        </p:spPr>
        <p:txBody>
          <a:bodyPr anchor="ctr"/>
          <a:lstStyle/>
          <a:p>
            <a:pPr eaLnBrk="1" hangingPunct="1">
              <a:spcBef>
                <a:spcPct val="50000"/>
              </a:spcBef>
            </a:pPr>
            <a:r>
              <a:rPr lang="en-US" sz="4000" dirty="0" smtClean="0">
                <a:latin typeface="+mj-lt"/>
              </a:rPr>
              <a:t>Evaluate Evidence</a:t>
            </a:r>
            <a:endParaRPr lang="en-US" sz="4000" dirty="0">
              <a:latin typeface="+mj-lt"/>
            </a:endParaRPr>
          </a:p>
        </p:txBody>
      </p:sp>
    </p:spTree>
    <p:extLst>
      <p:ext uri="{BB962C8B-B14F-4D97-AF65-F5344CB8AC3E}">
        <p14:creationId xmlns:p14="http://schemas.microsoft.com/office/powerpoint/2010/main" xmlns="" val="351902697"/>
      </p:ext>
    </p:extLst>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61131" cy="1066800"/>
          </a:xfrm>
        </p:spPr>
        <p:txBody>
          <a:bodyPr/>
          <a:lstStyle/>
          <a:p>
            <a:r>
              <a:rPr lang="en-US" sz="4000" dirty="0" smtClean="0">
                <a:latin typeface="+mj-lt"/>
                <a:ea typeface="Tahoma" pitchFamily="34" charset="0"/>
                <a:cs typeface="Tahoma" pitchFamily="34" charset="0"/>
              </a:rPr>
              <a:t>Factors to Determine Credibility</a:t>
            </a:r>
            <a:endParaRPr lang="en-US" sz="4000" dirty="0">
              <a:latin typeface="+mj-lt"/>
              <a:ea typeface="Tahoma" pitchFamily="34" charset="0"/>
              <a:cs typeface="Tahoma" pitchFamily="34" charset="0"/>
            </a:endParaRPr>
          </a:p>
        </p:txBody>
      </p:sp>
      <p:sp>
        <p:nvSpPr>
          <p:cNvPr id="7" name="Rectangle 6"/>
          <p:cNvSpPr/>
          <p:nvPr/>
        </p:nvSpPr>
        <p:spPr>
          <a:xfrm>
            <a:off x="381000" y="1752600"/>
            <a:ext cx="8305800" cy="4225772"/>
          </a:xfrm>
          <a:prstGeom prst="rect">
            <a:avLst/>
          </a:prstGeom>
        </p:spPr>
        <p:txBody>
          <a:bodyPr wrap="square">
            <a:spAutoFit/>
          </a:bodyPr>
          <a:lstStyle/>
          <a:p>
            <a:pPr marL="742950" lvl="2" indent="-511175">
              <a:spcBef>
                <a:spcPct val="20000"/>
              </a:spcBef>
              <a:buFont typeface="Arial" pitchFamily="34" charset="0"/>
              <a:buChar char="•"/>
              <a:tabLst>
                <a:tab pos="457200" algn="l"/>
                <a:tab pos="1533525" algn="l"/>
                <a:tab pos="1603375" algn="l"/>
              </a:tabLst>
            </a:pPr>
            <a:r>
              <a:rPr lang="en-US" sz="2400" b="1" dirty="0" smtClean="0">
                <a:latin typeface="+mn-lt"/>
              </a:rPr>
              <a:t>Consider credibility of each party and witness</a:t>
            </a:r>
          </a:p>
          <a:p>
            <a:pPr marL="1200150" lvl="3" indent="-511175">
              <a:spcBef>
                <a:spcPct val="20000"/>
              </a:spcBef>
              <a:buFont typeface="Arial" pitchFamily="34" charset="0"/>
              <a:buChar char="•"/>
              <a:tabLst>
                <a:tab pos="457200" algn="l"/>
                <a:tab pos="1533525" algn="l"/>
                <a:tab pos="1603375" algn="l"/>
              </a:tabLst>
            </a:pPr>
            <a:r>
              <a:rPr lang="en-US" b="1" dirty="0" smtClean="0">
                <a:cs typeface="Arial" pitchFamily="34" charset="0"/>
              </a:rPr>
              <a:t>Inherent plausibility:</a:t>
            </a:r>
            <a:r>
              <a:rPr lang="en-US" dirty="0" smtClean="0">
                <a:cs typeface="Arial" pitchFamily="34" charset="0"/>
              </a:rPr>
              <a:t>  Is the testimony believable on its face?  Does it make sense?</a:t>
            </a:r>
          </a:p>
          <a:p>
            <a:pPr marL="1200150" lvl="3" indent="-511175">
              <a:spcBef>
                <a:spcPct val="20000"/>
              </a:spcBef>
              <a:buFont typeface="Arial" pitchFamily="34" charset="0"/>
              <a:buChar char="•"/>
              <a:tabLst>
                <a:tab pos="457200" algn="l"/>
                <a:tab pos="1533525" algn="l"/>
                <a:tab pos="1603375" algn="l"/>
              </a:tabLst>
            </a:pPr>
            <a:r>
              <a:rPr lang="en-US" b="1" dirty="0" smtClean="0">
                <a:cs typeface="Arial" pitchFamily="34" charset="0"/>
              </a:rPr>
              <a:t>Demeanor:  </a:t>
            </a:r>
            <a:r>
              <a:rPr lang="en-US" dirty="0" smtClean="0">
                <a:cs typeface="Arial" pitchFamily="34" charset="0"/>
              </a:rPr>
              <a:t>Did the person seem credible or untruthful? </a:t>
            </a:r>
          </a:p>
          <a:p>
            <a:pPr marL="1200150" lvl="3" indent="-511175">
              <a:spcBef>
                <a:spcPct val="20000"/>
              </a:spcBef>
              <a:buFont typeface="Arial" pitchFamily="34" charset="0"/>
              <a:buChar char="•"/>
              <a:tabLst>
                <a:tab pos="457200" algn="l"/>
                <a:tab pos="1533525" algn="l"/>
                <a:tab pos="1603375" algn="l"/>
              </a:tabLst>
            </a:pPr>
            <a:r>
              <a:rPr lang="en-US" b="1" dirty="0" smtClean="0">
                <a:cs typeface="Arial" pitchFamily="34" charset="0"/>
              </a:rPr>
              <a:t>Motive to falsify:  </a:t>
            </a:r>
            <a:r>
              <a:rPr lang="en-US" dirty="0" smtClean="0">
                <a:cs typeface="Arial" pitchFamily="34" charset="0"/>
              </a:rPr>
              <a:t>Did the person have a reason to lie?  Is this a set-up?</a:t>
            </a:r>
          </a:p>
          <a:p>
            <a:pPr marL="742950" lvl="2" indent="-511175">
              <a:spcBef>
                <a:spcPct val="20000"/>
              </a:spcBef>
              <a:buFont typeface="Arial" pitchFamily="34" charset="0"/>
              <a:buChar char="•"/>
              <a:tabLst>
                <a:tab pos="457200" algn="l"/>
                <a:tab pos="1533525" algn="l"/>
                <a:tab pos="1603375" algn="l"/>
              </a:tabLst>
            </a:pPr>
            <a:r>
              <a:rPr lang="en-US" sz="2400" b="1" dirty="0" smtClean="0">
                <a:cs typeface="Arial" pitchFamily="34" charset="0"/>
              </a:rPr>
              <a:t>Corroboration</a:t>
            </a:r>
          </a:p>
          <a:p>
            <a:pPr marL="1200150" lvl="3" indent="-511175">
              <a:spcBef>
                <a:spcPct val="20000"/>
              </a:spcBef>
              <a:buFont typeface="Arial" pitchFamily="34" charset="0"/>
              <a:buChar char="•"/>
              <a:tabLst>
                <a:tab pos="457200" algn="l"/>
                <a:tab pos="1533525" algn="l"/>
                <a:tab pos="1603375" algn="l"/>
              </a:tabLst>
            </a:pPr>
            <a:r>
              <a:rPr lang="en-US" b="1" dirty="0" smtClean="0">
                <a:cs typeface="Arial" pitchFamily="34" charset="0"/>
              </a:rPr>
              <a:t>Is there witness testimony (eye-witnesses)?</a:t>
            </a:r>
          </a:p>
          <a:p>
            <a:pPr marL="1200150" lvl="3" indent="-511175">
              <a:spcBef>
                <a:spcPct val="20000"/>
              </a:spcBef>
              <a:buFont typeface="Arial" pitchFamily="34" charset="0"/>
              <a:buChar char="•"/>
              <a:tabLst>
                <a:tab pos="457200" algn="l"/>
                <a:tab pos="1533525" algn="l"/>
                <a:tab pos="1603375" algn="l"/>
              </a:tabLst>
            </a:pPr>
            <a:r>
              <a:rPr lang="en-US" sz="1900" b="1" dirty="0" smtClean="0">
                <a:cs typeface="Arial" pitchFamily="34" charset="0"/>
              </a:rPr>
              <a:t>Is there physical evidence (written documentation)?</a:t>
            </a:r>
            <a:r>
              <a:rPr lang="en-US" sz="1900" dirty="0" smtClean="0">
                <a:cs typeface="Arial" pitchFamily="34" charset="0"/>
              </a:rPr>
              <a:t> </a:t>
            </a:r>
          </a:p>
          <a:p>
            <a:pPr marL="742950" lvl="2" indent="-511175">
              <a:spcBef>
                <a:spcPct val="20000"/>
              </a:spcBef>
              <a:buFont typeface="Arial" pitchFamily="34" charset="0"/>
              <a:buChar char="•"/>
              <a:tabLst>
                <a:tab pos="457200" algn="l"/>
                <a:tab pos="1533525" algn="l"/>
                <a:tab pos="1603375" algn="l"/>
              </a:tabLst>
            </a:pPr>
            <a:r>
              <a:rPr lang="en-US" sz="2400" b="1" dirty="0" smtClean="0">
                <a:cs typeface="Arial" pitchFamily="34" charset="0"/>
              </a:rPr>
              <a:t>Past record</a:t>
            </a:r>
          </a:p>
          <a:p>
            <a:pPr marL="1200150" lvl="3" indent="-511175">
              <a:spcBef>
                <a:spcPct val="20000"/>
              </a:spcBef>
              <a:buFont typeface="Arial" pitchFamily="34" charset="0"/>
              <a:buChar char="•"/>
              <a:tabLst>
                <a:tab pos="457200" algn="l"/>
                <a:tab pos="1533525" algn="l"/>
                <a:tab pos="1603375" algn="l"/>
              </a:tabLst>
            </a:pPr>
            <a:r>
              <a:rPr lang="en-US" b="1" dirty="0" smtClean="0">
                <a:cs typeface="Arial" pitchFamily="34" charset="0"/>
              </a:rPr>
              <a:t>Did</a:t>
            </a:r>
            <a:r>
              <a:rPr lang="en-US" sz="1900" b="1" dirty="0" smtClean="0">
                <a:cs typeface="Arial" pitchFamily="34" charset="0"/>
              </a:rPr>
              <a:t> the alleged wrongdoer or complainant have a history of similar behavior in the past? </a:t>
            </a:r>
          </a:p>
        </p:txBody>
      </p:sp>
    </p:spTree>
    <p:extLst>
      <p:ext uri="{BB962C8B-B14F-4D97-AF65-F5344CB8AC3E}">
        <p14:creationId xmlns:p14="http://schemas.microsoft.com/office/powerpoint/2010/main" xmlns="" val="3033325116"/>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458200" cy="1066800"/>
          </a:xfrm>
        </p:spPr>
        <p:txBody>
          <a:bodyPr/>
          <a:lstStyle/>
          <a:p>
            <a:r>
              <a:rPr lang="en-US" sz="4000" dirty="0" smtClean="0">
                <a:latin typeface="+mj-lt"/>
                <a:ea typeface="Tahoma" pitchFamily="34" charset="0"/>
                <a:cs typeface="Tahoma" pitchFamily="34" charset="0"/>
              </a:rPr>
              <a:t>What Do I Do About….</a:t>
            </a:r>
            <a:endParaRPr lang="en-US" sz="4000" dirty="0">
              <a:latin typeface="+mj-lt"/>
              <a:ea typeface="Tahoma" pitchFamily="34" charset="0"/>
              <a:cs typeface="Tahoma" pitchFamily="34" charset="0"/>
            </a:endParaRPr>
          </a:p>
        </p:txBody>
      </p:sp>
      <p:sp>
        <p:nvSpPr>
          <p:cNvPr id="3" name="Content Placeholder 2"/>
          <p:cNvSpPr>
            <a:spLocks noGrp="1"/>
          </p:cNvSpPr>
          <p:nvPr>
            <p:ph idx="1"/>
          </p:nvPr>
        </p:nvSpPr>
        <p:spPr>
          <a:xfrm>
            <a:off x="4343400" y="2286000"/>
            <a:ext cx="4114800" cy="3048001"/>
          </a:xfrm>
        </p:spPr>
        <p:txBody>
          <a:bodyPr/>
          <a:lstStyle/>
          <a:p>
            <a:pPr eaLnBrk="1" hangingPunct="1">
              <a:spcBef>
                <a:spcPts val="1200"/>
              </a:spcBef>
              <a:buFont typeface="Arial" pitchFamily="34" charset="0"/>
              <a:buChar char="•"/>
            </a:pPr>
            <a:r>
              <a:rPr lang="en-US" sz="3600" b="1" dirty="0" smtClean="0"/>
              <a:t>Hearsay </a:t>
            </a:r>
            <a:r>
              <a:rPr lang="en-US" sz="3600" b="1" i="1" dirty="0" smtClean="0"/>
              <a:t> </a:t>
            </a:r>
          </a:p>
          <a:p>
            <a:pPr eaLnBrk="1" hangingPunct="1">
              <a:spcBef>
                <a:spcPts val="1200"/>
              </a:spcBef>
              <a:buFont typeface="Arial" pitchFamily="34" charset="0"/>
              <a:buChar char="•"/>
            </a:pPr>
            <a:r>
              <a:rPr lang="en-US" sz="3600" b="1" dirty="0" smtClean="0"/>
              <a:t>Rumor</a:t>
            </a:r>
          </a:p>
          <a:p>
            <a:pPr eaLnBrk="1" hangingPunct="1">
              <a:spcBef>
                <a:spcPts val="1200"/>
              </a:spcBef>
              <a:buFont typeface="Arial" pitchFamily="34" charset="0"/>
              <a:buChar char="•"/>
            </a:pPr>
            <a:r>
              <a:rPr lang="en-US" sz="3600" b="1" dirty="0" smtClean="0"/>
              <a:t>Opinion (not backed by facts)</a:t>
            </a:r>
          </a:p>
          <a:p>
            <a:pPr>
              <a:spcBef>
                <a:spcPts val="1200"/>
              </a:spcBef>
              <a:buFont typeface="Arial" pitchFamily="34" charset="0"/>
              <a:buChar char="•"/>
            </a:pPr>
            <a:endParaRPr lang="en-US" dirty="0"/>
          </a:p>
        </p:txBody>
      </p:sp>
      <p:pic>
        <p:nvPicPr>
          <p:cNvPr id="2155522" name="Picture 2" descr="http://www.presentermedia.com/tp/7bzTPjjc/stick_figure_choose_direction_anim.gif">
            <a:hlinkClick r:id="rId3"/>
          </p:cNvPr>
          <p:cNvPicPr>
            <a:picLocks noChangeAspect="1" noChangeArrowheads="1"/>
          </p:cNvPicPr>
          <p:nvPr/>
        </p:nvPicPr>
        <p:blipFill>
          <a:blip r:embed="rId4" r:link="rId5"/>
          <a:srcRect/>
          <a:stretch>
            <a:fillRect/>
          </a:stretch>
        </p:blipFill>
        <p:spPr bwMode="auto">
          <a:xfrm>
            <a:off x="533400" y="1981200"/>
            <a:ext cx="3575050" cy="3575050"/>
          </a:xfrm>
          <a:prstGeom prst="rect">
            <a:avLst/>
          </a:prstGeom>
          <a:noFill/>
          <a:ln w="9525">
            <a:noFill/>
            <a:miter lim="800000"/>
            <a:headEnd/>
            <a:tailEnd/>
          </a:ln>
        </p:spPr>
      </p:pic>
    </p:spTree>
    <p:extLst>
      <p:ext uri="{BB962C8B-B14F-4D97-AF65-F5344CB8AC3E}">
        <p14:creationId xmlns:p14="http://schemas.microsoft.com/office/powerpoint/2010/main" xmlns="" val="139664711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presentermedia.com/tp/DlacO9gK/who_has_the_answer.png">
            <a:hlinkClick r:id="rId3"/>
          </p:cNvPr>
          <p:cNvPicPr>
            <a:picLocks noChangeAspect="1" noChangeArrowheads="1"/>
          </p:cNvPicPr>
          <p:nvPr/>
        </p:nvPicPr>
        <p:blipFill>
          <a:blip r:embed="rId4" r:link="rId5"/>
          <a:srcRect/>
          <a:stretch>
            <a:fillRect/>
          </a:stretch>
        </p:blipFill>
        <p:spPr bwMode="auto">
          <a:xfrm>
            <a:off x="2286000" y="3200400"/>
            <a:ext cx="4191000" cy="2880404"/>
          </a:xfrm>
          <a:prstGeom prst="rect">
            <a:avLst/>
          </a:prstGeom>
          <a:noFill/>
          <a:ln w="9525">
            <a:noFill/>
            <a:miter lim="800000"/>
            <a:headEnd/>
            <a:tailEnd/>
          </a:ln>
        </p:spPr>
      </p:pic>
      <p:sp>
        <p:nvSpPr>
          <p:cNvPr id="5" name="Rectangle 4"/>
          <p:cNvSpPr/>
          <p:nvPr/>
        </p:nvSpPr>
        <p:spPr>
          <a:xfrm>
            <a:off x="609600" y="1752600"/>
            <a:ext cx="8077200" cy="1077218"/>
          </a:xfrm>
          <a:prstGeom prst="rect">
            <a:avLst/>
          </a:prstGeom>
        </p:spPr>
        <p:txBody>
          <a:bodyPr wrap="square">
            <a:spAutoFit/>
          </a:bodyPr>
          <a:lstStyle/>
          <a:p>
            <a:pPr algn="ctr"/>
            <a:r>
              <a:rPr lang="en-US" sz="3200" b="1" dirty="0" smtClean="0"/>
              <a:t>WHAT DO YOU DO IF YOU CANNOT TELL WHO IS TELLING THE TRUTH?</a:t>
            </a:r>
            <a:endParaRPr lang="en-US" sz="3200" dirty="0"/>
          </a:p>
        </p:txBody>
      </p:sp>
    </p:spTree>
    <p:extLst>
      <p:ext uri="{BB962C8B-B14F-4D97-AF65-F5344CB8AC3E}">
        <p14:creationId xmlns:p14="http://schemas.microsoft.com/office/powerpoint/2010/main" xmlns="" val="3248872815"/>
      </p:ext>
    </p:extLst>
  </p:cSld>
  <p:clrMapOvr>
    <a:masterClrMapping/>
  </p:clrMapOvr>
  <p:transition>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304800"/>
            <a:ext cx="8305800" cy="990600"/>
          </a:xfrm>
        </p:spPr>
        <p:txBody>
          <a:bodyPr/>
          <a:lstStyle/>
          <a:p>
            <a:r>
              <a:rPr lang="en-US" sz="4000" dirty="0" smtClean="0">
                <a:latin typeface="+mj-lt"/>
                <a:ea typeface="Tahoma" pitchFamily="34" charset="0"/>
                <a:cs typeface="Tahoma" pitchFamily="34" charset="0"/>
              </a:rPr>
              <a:t>Findings</a:t>
            </a:r>
            <a:endParaRPr lang="en-US" sz="4000" dirty="0">
              <a:latin typeface="+mj-lt"/>
              <a:ea typeface="Tahoma" pitchFamily="34" charset="0"/>
              <a:cs typeface="Tahoma" pitchFamily="34" charset="0"/>
            </a:endParaRPr>
          </a:p>
        </p:txBody>
      </p:sp>
      <p:sp>
        <p:nvSpPr>
          <p:cNvPr id="3" name="Content Placeholder 2"/>
          <p:cNvSpPr>
            <a:spLocks noGrp="1"/>
          </p:cNvSpPr>
          <p:nvPr>
            <p:ph idx="1"/>
          </p:nvPr>
        </p:nvSpPr>
        <p:spPr>
          <a:xfrm>
            <a:off x="2514600" y="1828800"/>
            <a:ext cx="6324600" cy="4389120"/>
          </a:xfrm>
        </p:spPr>
        <p:txBody>
          <a:bodyPr/>
          <a:lstStyle/>
          <a:p>
            <a:pPr marL="457200" indent="-457200"/>
            <a:r>
              <a:rPr lang="en-US" sz="2400" dirty="0" smtClean="0"/>
              <a:t>We </a:t>
            </a:r>
            <a:r>
              <a:rPr lang="en-US" sz="2400" dirty="0"/>
              <a:t>were unable to substantiate the allegations made by complainant. </a:t>
            </a:r>
          </a:p>
          <a:p>
            <a:pPr marL="0" indent="0">
              <a:buNone/>
            </a:pPr>
            <a:endParaRPr lang="en-US" sz="2400" dirty="0"/>
          </a:p>
        </p:txBody>
      </p:sp>
      <p:pic>
        <p:nvPicPr>
          <p:cNvPr id="2150403" name="Picture 3" descr="http://www.presentermedia.com/tp/xvKccfGk/figure_check_mark_celebrate_anim.gif"/>
          <p:cNvPicPr>
            <a:picLocks noChangeAspect="1" noChangeArrowheads="1"/>
          </p:cNvPicPr>
          <p:nvPr/>
        </p:nvPicPr>
        <p:blipFill>
          <a:blip r:embed="rId3" r:link="rId4" cstate="print"/>
          <a:srcRect/>
          <a:stretch>
            <a:fillRect/>
          </a:stretch>
        </p:blipFill>
        <p:spPr bwMode="auto">
          <a:xfrm>
            <a:off x="471970" y="1600200"/>
            <a:ext cx="1372488" cy="1371600"/>
          </a:xfrm>
          <a:prstGeom prst="rect">
            <a:avLst/>
          </a:prstGeom>
          <a:noFill/>
          <a:ln w="9525">
            <a:noFill/>
            <a:miter lim="800000"/>
            <a:headEnd/>
            <a:tailEnd/>
          </a:ln>
        </p:spPr>
      </p:pic>
    </p:spTree>
    <p:extLst>
      <p:ext uri="{BB962C8B-B14F-4D97-AF65-F5344CB8AC3E}">
        <p14:creationId xmlns:p14="http://schemas.microsoft.com/office/powerpoint/2010/main" xmlns="" val="898594073"/>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t>Proper or Improper?</a:t>
            </a:r>
            <a:endParaRPr lang="en-US" sz="4000" dirty="0"/>
          </a:p>
        </p:txBody>
      </p:sp>
      <p:sp>
        <p:nvSpPr>
          <p:cNvPr id="4" name="Rectangle 3"/>
          <p:cNvSpPr txBox="1">
            <a:spLocks noChangeArrowheads="1"/>
          </p:cNvSpPr>
          <p:nvPr/>
        </p:nvSpPr>
        <p:spPr bwMode="auto">
          <a:xfrm>
            <a:off x="2133600" y="1905000"/>
            <a:ext cx="6705600" cy="42672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342900" marR="0" lvl="0" indent="-342900" algn="l" defTabSz="914400" rtl="0" eaLnBrk="1" fontAlgn="base" latinLnBrk="0" hangingPunct="1">
              <a:lnSpc>
                <a:spcPct val="90000"/>
              </a:lnSpc>
              <a:spcBef>
                <a:spcPct val="0"/>
              </a:spcBef>
              <a:spcAft>
                <a:spcPts val="400"/>
              </a:spcAft>
              <a:buClrTx/>
              <a:buSzTx/>
              <a:buFont typeface="Arial" pitchFamily="34" charset="0"/>
              <a:buChar char="•"/>
              <a:tabLst/>
              <a:defRPr/>
            </a:pPr>
            <a:r>
              <a:rPr kumimoji="0" lang="en-US" sz="2000" b="1"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John said Susan tried to kiss him twice in the inventory room. He stated he could not recall the dates.  He said he never told anyone that Susan tried to kiss him.  He said he kissed Susan back on one occasion. He stated he was flattered by Susan’s actions and they did not bother him.</a:t>
            </a:r>
          </a:p>
          <a:p>
            <a:pPr marL="233363" marR="0" lvl="0" indent="-233363" algn="l" defTabSz="914400" rtl="0" eaLnBrk="1" fontAlgn="base" latinLnBrk="0" hangingPunct="1">
              <a:lnSpc>
                <a:spcPct val="90000"/>
              </a:lnSpc>
              <a:spcBef>
                <a:spcPct val="0"/>
              </a:spcBef>
              <a:spcAft>
                <a:spcPts val="400"/>
              </a:spcAft>
              <a:buClrTx/>
              <a:buSzTx/>
              <a:buFont typeface="Wingdings" pitchFamily="2" charset="2"/>
              <a:buNone/>
              <a:tabLst/>
              <a:defRPr/>
            </a:pPr>
            <a:endParaRPr kumimoji="0" lang="en-US" sz="2400" b="1"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endParaRPr>
          </a:p>
          <a:p>
            <a:pPr marL="233363" marR="0" lvl="0" indent="-233363" algn="l" defTabSz="914400" rtl="0" eaLnBrk="1" fontAlgn="base" latinLnBrk="0" hangingPunct="1">
              <a:lnSpc>
                <a:spcPct val="90000"/>
              </a:lnSpc>
              <a:spcBef>
                <a:spcPct val="0"/>
              </a:spcBef>
              <a:spcAft>
                <a:spcPts val="400"/>
              </a:spcAft>
              <a:buClrTx/>
              <a:buSzTx/>
              <a:buFont typeface="Wingdings" pitchFamily="2" charset="2"/>
              <a:buNone/>
              <a:tabLst/>
              <a:defRPr/>
            </a:pPr>
            <a:r>
              <a:rPr kumimoji="0" lang="en-US" sz="2400" b="1"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					vs. </a:t>
            </a:r>
          </a:p>
          <a:p>
            <a:pPr>
              <a:lnSpc>
                <a:spcPct val="90000"/>
              </a:lnSpc>
              <a:spcAft>
                <a:spcPts val="400"/>
              </a:spcAft>
              <a:defRPr/>
            </a:pPr>
            <a:endParaRPr lang="en-US" sz="2000" b="1" dirty="0">
              <a:ea typeface="+mn-ea"/>
              <a:cs typeface="Arial" pitchFamily="34" charset="0"/>
            </a:endParaRPr>
          </a:p>
          <a:p>
            <a:pPr marL="342900" indent="-342900">
              <a:lnSpc>
                <a:spcPct val="90000"/>
              </a:lnSpc>
              <a:spcAft>
                <a:spcPts val="400"/>
              </a:spcAft>
              <a:buFont typeface="Arial" pitchFamily="34" charset="0"/>
              <a:buChar char="•"/>
              <a:defRPr/>
            </a:pPr>
            <a:r>
              <a:rPr lang="en-US" sz="2000" b="1" dirty="0" smtClean="0">
                <a:ea typeface="+mn-ea"/>
                <a:cs typeface="Arial" pitchFamily="34" charset="0"/>
              </a:rPr>
              <a:t>Susan </a:t>
            </a:r>
            <a:r>
              <a:rPr lang="en-US" sz="2000" b="1" dirty="0">
                <a:ea typeface="+mn-ea"/>
                <a:cs typeface="Arial" pitchFamily="34" charset="0"/>
              </a:rPr>
              <a:t>kissed Brian two times. Susan is his manager.    This is  sexual harassment! Possible quid pro quo?</a:t>
            </a:r>
          </a:p>
          <a:p>
            <a:pPr marL="233363" marR="0" lvl="0" indent="-233363" algn="l" defTabSz="914400" rtl="0" eaLnBrk="1" fontAlgn="base" latinLnBrk="0" hangingPunct="1">
              <a:lnSpc>
                <a:spcPct val="90000"/>
              </a:lnSpc>
              <a:spcBef>
                <a:spcPct val="0"/>
              </a:spcBef>
              <a:spcAft>
                <a:spcPts val="400"/>
              </a:spcAft>
              <a:buClrTx/>
              <a:buSzTx/>
              <a:buFont typeface="Wingdings" pitchFamily="2" charset="2"/>
              <a:buNone/>
              <a:tabLst/>
              <a:defRPr/>
            </a:pPr>
            <a:endParaRPr kumimoji="0" lang="en-US" sz="2400" b="1"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endParaRPr>
          </a:p>
        </p:txBody>
      </p:sp>
      <p:pic>
        <p:nvPicPr>
          <p:cNvPr id="5" name="Picture 3" descr="http://www.presentermedia.com/tp/xvKccfGk/figure_check_mark_celebrate_anim.gif"/>
          <p:cNvPicPr>
            <a:picLocks noChangeAspect="1" noChangeArrowheads="1"/>
          </p:cNvPicPr>
          <p:nvPr/>
        </p:nvPicPr>
        <p:blipFill>
          <a:blip r:embed="rId3" r:link="rId4" cstate="print"/>
          <a:srcRect/>
          <a:stretch>
            <a:fillRect/>
          </a:stretch>
        </p:blipFill>
        <p:spPr bwMode="auto">
          <a:xfrm>
            <a:off x="388323" y="1752600"/>
            <a:ext cx="1372488" cy="1371600"/>
          </a:xfrm>
          <a:prstGeom prst="rect">
            <a:avLst/>
          </a:prstGeom>
          <a:noFill/>
          <a:ln w="9525">
            <a:noFill/>
            <a:miter lim="800000"/>
            <a:headEnd/>
            <a:tailEnd/>
          </a:ln>
        </p:spPr>
      </p:pic>
      <p:pic>
        <p:nvPicPr>
          <p:cNvPr id="6" name="Picture 2" descr="http://www.presentermedia.com/tp/QJp8cZ2K/sitting_on_x_thumbs_down.png">
            <a:hlinkClick r:id="rId5"/>
          </p:cNvPr>
          <p:cNvPicPr>
            <a:picLocks noChangeAspect="1" noChangeArrowheads="1"/>
          </p:cNvPicPr>
          <p:nvPr/>
        </p:nvPicPr>
        <p:blipFill>
          <a:blip r:embed="rId6" r:link="rId7" cstate="print"/>
          <a:srcRect/>
          <a:stretch>
            <a:fillRect/>
          </a:stretch>
        </p:blipFill>
        <p:spPr bwMode="auto">
          <a:xfrm>
            <a:off x="830877" y="4191000"/>
            <a:ext cx="929934" cy="1371600"/>
          </a:xfrm>
          <a:prstGeom prst="rect">
            <a:avLst/>
          </a:prstGeom>
          <a:noFill/>
          <a:ln w="9525">
            <a:noFill/>
            <a:miter lim="800000"/>
            <a:headEnd/>
            <a:tailEnd/>
          </a:ln>
        </p:spPr>
      </p:pic>
    </p:spTree>
    <p:extLst>
      <p:ext uri="{BB962C8B-B14F-4D97-AF65-F5344CB8AC3E}">
        <p14:creationId xmlns:p14="http://schemas.microsoft.com/office/powerpoint/2010/main" xmlns="" val="537335868"/>
      </p:ext>
    </p:extLst>
  </p:cSld>
  <p:clrMapOvr>
    <a:masterClrMapping/>
  </p:clrMapOvr>
  <p:transition>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t>Proper or Improper?</a:t>
            </a:r>
            <a:endParaRPr lang="en-US" sz="4000" dirty="0"/>
          </a:p>
        </p:txBody>
      </p:sp>
      <p:sp>
        <p:nvSpPr>
          <p:cNvPr id="4" name="Rectangle 3"/>
          <p:cNvSpPr txBox="1">
            <a:spLocks noChangeArrowheads="1"/>
          </p:cNvSpPr>
          <p:nvPr/>
        </p:nvSpPr>
        <p:spPr bwMode="auto">
          <a:xfrm>
            <a:off x="1600200" y="1752600"/>
            <a:ext cx="7315200" cy="46482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576262" marR="0" lvl="1" indent="-342900" algn="l" defTabSz="914400" rtl="0" eaLnBrk="1" fontAlgn="base" latinLnBrk="0" hangingPunct="1">
              <a:lnSpc>
                <a:spcPct val="100000"/>
              </a:lnSpc>
              <a:spcBef>
                <a:spcPts val="1200"/>
              </a:spcBef>
              <a:spcAft>
                <a:spcPts val="600"/>
              </a:spcAft>
              <a:buClrTx/>
              <a:buSzTx/>
              <a:buFont typeface="Arial" pitchFamily="34" charset="0"/>
              <a:buChar char="•"/>
              <a:tabLst/>
              <a:defRPr/>
            </a:pPr>
            <a:r>
              <a:rPr kumimoji="0" lang="en-US" sz="2300" b="1"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Tonya said she never sent an inappropriate email from work.  She paused for several seconds and looked down at the table. She then said she may have sent a cartoon to one of her co-workers once. I placed a copy of the email pulled from Tonya’s sent folder on the table. Tonya began to cry.</a:t>
            </a:r>
          </a:p>
          <a:p>
            <a:pPr marL="233362" lvl="1" algn="ctr">
              <a:spcBef>
                <a:spcPts val="1200"/>
              </a:spcBef>
              <a:spcAft>
                <a:spcPts val="600"/>
              </a:spcAft>
              <a:defRPr/>
            </a:pPr>
            <a:r>
              <a:rPr lang="en-US" sz="2300" b="1" dirty="0" smtClean="0">
                <a:ea typeface="+mn-ea"/>
                <a:cs typeface="Arial" pitchFamily="34" charset="0"/>
              </a:rPr>
              <a:t>vs.</a:t>
            </a:r>
            <a:endParaRPr lang="en-US" sz="2300" b="1" dirty="0">
              <a:ea typeface="+mn-ea"/>
              <a:cs typeface="Arial" pitchFamily="34" charset="0"/>
            </a:endParaRPr>
          </a:p>
          <a:p>
            <a:pPr marL="576262" lvl="1" indent="-342900">
              <a:spcBef>
                <a:spcPts val="1200"/>
              </a:spcBef>
              <a:spcAft>
                <a:spcPts val="600"/>
              </a:spcAft>
              <a:buFont typeface="Arial" pitchFamily="34" charset="0"/>
              <a:buChar char="•"/>
              <a:defRPr/>
            </a:pPr>
            <a:r>
              <a:rPr lang="en-US" sz="2300" b="1" dirty="0">
                <a:ea typeface="+mn-ea"/>
                <a:cs typeface="Arial" pitchFamily="34" charset="0"/>
              </a:rPr>
              <a:t>Tonya denied sending bad emails. When I put her email on the table, it became clear she lied.</a:t>
            </a:r>
          </a:p>
          <a:p>
            <a:pPr marL="966788" marR="0" lvl="4" indent="-169863" algn="l" defTabSz="914400" rtl="0" eaLnBrk="1" fontAlgn="base" latinLnBrk="0" hangingPunct="1">
              <a:lnSpc>
                <a:spcPct val="100000"/>
              </a:lnSpc>
              <a:spcBef>
                <a:spcPct val="0"/>
              </a:spcBef>
              <a:spcAft>
                <a:spcPts val="400"/>
              </a:spcAft>
              <a:buClrTx/>
              <a:buSzTx/>
              <a:buFontTx/>
              <a:buNone/>
              <a:tabLst/>
              <a:defRPr/>
            </a:pPr>
            <a:endParaRPr kumimoji="0" lang="en-US" sz="2400" b="1"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endParaRPr>
          </a:p>
        </p:txBody>
      </p:sp>
      <p:pic>
        <p:nvPicPr>
          <p:cNvPr id="5" name="Picture 2" descr="http://www.presentermedia.com/tp/QJp8cZ2K/sitting_on_x_thumbs_down.png">
            <a:hlinkClick r:id="rId3"/>
          </p:cNvPr>
          <p:cNvPicPr>
            <a:picLocks noChangeAspect="1" noChangeArrowheads="1"/>
          </p:cNvPicPr>
          <p:nvPr/>
        </p:nvPicPr>
        <p:blipFill>
          <a:blip r:embed="rId4" r:link="rId5" cstate="print"/>
          <a:srcRect/>
          <a:stretch>
            <a:fillRect/>
          </a:stretch>
        </p:blipFill>
        <p:spPr bwMode="auto">
          <a:xfrm>
            <a:off x="289710" y="4762500"/>
            <a:ext cx="929934" cy="1371600"/>
          </a:xfrm>
          <a:prstGeom prst="rect">
            <a:avLst/>
          </a:prstGeom>
          <a:noFill/>
          <a:ln w="9525">
            <a:noFill/>
            <a:miter lim="800000"/>
            <a:headEnd/>
            <a:tailEnd/>
          </a:ln>
        </p:spPr>
      </p:pic>
      <p:pic>
        <p:nvPicPr>
          <p:cNvPr id="6" name="Picture 3" descr="http://www.presentermedia.com/tp/xvKccfGk/figure_check_mark_celebrate_anim.gif"/>
          <p:cNvPicPr>
            <a:picLocks noChangeAspect="1" noChangeArrowheads="1"/>
          </p:cNvPicPr>
          <p:nvPr/>
        </p:nvPicPr>
        <p:blipFill>
          <a:blip r:embed="rId6" r:link="rId7" cstate="print"/>
          <a:srcRect/>
          <a:stretch>
            <a:fillRect/>
          </a:stretch>
        </p:blipFill>
        <p:spPr bwMode="auto">
          <a:xfrm>
            <a:off x="333697" y="1600200"/>
            <a:ext cx="1372488" cy="1371600"/>
          </a:xfrm>
          <a:prstGeom prst="rect">
            <a:avLst/>
          </a:prstGeom>
          <a:noFill/>
          <a:ln w="9525">
            <a:noFill/>
            <a:miter lim="800000"/>
            <a:headEnd/>
            <a:tailEnd/>
          </a:ln>
        </p:spPr>
      </p:pic>
    </p:spTree>
    <p:extLst>
      <p:ext uri="{BB962C8B-B14F-4D97-AF65-F5344CB8AC3E}">
        <p14:creationId xmlns:p14="http://schemas.microsoft.com/office/powerpoint/2010/main" xmlns="" val="1531712499"/>
      </p:ext>
    </p:extLst>
  </p:cSld>
  <p:clrMapOvr>
    <a:masterClrMapping/>
  </p:clrMapOvr>
  <p:transition>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2743200" y="1676400"/>
            <a:ext cx="6400800" cy="4191000"/>
          </a:xfrm>
          <a:prstGeom prst="rect">
            <a:avLst/>
          </a:prstGeom>
          <a:noFill/>
          <a:ln w="9525">
            <a:noFill/>
            <a:miter lim="800000"/>
            <a:headEnd/>
            <a:tailEnd/>
          </a:ln>
        </p:spPr>
        <p:txBody>
          <a:bodyPr/>
          <a:lstStyle/>
          <a:p>
            <a:pPr marL="741363" lvl="2" indent="-508000" algn="l">
              <a:spcBef>
                <a:spcPct val="20000"/>
              </a:spcBef>
              <a:buFont typeface="ZDingbats" pitchFamily="2" charset="0"/>
              <a:buChar char="G"/>
              <a:tabLst>
                <a:tab pos="457200" algn="l"/>
              </a:tabLst>
            </a:pPr>
            <a:endParaRPr lang="en-US" sz="2000" b="1" dirty="0" smtClean="0">
              <a:latin typeface="+mn-lt"/>
            </a:endParaRPr>
          </a:p>
          <a:p>
            <a:pPr marL="741363" lvl="2" indent="-508000" algn="l">
              <a:spcBef>
                <a:spcPct val="20000"/>
              </a:spcBef>
              <a:buFont typeface="ZDingbats" pitchFamily="2" charset="0"/>
              <a:buChar char="G"/>
              <a:tabLst>
                <a:tab pos="457200" algn="l"/>
              </a:tabLst>
            </a:pPr>
            <a:endParaRPr lang="en-US" sz="2000" dirty="0">
              <a:latin typeface="+mn-lt"/>
            </a:endParaRPr>
          </a:p>
        </p:txBody>
      </p:sp>
      <p:sp>
        <p:nvSpPr>
          <p:cNvPr id="7" name="WordArt 1200"/>
          <p:cNvSpPr>
            <a:spLocks noChangeArrowheads="1" noChangeShapeType="1" noTextEdit="1"/>
          </p:cNvSpPr>
          <p:nvPr/>
        </p:nvSpPr>
        <p:spPr bwMode="auto">
          <a:xfrm>
            <a:off x="533400" y="2133600"/>
            <a:ext cx="1219200" cy="2463800"/>
          </a:xfrm>
          <a:prstGeom prst="rect">
            <a:avLst/>
          </a:prstGeom>
        </p:spPr>
        <p:txBody>
          <a:bodyPr wrap="none" fromWordArt="1">
            <a:prstTxWarp prst="textPlain">
              <a:avLst>
                <a:gd name="adj" fmla="val 50000"/>
              </a:avLst>
            </a:prstTxWarp>
          </a:bodyPr>
          <a:lstStyle/>
          <a:p>
            <a:r>
              <a:rPr lang="en-US" sz="3600" kern="10" dirty="0">
                <a:ln w="9525">
                  <a:solidFill>
                    <a:srgbClr val="000000"/>
                  </a:solidFill>
                  <a:round/>
                  <a:headEnd/>
                  <a:tailEnd/>
                </a:ln>
                <a:solidFill>
                  <a:srgbClr val="D82B08"/>
                </a:solidFill>
                <a:latin typeface="Tahoma"/>
                <a:cs typeface="Tahoma"/>
              </a:rPr>
              <a:t>8</a:t>
            </a:r>
          </a:p>
        </p:txBody>
      </p:sp>
      <p:sp>
        <p:nvSpPr>
          <p:cNvPr id="8" name="Rectangle 3"/>
          <p:cNvSpPr>
            <a:spLocks noGrp="1" noChangeArrowheads="1"/>
          </p:cNvSpPr>
          <p:nvPr>
            <p:ph type="title"/>
          </p:nvPr>
        </p:nvSpPr>
        <p:spPr bwMode="auto">
          <a:xfrm>
            <a:off x="433388" y="304800"/>
            <a:ext cx="8244215" cy="1143000"/>
          </a:xfrm>
          <a:prstGeom prst="rect">
            <a:avLst/>
          </a:prstGeom>
          <a:noFill/>
          <a:ln w="9525" algn="ctr">
            <a:noFill/>
            <a:miter lim="800000"/>
            <a:headEnd/>
            <a:tailEnd/>
          </a:ln>
        </p:spPr>
        <p:txBody>
          <a:bodyPr anchor="ctr"/>
          <a:lstStyle/>
          <a:p>
            <a:pPr eaLnBrk="1" hangingPunct="1">
              <a:spcBef>
                <a:spcPct val="50000"/>
              </a:spcBef>
            </a:pPr>
            <a:r>
              <a:rPr lang="en-US" dirty="0" smtClean="0">
                <a:latin typeface="+mj-lt"/>
              </a:rPr>
              <a:t>Finalize the Investigation</a:t>
            </a:r>
            <a:endParaRPr lang="en-US" dirty="0">
              <a:latin typeface="+mj-lt"/>
            </a:endParaRPr>
          </a:p>
        </p:txBody>
      </p:sp>
      <p:sp>
        <p:nvSpPr>
          <p:cNvPr id="9" name="Rectangle 3"/>
          <p:cNvSpPr>
            <a:spLocks noGrp="1" noChangeArrowheads="1"/>
          </p:cNvSpPr>
          <p:nvPr>
            <p:ph idx="1"/>
          </p:nvPr>
        </p:nvSpPr>
        <p:spPr>
          <a:xfrm>
            <a:off x="1981200" y="2133600"/>
            <a:ext cx="6629400" cy="4114800"/>
          </a:xfrm>
        </p:spPr>
        <p:txBody>
          <a:bodyPr lIns="92075" tIns="46038" rIns="92075" bIns="46038"/>
          <a:lstStyle/>
          <a:p>
            <a:pPr marL="742950" lvl="2" indent="-511175">
              <a:spcBef>
                <a:spcPts val="1200"/>
              </a:spcBef>
              <a:spcAft>
                <a:spcPts val="0"/>
              </a:spcAft>
              <a:buFont typeface="Arial" pitchFamily="34" charset="0"/>
              <a:buChar char="•"/>
              <a:tabLst>
                <a:tab pos="457200" algn="l"/>
                <a:tab pos="1533525" algn="l"/>
                <a:tab pos="1603375" algn="l"/>
              </a:tabLst>
            </a:pPr>
            <a:r>
              <a:rPr lang="en-US" sz="2400" b="1" dirty="0" smtClean="0"/>
              <a:t>Analysis &amp; summary of the allegations</a:t>
            </a:r>
          </a:p>
          <a:p>
            <a:pPr marL="742950" lvl="2" indent="-511175">
              <a:spcBef>
                <a:spcPts val="1200"/>
              </a:spcBef>
              <a:spcAft>
                <a:spcPts val="0"/>
              </a:spcAft>
              <a:buFont typeface="Arial" pitchFamily="34" charset="0"/>
              <a:buChar char="•"/>
              <a:tabLst>
                <a:tab pos="457200" algn="l"/>
                <a:tab pos="1533525" algn="l"/>
                <a:tab pos="1603375" algn="l"/>
              </a:tabLst>
            </a:pPr>
            <a:r>
              <a:rPr lang="en-US" sz="2400" b="1" dirty="0" smtClean="0"/>
              <a:t>Conclusion/ Recommendation</a:t>
            </a:r>
            <a:endParaRPr lang="en-US" sz="2400" dirty="0" smtClean="0"/>
          </a:p>
        </p:txBody>
      </p:sp>
    </p:spTree>
    <p:extLst>
      <p:ext uri="{BB962C8B-B14F-4D97-AF65-F5344CB8AC3E}">
        <p14:creationId xmlns:p14="http://schemas.microsoft.com/office/powerpoint/2010/main" xmlns="" val="1657457483"/>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a:xfrm>
            <a:off x="457200" y="228600"/>
            <a:ext cx="8305800" cy="1143000"/>
          </a:xfrm>
        </p:spPr>
        <p:txBody>
          <a:bodyPr>
            <a:normAutofit/>
          </a:bodyPr>
          <a:lstStyle/>
          <a:p>
            <a:pPr eaLnBrk="1" hangingPunct="1"/>
            <a:r>
              <a:rPr lang="en-US" sz="4000" dirty="0" smtClean="0">
                <a:ea typeface="Tahoma" pitchFamily="34" charset="0"/>
                <a:cs typeface="Tahoma" pitchFamily="34" charset="0"/>
              </a:rPr>
              <a:t>Analysis</a:t>
            </a:r>
          </a:p>
        </p:txBody>
      </p:sp>
      <p:sp>
        <p:nvSpPr>
          <p:cNvPr id="5" name="Rectangle 3"/>
          <p:cNvSpPr txBox="1">
            <a:spLocks noChangeArrowheads="1"/>
          </p:cNvSpPr>
          <p:nvPr/>
        </p:nvSpPr>
        <p:spPr bwMode="auto">
          <a:xfrm>
            <a:off x="381000" y="1676400"/>
            <a:ext cx="4038600" cy="4800600"/>
          </a:xfrm>
          <a:prstGeom prst="rect">
            <a:avLst/>
          </a:prstGeom>
          <a:noFill/>
          <a:ln w="9525">
            <a:noFill/>
            <a:miter lim="800000"/>
            <a:headEnd/>
            <a:tailEnd/>
          </a:ln>
        </p:spPr>
        <p:txBody>
          <a:bodyPr vert="horz" wrap="square" lIns="92075" tIns="46038" rIns="92075" bIns="46038" numCol="1" anchor="t" anchorCtr="0" compatLnSpc="1">
            <a:prstTxWarp prst="textNoShape">
              <a:avLst/>
            </a:prstTxWarp>
          </a:bodyPr>
          <a:lstStyle/>
          <a:p>
            <a:pPr marL="342900" marR="0" lvl="2" indent="-342900" algn="l" defTabSz="914400" rtl="0" eaLnBrk="1" fontAlgn="base" latinLnBrk="0" hangingPunct="1">
              <a:lnSpc>
                <a:spcPct val="100000"/>
              </a:lnSpc>
              <a:spcBef>
                <a:spcPts val="0"/>
              </a:spcBef>
              <a:spcAft>
                <a:spcPts val="400"/>
              </a:spcAft>
              <a:buClrTx/>
              <a:buSzTx/>
              <a:buFont typeface="Arial" pitchFamily="34" charset="0"/>
              <a:buChar char="•"/>
              <a:tabLst>
                <a:tab pos="457200" algn="l"/>
                <a:tab pos="1533525" algn="l"/>
                <a:tab pos="1603375" algn="l"/>
              </a:tabLst>
              <a:defRPr/>
            </a:pPr>
            <a:r>
              <a:rPr lang="en-US" sz="2000" b="1" dirty="0" smtClean="0">
                <a:solidFill>
                  <a:srgbClr val="FF0000"/>
                </a:solidFill>
              </a:rPr>
              <a:t> Methodology:</a:t>
            </a:r>
          </a:p>
          <a:p>
            <a:pPr marL="342900" lvl="3" indent="-342900">
              <a:spcBef>
                <a:spcPts val="0"/>
              </a:spcBef>
              <a:spcAft>
                <a:spcPts val="400"/>
              </a:spcAft>
              <a:buFont typeface="Arial" pitchFamily="34" charset="0"/>
              <a:buChar char="•"/>
              <a:tabLst>
                <a:tab pos="457200" algn="l"/>
                <a:tab pos="1533525" algn="l"/>
                <a:tab pos="1603375" algn="l"/>
              </a:tabLst>
            </a:pPr>
            <a:r>
              <a:rPr lang="en-US" sz="2000" b="1" dirty="0" smtClean="0"/>
              <a:t> ID parties and witnesses</a:t>
            </a:r>
          </a:p>
          <a:p>
            <a:pPr marL="400050" lvl="3" indent="-400050">
              <a:spcBef>
                <a:spcPts val="0"/>
              </a:spcBef>
              <a:spcAft>
                <a:spcPts val="400"/>
              </a:spcAft>
              <a:buFont typeface="Arial" pitchFamily="34" charset="0"/>
              <a:buChar char="•"/>
              <a:tabLst>
                <a:tab pos="457200" algn="l"/>
                <a:tab pos="1533525" algn="l"/>
                <a:tab pos="1603375" algn="l"/>
              </a:tabLst>
            </a:pPr>
            <a:r>
              <a:rPr lang="en-US" sz="2000" b="1" dirty="0" smtClean="0"/>
              <a:t>ID issue(s) and how documented</a:t>
            </a:r>
          </a:p>
          <a:p>
            <a:pPr marL="342900" lvl="3" indent="-342900">
              <a:spcBef>
                <a:spcPts val="0"/>
              </a:spcBef>
              <a:spcAft>
                <a:spcPts val="400"/>
              </a:spcAft>
              <a:buFont typeface="Arial" pitchFamily="34" charset="0"/>
              <a:buChar char="•"/>
              <a:tabLst>
                <a:tab pos="457200" algn="l"/>
                <a:tab pos="1533525" algn="l"/>
                <a:tab pos="1603375" algn="l"/>
              </a:tabLst>
            </a:pPr>
            <a:r>
              <a:rPr lang="en-US" sz="2000" b="1" dirty="0" smtClean="0"/>
              <a:t> ID dates/times of interviews</a:t>
            </a:r>
          </a:p>
          <a:p>
            <a:pPr marL="342900" lvl="3" indent="-342900">
              <a:spcBef>
                <a:spcPts val="0"/>
              </a:spcBef>
              <a:spcAft>
                <a:spcPts val="400"/>
              </a:spcAft>
              <a:buFont typeface="Arial" pitchFamily="34" charset="0"/>
              <a:buChar char="•"/>
              <a:tabLst>
                <a:tab pos="457200" algn="l"/>
                <a:tab pos="1533525" algn="l"/>
                <a:tab pos="1603375" algn="l"/>
              </a:tabLst>
            </a:pPr>
            <a:r>
              <a:rPr lang="en-US" sz="2000" b="1" dirty="0" smtClean="0"/>
              <a:t> ID investigators</a:t>
            </a:r>
          </a:p>
          <a:p>
            <a:pPr marL="342900" lvl="3" indent="-342900">
              <a:spcBef>
                <a:spcPts val="0"/>
              </a:spcBef>
              <a:spcAft>
                <a:spcPts val="400"/>
              </a:spcAft>
              <a:buFont typeface="Arial" pitchFamily="34" charset="0"/>
              <a:buChar char="•"/>
              <a:tabLst>
                <a:tab pos="457200" algn="l"/>
                <a:tab pos="1533525" algn="l"/>
                <a:tab pos="1603375" algn="l"/>
              </a:tabLst>
            </a:pPr>
            <a:r>
              <a:rPr lang="en-US" sz="2000" b="1" dirty="0" smtClean="0"/>
              <a:t> ID relevant  policies, etc.</a:t>
            </a:r>
          </a:p>
          <a:p>
            <a:pPr marL="342900" lvl="3" indent="-342900">
              <a:spcBef>
                <a:spcPts val="0"/>
              </a:spcBef>
              <a:spcAft>
                <a:spcPts val="400"/>
              </a:spcAft>
              <a:buFont typeface="Arial" pitchFamily="34" charset="0"/>
              <a:buChar char="•"/>
              <a:tabLst>
                <a:tab pos="457200" algn="l"/>
                <a:tab pos="1533525" algn="l"/>
                <a:tab pos="1603375" algn="l"/>
              </a:tabLst>
            </a:pPr>
            <a:r>
              <a:rPr lang="en-US" sz="2000" b="1" dirty="0" smtClean="0"/>
              <a:t> ID materials reviewed</a:t>
            </a:r>
          </a:p>
          <a:p>
            <a:pPr marL="742950" marR="0" lvl="2" indent="-511175" algn="l" defTabSz="914400" rtl="0" eaLnBrk="1" fontAlgn="base" latinLnBrk="0" hangingPunct="1">
              <a:lnSpc>
                <a:spcPct val="100000"/>
              </a:lnSpc>
              <a:spcBef>
                <a:spcPts val="1200"/>
              </a:spcBef>
              <a:spcAft>
                <a:spcPts val="400"/>
              </a:spcAft>
              <a:buClrTx/>
              <a:buSzTx/>
              <a:tabLst>
                <a:tab pos="457200" algn="l"/>
                <a:tab pos="1533525" algn="l"/>
                <a:tab pos="1603375" algn="l"/>
              </a:tabLst>
              <a:defRPr/>
            </a:pPr>
            <a:endParaRPr kumimoji="0" lang="en-US" sz="1800" b="1"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endParaRPr>
          </a:p>
        </p:txBody>
      </p:sp>
      <p:sp>
        <p:nvSpPr>
          <p:cNvPr id="6" name="Rectangle 5"/>
          <p:cNvSpPr/>
          <p:nvPr/>
        </p:nvSpPr>
        <p:spPr>
          <a:xfrm>
            <a:off x="4495800" y="1676400"/>
            <a:ext cx="4343400" cy="4401205"/>
          </a:xfrm>
          <a:prstGeom prst="rect">
            <a:avLst/>
          </a:prstGeom>
        </p:spPr>
        <p:txBody>
          <a:bodyPr wrap="square">
            <a:spAutoFit/>
          </a:bodyPr>
          <a:lstStyle/>
          <a:p>
            <a:pPr marL="342900" lvl="2" indent="-342900">
              <a:spcBef>
                <a:spcPts val="0"/>
              </a:spcBef>
              <a:spcAft>
                <a:spcPts val="400"/>
              </a:spcAft>
              <a:buFont typeface="Arial" pitchFamily="34" charset="0"/>
              <a:buChar char="•"/>
              <a:tabLst>
                <a:tab pos="457200" algn="l"/>
                <a:tab pos="1533525" algn="l"/>
                <a:tab pos="1603375" algn="l"/>
              </a:tabLst>
              <a:defRPr/>
            </a:pPr>
            <a:r>
              <a:rPr lang="en-US" sz="2000" b="1" dirty="0" smtClean="0">
                <a:solidFill>
                  <a:srgbClr val="FF0000"/>
                </a:solidFill>
              </a:rPr>
              <a:t> Analysis:</a:t>
            </a:r>
          </a:p>
          <a:p>
            <a:pPr marL="400050" lvl="3" indent="-400050">
              <a:spcBef>
                <a:spcPts val="0"/>
              </a:spcBef>
              <a:spcAft>
                <a:spcPts val="400"/>
              </a:spcAft>
              <a:buFont typeface="Arial" pitchFamily="34" charset="0"/>
              <a:buChar char="•"/>
              <a:tabLst>
                <a:tab pos="457200" algn="l"/>
                <a:tab pos="1533525" algn="l"/>
                <a:tab pos="1603375" algn="l"/>
              </a:tabLst>
            </a:pPr>
            <a:r>
              <a:rPr lang="en-US" sz="2000" b="1" dirty="0" smtClean="0"/>
              <a:t>Inconsistencies vs. corroborated facts</a:t>
            </a:r>
          </a:p>
          <a:p>
            <a:pPr marL="400050" lvl="3" indent="-400050">
              <a:spcBef>
                <a:spcPts val="0"/>
              </a:spcBef>
              <a:spcAft>
                <a:spcPts val="400"/>
              </a:spcAft>
              <a:buFont typeface="Arial" pitchFamily="34" charset="0"/>
              <a:buChar char="•"/>
              <a:tabLst>
                <a:tab pos="457200" algn="l"/>
                <a:tab pos="1533525" algn="l"/>
                <a:tab pos="1603375" algn="l"/>
              </a:tabLst>
            </a:pPr>
            <a:r>
              <a:rPr lang="en-US" sz="2000" b="1" dirty="0" smtClean="0"/>
              <a:t>Credibility role/assessments </a:t>
            </a:r>
          </a:p>
          <a:p>
            <a:pPr marL="400050" lvl="3" indent="-400050">
              <a:spcBef>
                <a:spcPts val="0"/>
              </a:spcBef>
              <a:spcAft>
                <a:spcPts val="400"/>
              </a:spcAft>
              <a:buFont typeface="Arial" pitchFamily="34" charset="0"/>
              <a:buChar char="•"/>
              <a:tabLst>
                <a:tab pos="457200" algn="l"/>
                <a:tab pos="1533525" algn="l"/>
                <a:tab pos="1603375" algn="l"/>
              </a:tabLst>
            </a:pPr>
            <a:r>
              <a:rPr lang="en-US" sz="2000" b="1" dirty="0" smtClean="0"/>
              <a:t>Role of motive/bias, if any</a:t>
            </a:r>
          </a:p>
          <a:p>
            <a:pPr marL="400050" lvl="3" indent="-400050">
              <a:spcBef>
                <a:spcPts val="0"/>
              </a:spcBef>
              <a:spcAft>
                <a:spcPts val="400"/>
              </a:spcAft>
              <a:buFont typeface="Arial" pitchFamily="34" charset="0"/>
              <a:buChar char="•"/>
              <a:tabLst>
                <a:tab pos="457200" algn="l"/>
                <a:tab pos="1533525" algn="l"/>
                <a:tab pos="1603375" algn="l"/>
              </a:tabLst>
            </a:pPr>
            <a:r>
              <a:rPr lang="en-US" sz="2000" b="1" dirty="0" smtClean="0"/>
              <a:t>Ethnicity and other considerations</a:t>
            </a:r>
          </a:p>
          <a:p>
            <a:pPr marL="400050" lvl="3" indent="-400050">
              <a:spcBef>
                <a:spcPts val="0"/>
              </a:spcBef>
              <a:spcAft>
                <a:spcPts val="400"/>
              </a:spcAft>
              <a:buFont typeface="Arial" pitchFamily="34" charset="0"/>
              <a:buChar char="•"/>
              <a:tabLst>
                <a:tab pos="457200" algn="l"/>
                <a:tab pos="1533525" algn="l"/>
                <a:tab pos="1603375" algn="l"/>
              </a:tabLst>
            </a:pPr>
            <a:r>
              <a:rPr lang="en-US" sz="2000" b="1" dirty="0" smtClean="0"/>
              <a:t>What “you” determine happened</a:t>
            </a:r>
          </a:p>
          <a:p>
            <a:pPr marL="400050" lvl="3" indent="-400050">
              <a:spcBef>
                <a:spcPts val="0"/>
              </a:spcBef>
              <a:spcAft>
                <a:spcPts val="400"/>
              </a:spcAft>
              <a:buFont typeface="Arial" pitchFamily="34" charset="0"/>
              <a:buChar char="•"/>
              <a:tabLst>
                <a:tab pos="457200" algn="l"/>
                <a:tab pos="1533525" algn="l"/>
                <a:tab pos="1603375" algn="l"/>
              </a:tabLst>
            </a:pPr>
            <a:r>
              <a:rPr lang="en-US" sz="2000" b="1" dirty="0" smtClean="0"/>
              <a:t>If the claim alleges violation of Company policy, use the language from the policy as your guide</a:t>
            </a:r>
          </a:p>
        </p:txBody>
      </p:sp>
      <p:pic>
        <p:nvPicPr>
          <p:cNvPr id="7" name="Picture 3" descr="http://www.presentermedia.com/tp/3ZI4w1K4/magnifing_glass_search_folders.png">
            <a:hlinkClick r:id="rId3"/>
          </p:cNvPr>
          <p:cNvPicPr>
            <a:picLocks noChangeAspect="1" noChangeArrowheads="1"/>
          </p:cNvPicPr>
          <p:nvPr/>
        </p:nvPicPr>
        <p:blipFill>
          <a:blip r:embed="rId4"/>
          <a:srcRect/>
          <a:stretch>
            <a:fillRect/>
          </a:stretch>
        </p:blipFill>
        <p:spPr bwMode="auto">
          <a:xfrm>
            <a:off x="1828800" y="4953000"/>
            <a:ext cx="2120900" cy="1590675"/>
          </a:xfrm>
          <a:prstGeom prst="rect">
            <a:avLst/>
          </a:prstGeom>
          <a:noFill/>
        </p:spPr>
      </p:pic>
    </p:spTree>
    <p:extLst>
      <p:ext uri="{BB962C8B-B14F-4D97-AF65-F5344CB8AC3E}">
        <p14:creationId xmlns:p14="http://schemas.microsoft.com/office/powerpoint/2010/main" xmlns="" val="759860387"/>
      </p:ext>
    </p:extLst>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a:xfrm>
            <a:off x="457200" y="381000"/>
            <a:ext cx="8376745" cy="914400"/>
          </a:xfrm>
        </p:spPr>
        <p:txBody>
          <a:bodyPr lIns="92075" tIns="46038" rIns="92075" bIns="46038"/>
          <a:lstStyle/>
          <a:p>
            <a:pPr eaLnBrk="1" hangingPunct="1"/>
            <a:r>
              <a:rPr lang="en-US" dirty="0" smtClean="0">
                <a:latin typeface="+mj-lt"/>
                <a:ea typeface="Tahoma" pitchFamily="34" charset="0"/>
                <a:cs typeface="Tahoma" pitchFamily="34" charset="0"/>
              </a:rPr>
              <a:t>Conclusion/Recommendation</a:t>
            </a:r>
          </a:p>
        </p:txBody>
      </p:sp>
      <p:sp>
        <p:nvSpPr>
          <p:cNvPr id="4" name="Rectangle 3"/>
          <p:cNvSpPr txBox="1">
            <a:spLocks noChangeArrowheads="1"/>
          </p:cNvSpPr>
          <p:nvPr/>
        </p:nvSpPr>
        <p:spPr bwMode="auto">
          <a:xfrm>
            <a:off x="533400" y="1752600"/>
            <a:ext cx="8001000" cy="4495800"/>
          </a:xfrm>
          <a:prstGeom prst="rect">
            <a:avLst/>
          </a:prstGeom>
          <a:noFill/>
          <a:ln w="9525">
            <a:noFill/>
            <a:miter lim="800000"/>
            <a:headEnd/>
            <a:tailEnd/>
          </a:ln>
        </p:spPr>
        <p:txBody>
          <a:bodyPr vert="horz" wrap="square" lIns="92075" tIns="46038" rIns="92075" bIns="46038" numCol="1" anchor="t" anchorCtr="0" compatLnSpc="1">
            <a:prstTxWarp prst="textNoShape">
              <a:avLst/>
            </a:prstTxWarp>
          </a:bodyPr>
          <a:lstStyle/>
          <a:p>
            <a:pPr marL="463550" lvl="3" indent="-288925">
              <a:spcBef>
                <a:spcPts val="1200"/>
              </a:spcBef>
              <a:spcAft>
                <a:spcPts val="400"/>
              </a:spcAft>
              <a:buFont typeface="Arial" pitchFamily="34" charset="0"/>
              <a:buChar char="•"/>
              <a:tabLst>
                <a:tab pos="457200" algn="l"/>
                <a:tab pos="1533525" algn="l"/>
                <a:tab pos="1603375" algn="l"/>
              </a:tabLst>
            </a:pPr>
            <a:r>
              <a:rPr lang="en-US" sz="2400" b="1" dirty="0" smtClean="0"/>
              <a:t>Set forth your conclusion and recommended course of action.</a:t>
            </a:r>
          </a:p>
          <a:p>
            <a:pPr marL="463550" lvl="3" indent="-288925">
              <a:spcBef>
                <a:spcPts val="1200"/>
              </a:spcBef>
              <a:spcAft>
                <a:spcPts val="400"/>
              </a:spcAft>
              <a:buFont typeface="Arial" pitchFamily="34" charset="0"/>
              <a:buChar char="•"/>
              <a:tabLst>
                <a:tab pos="457200" algn="l"/>
                <a:tab pos="1533525" algn="l"/>
                <a:tab pos="1603375" algn="l"/>
              </a:tabLst>
            </a:pPr>
            <a:r>
              <a:rPr lang="en-US" sz="2400" b="1" dirty="0" smtClean="0"/>
              <a:t>Do not use knowledge of employment laws as the basis for your conclusions. Judges and juries decide whether there has been a violation of the law.</a:t>
            </a:r>
          </a:p>
          <a:p>
            <a:pPr marL="463550" lvl="3" indent="-288925">
              <a:spcBef>
                <a:spcPts val="1200"/>
              </a:spcBef>
              <a:spcAft>
                <a:spcPts val="400"/>
              </a:spcAft>
              <a:buFont typeface="Arial" pitchFamily="34" charset="0"/>
              <a:buChar char="•"/>
              <a:tabLst>
                <a:tab pos="457200" algn="l"/>
                <a:tab pos="1533525" algn="l"/>
                <a:tab pos="1603375" algn="l"/>
              </a:tabLst>
            </a:pPr>
            <a:r>
              <a:rPr lang="en-US" sz="2400" b="1" dirty="0" smtClean="0">
                <a:solidFill>
                  <a:srgbClr val="C00000"/>
                </a:solidFill>
              </a:rPr>
              <a:t>Never make legal conclusions</a:t>
            </a:r>
          </a:p>
          <a:p>
            <a:pPr marL="1200150" lvl="3" indent="-511175">
              <a:spcBef>
                <a:spcPts val="1200"/>
              </a:spcBef>
              <a:spcAft>
                <a:spcPts val="400"/>
              </a:spcAft>
              <a:buFont typeface="Arial" pitchFamily="34" charset="0"/>
              <a:buChar char="•"/>
              <a:tabLst>
                <a:tab pos="457200" algn="l"/>
                <a:tab pos="1533525" algn="l"/>
                <a:tab pos="1603375" algn="l"/>
              </a:tabLst>
            </a:pPr>
            <a:endParaRPr lang="en-US" sz="2000" b="1" dirty="0" smtClean="0"/>
          </a:p>
          <a:p>
            <a:pPr marL="1200150" lvl="3" indent="-511175">
              <a:spcBef>
                <a:spcPts val="1200"/>
              </a:spcBef>
              <a:spcAft>
                <a:spcPts val="400"/>
              </a:spcAft>
              <a:buFont typeface="Wingdings" pitchFamily="2" charset="2"/>
              <a:buChar char="v"/>
              <a:tabLst>
                <a:tab pos="457200" algn="l"/>
                <a:tab pos="1533525" algn="l"/>
                <a:tab pos="1603375" algn="l"/>
              </a:tabLst>
            </a:pPr>
            <a:endParaRPr lang="en-US" sz="2000" b="1" dirty="0" smtClean="0"/>
          </a:p>
          <a:p>
            <a:pPr marL="742950" marR="0" lvl="2" indent="-511175" algn="l" defTabSz="914400" rtl="0" eaLnBrk="1" fontAlgn="base" latinLnBrk="0" hangingPunct="1">
              <a:lnSpc>
                <a:spcPct val="100000"/>
              </a:lnSpc>
              <a:spcBef>
                <a:spcPts val="1200"/>
              </a:spcBef>
              <a:spcAft>
                <a:spcPts val="400"/>
              </a:spcAft>
              <a:buClrTx/>
              <a:buSzTx/>
              <a:buFont typeface="Wingdings" pitchFamily="2" charset="2"/>
              <a:buChar char="v"/>
              <a:tabLst>
                <a:tab pos="457200" algn="l"/>
                <a:tab pos="1533525" algn="l"/>
                <a:tab pos="1603375" algn="l"/>
              </a:tabLst>
              <a:defRPr/>
            </a:pPr>
            <a:endParaRPr kumimoji="0" lang="en-US" sz="1800" b="1"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xmlns="" val="3042555087"/>
      </p:ext>
    </p:extLst>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type="title"/>
          </p:nvPr>
        </p:nvSpPr>
        <p:spPr>
          <a:xfrm>
            <a:off x="533400" y="381000"/>
            <a:ext cx="8229600" cy="914400"/>
          </a:xfrm>
        </p:spPr>
        <p:txBody>
          <a:bodyPr lIns="92075" tIns="46038" rIns="92075" bIns="46038">
            <a:normAutofit/>
          </a:bodyPr>
          <a:lstStyle/>
          <a:p>
            <a:pPr eaLnBrk="1" hangingPunct="1"/>
            <a:r>
              <a:rPr lang="en-US" sz="4000" dirty="0" smtClean="0">
                <a:latin typeface="+mj-lt"/>
                <a:ea typeface="Tahoma" pitchFamily="34" charset="0"/>
                <a:cs typeface="Tahoma" pitchFamily="34" charset="0"/>
              </a:rPr>
              <a:t>Close the Investigation</a:t>
            </a:r>
          </a:p>
        </p:txBody>
      </p:sp>
      <p:sp>
        <p:nvSpPr>
          <p:cNvPr id="101379" name="Rectangle 3"/>
          <p:cNvSpPr>
            <a:spLocks noGrp="1" noChangeArrowheads="1"/>
          </p:cNvSpPr>
          <p:nvPr>
            <p:ph idx="1"/>
          </p:nvPr>
        </p:nvSpPr>
        <p:spPr>
          <a:xfrm>
            <a:off x="2438400" y="1828800"/>
            <a:ext cx="6324600" cy="4343400"/>
          </a:xfrm>
        </p:spPr>
        <p:txBody>
          <a:bodyPr lIns="92075" tIns="46038" rIns="92075" bIns="46038">
            <a:normAutofit lnSpcReduction="10000"/>
          </a:bodyPr>
          <a:lstStyle/>
          <a:p>
            <a:pPr>
              <a:lnSpc>
                <a:spcPct val="80000"/>
              </a:lnSpc>
              <a:spcBef>
                <a:spcPts val="1200"/>
              </a:spcBef>
              <a:spcAft>
                <a:spcPts val="600"/>
              </a:spcAft>
              <a:buFont typeface="Arial" pitchFamily="34" charset="0"/>
              <a:buChar char="•"/>
            </a:pPr>
            <a:r>
              <a:rPr lang="en-US" sz="2200" dirty="0" smtClean="0"/>
              <a:t>Advise those at within the company that have a “need to know” of outcome.  </a:t>
            </a:r>
          </a:p>
          <a:p>
            <a:pPr>
              <a:lnSpc>
                <a:spcPct val="80000"/>
              </a:lnSpc>
              <a:spcBef>
                <a:spcPts val="1200"/>
              </a:spcBef>
              <a:spcAft>
                <a:spcPts val="600"/>
              </a:spcAft>
              <a:buFont typeface="Arial" pitchFamily="34" charset="0"/>
              <a:buChar char="•"/>
            </a:pPr>
            <a:r>
              <a:rPr lang="en-US" sz="2200" dirty="0" smtClean="0"/>
              <a:t>Advise the parties of the outcome.  Decide on whether it will be verbal, in writing, or both</a:t>
            </a:r>
          </a:p>
          <a:p>
            <a:pPr marL="787400" lvl="2" indent="-393700">
              <a:lnSpc>
                <a:spcPct val="80000"/>
              </a:lnSpc>
              <a:spcBef>
                <a:spcPts val="1200"/>
              </a:spcBef>
              <a:buFont typeface="Arial" pitchFamily="34" charset="0"/>
              <a:buChar char="•"/>
            </a:pPr>
            <a:r>
              <a:rPr lang="en-US" dirty="0" smtClean="0"/>
              <a:t>Complainant ordinarily should not be informed of specifics of discipline imposed on accused. </a:t>
            </a:r>
          </a:p>
          <a:p>
            <a:pPr marL="787400" lvl="2" indent="-393700">
              <a:lnSpc>
                <a:spcPct val="80000"/>
              </a:lnSpc>
              <a:spcBef>
                <a:spcPts val="1200"/>
              </a:spcBef>
              <a:buFont typeface="Arial" pitchFamily="34" charset="0"/>
              <a:buChar char="•"/>
            </a:pPr>
            <a:r>
              <a:rPr lang="en-US" dirty="0" smtClean="0"/>
              <a:t>Rather, Complainant should be advised that the matter has been investigated and that appropriate action has been taken and it is expected that the conduct will not reoccur</a:t>
            </a:r>
          </a:p>
          <a:p>
            <a:pPr>
              <a:lnSpc>
                <a:spcPct val="80000"/>
              </a:lnSpc>
              <a:spcBef>
                <a:spcPts val="1200"/>
              </a:spcBef>
              <a:spcAft>
                <a:spcPts val="600"/>
              </a:spcAft>
              <a:buFont typeface="Arial" pitchFamily="34" charset="0"/>
              <a:buChar char="•"/>
            </a:pPr>
            <a:r>
              <a:rPr lang="en-US" sz="2200" dirty="0" smtClean="0"/>
              <a:t>Implement prompt course of remedial action, if appropriate.</a:t>
            </a:r>
          </a:p>
          <a:p>
            <a:pPr>
              <a:lnSpc>
                <a:spcPct val="80000"/>
              </a:lnSpc>
              <a:spcBef>
                <a:spcPts val="1200"/>
              </a:spcBef>
              <a:spcAft>
                <a:spcPts val="600"/>
              </a:spcAft>
              <a:buFont typeface="Arial" pitchFamily="34" charset="0"/>
              <a:buChar char="•"/>
            </a:pPr>
            <a:r>
              <a:rPr lang="en-US" sz="2200" dirty="0" smtClean="0"/>
              <a:t>Follow-up with Complainant to assure conduct has stopped, no reprisal</a:t>
            </a:r>
          </a:p>
          <a:p>
            <a:pPr>
              <a:lnSpc>
                <a:spcPct val="80000"/>
              </a:lnSpc>
              <a:spcBef>
                <a:spcPts val="1200"/>
              </a:spcBef>
              <a:spcAft>
                <a:spcPts val="600"/>
              </a:spcAft>
              <a:buFont typeface="Arial" pitchFamily="34" charset="0"/>
              <a:buChar char="•"/>
            </a:pPr>
            <a:endParaRPr lang="en-US" sz="2400" dirty="0" smtClean="0"/>
          </a:p>
        </p:txBody>
      </p:sp>
      <p:pic>
        <p:nvPicPr>
          <p:cNvPr id="4" name="Picture 3" descr="http://www.presentermedia.com/tp/HbDp1h1t/pressure_sign_paper.gif">
            <a:hlinkClick r:id="rId3"/>
          </p:cNvPr>
          <p:cNvPicPr/>
          <p:nvPr/>
        </p:nvPicPr>
        <p:blipFill>
          <a:blip r:embed="rId4"/>
          <a:srcRect/>
          <a:stretch>
            <a:fillRect/>
          </a:stretch>
        </p:blipFill>
        <p:spPr bwMode="auto">
          <a:xfrm>
            <a:off x="304800" y="2667000"/>
            <a:ext cx="2086433" cy="1858926"/>
          </a:xfrm>
          <a:prstGeom prst="rect">
            <a:avLst/>
          </a:prstGeom>
          <a:noFill/>
          <a:ln w="9525">
            <a:noFill/>
            <a:miter lim="800000"/>
            <a:headEnd/>
            <a:tailEnd/>
          </a:ln>
        </p:spPr>
      </p:pic>
    </p:spTree>
    <p:extLst>
      <p:ext uri="{BB962C8B-B14F-4D97-AF65-F5344CB8AC3E}">
        <p14:creationId xmlns:p14="http://schemas.microsoft.com/office/powerpoint/2010/main" xmlns="" val="689458370"/>
      </p:ext>
    </p:extLst>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304800"/>
            <a:ext cx="8153400" cy="1066800"/>
          </a:xfrm>
        </p:spPr>
        <p:txBody>
          <a:bodyPr/>
          <a:lstStyle/>
          <a:p>
            <a:r>
              <a:rPr lang="en-US" sz="4000" dirty="0" smtClean="0">
                <a:latin typeface="+mj-lt"/>
              </a:rPr>
              <a:t>Finalize Documents</a:t>
            </a:r>
            <a:endParaRPr lang="en-US" sz="4000" dirty="0">
              <a:latin typeface="+mj-lt"/>
            </a:endParaRPr>
          </a:p>
        </p:txBody>
      </p:sp>
      <p:sp>
        <p:nvSpPr>
          <p:cNvPr id="3" name="Content Placeholder 2"/>
          <p:cNvSpPr>
            <a:spLocks noGrp="1"/>
          </p:cNvSpPr>
          <p:nvPr>
            <p:ph idx="1"/>
          </p:nvPr>
        </p:nvSpPr>
        <p:spPr>
          <a:xfrm>
            <a:off x="609600" y="1828800"/>
            <a:ext cx="7924800" cy="3733800"/>
          </a:xfrm>
        </p:spPr>
        <p:txBody>
          <a:bodyPr/>
          <a:lstStyle/>
          <a:p>
            <a:pPr marL="457200" indent="-457200">
              <a:spcBef>
                <a:spcPts val="1200"/>
              </a:spcBef>
              <a:buFont typeface="Arial" pitchFamily="34" charset="0"/>
              <a:buChar char="•"/>
            </a:pPr>
            <a:r>
              <a:rPr lang="en-US" sz="2400" dirty="0" smtClean="0"/>
              <a:t>Mark all investigative material:</a:t>
            </a:r>
          </a:p>
          <a:p>
            <a:pPr marL="914400" lvl="2" indent="-457200">
              <a:spcBef>
                <a:spcPts val="1200"/>
              </a:spcBef>
              <a:buFont typeface="Arial" pitchFamily="34" charset="0"/>
              <a:buChar char="•"/>
            </a:pPr>
            <a:r>
              <a:rPr lang="en-US" sz="1800" dirty="0" smtClean="0"/>
              <a:t>Confidential</a:t>
            </a:r>
          </a:p>
          <a:p>
            <a:pPr marL="914400" lvl="2" indent="-457200">
              <a:spcBef>
                <a:spcPts val="1200"/>
              </a:spcBef>
              <a:buFont typeface="Arial" pitchFamily="34" charset="0"/>
              <a:buChar char="•"/>
            </a:pPr>
            <a:r>
              <a:rPr lang="en-US" sz="1800" dirty="0" smtClean="0"/>
              <a:t>Confidential Work Product Prepared in Anticipation of Litigation</a:t>
            </a:r>
          </a:p>
          <a:p>
            <a:pPr marL="914400" lvl="2" indent="-457200">
              <a:spcBef>
                <a:spcPts val="1200"/>
              </a:spcBef>
              <a:buFont typeface="Arial" pitchFamily="34" charset="0"/>
              <a:buChar char="•"/>
            </a:pPr>
            <a:r>
              <a:rPr lang="en-US" sz="1800" dirty="0" smtClean="0"/>
              <a:t>Confidential Attorney/Client Communication</a:t>
            </a:r>
          </a:p>
          <a:p>
            <a:pPr marL="1371600" lvl="3" indent="-457200">
              <a:spcBef>
                <a:spcPts val="1200"/>
              </a:spcBef>
              <a:buFont typeface="Arial" pitchFamily="34" charset="0"/>
              <a:buChar char="•"/>
            </a:pPr>
            <a:r>
              <a:rPr lang="en-US" dirty="0" smtClean="0"/>
              <a:t>Do not show the witness confidential or privileged documents</a:t>
            </a:r>
          </a:p>
          <a:p>
            <a:pPr marL="1371600" lvl="3" indent="-457200">
              <a:spcBef>
                <a:spcPts val="1200"/>
              </a:spcBef>
              <a:buFont typeface="Arial" pitchFamily="34" charset="0"/>
              <a:buChar char="•"/>
            </a:pPr>
            <a:r>
              <a:rPr lang="en-US" dirty="0" smtClean="0"/>
              <a:t>Keep all investigation files separate from personnel files of witnesses</a:t>
            </a:r>
          </a:p>
          <a:p>
            <a:pPr marL="457200" indent="-457200">
              <a:spcBef>
                <a:spcPts val="1200"/>
              </a:spcBef>
              <a:buFont typeface="Arial" pitchFamily="34" charset="0"/>
              <a:buChar char="•"/>
            </a:pPr>
            <a:r>
              <a:rPr lang="en-US" sz="2400" dirty="0" smtClean="0"/>
              <a:t>If applicable, remove litigation hold after reasonable time, following discussion with Legal if appropriate.</a:t>
            </a:r>
          </a:p>
        </p:txBody>
      </p:sp>
    </p:spTree>
    <p:extLst>
      <p:ext uri="{BB962C8B-B14F-4D97-AF65-F5344CB8AC3E}">
        <p14:creationId xmlns:p14="http://schemas.microsoft.com/office/powerpoint/2010/main" xmlns="" val="283476337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53"/>
          <p:cNvSpPr>
            <a:spLocks noChangeArrowheads="1"/>
          </p:cNvSpPr>
          <p:nvPr/>
        </p:nvSpPr>
        <p:spPr bwMode="auto">
          <a:xfrm>
            <a:off x="609600" y="1600200"/>
            <a:ext cx="8001000" cy="4724400"/>
          </a:xfrm>
          <a:prstGeom prst="rect">
            <a:avLst/>
          </a:prstGeom>
          <a:gradFill rotWithShape="1">
            <a:gsLst>
              <a:gs pos="0">
                <a:srgbClr val="F7F7F7"/>
              </a:gs>
              <a:gs pos="100000">
                <a:srgbClr val="F00000">
                  <a:alpha val="18999"/>
                </a:srgbClr>
              </a:gs>
            </a:gsLst>
            <a:lin ang="5400000" scaled="1"/>
          </a:gradFill>
          <a:ln w="9525" algn="ctr">
            <a:noFill/>
            <a:miter lim="800000"/>
            <a:headEnd/>
            <a:tailEnd/>
          </a:ln>
        </p:spPr>
        <p:txBody>
          <a:bodyPr rot="10800000" wrap="none" anchor="ctr"/>
          <a:lstStyle/>
          <a:p>
            <a:endParaRPr lang="en-US" dirty="0"/>
          </a:p>
        </p:txBody>
      </p:sp>
      <p:sp>
        <p:nvSpPr>
          <p:cNvPr id="32771" name="Rectangle 3"/>
          <p:cNvSpPr>
            <a:spLocks noChangeArrowheads="1"/>
          </p:cNvSpPr>
          <p:nvPr/>
        </p:nvSpPr>
        <p:spPr bwMode="auto">
          <a:xfrm>
            <a:off x="1295400" y="263525"/>
            <a:ext cx="6629400" cy="1155700"/>
          </a:xfrm>
          <a:prstGeom prst="rect">
            <a:avLst/>
          </a:prstGeom>
          <a:noFill/>
          <a:ln w="9525" algn="ctr">
            <a:noFill/>
            <a:miter lim="800000"/>
            <a:headEnd/>
            <a:tailEnd/>
          </a:ln>
        </p:spPr>
        <p:txBody>
          <a:bodyPr anchor="ctr"/>
          <a:lstStyle/>
          <a:p>
            <a:pPr algn="r" eaLnBrk="1" hangingPunct="1">
              <a:spcBef>
                <a:spcPct val="50000"/>
              </a:spcBef>
            </a:pPr>
            <a:r>
              <a:rPr lang="en-US" sz="2400" b="1" dirty="0" smtClean="0">
                <a:solidFill>
                  <a:schemeClr val="bg1"/>
                </a:solidFill>
                <a:latin typeface="+mj-lt"/>
              </a:rPr>
              <a:t>After </a:t>
            </a:r>
            <a:r>
              <a:rPr lang="en-US" sz="2400" b="1" dirty="0">
                <a:solidFill>
                  <a:schemeClr val="bg1"/>
                </a:solidFill>
                <a:latin typeface="+mj-lt"/>
              </a:rPr>
              <a:t>the Investigation is Completed . . .  </a:t>
            </a:r>
          </a:p>
        </p:txBody>
      </p:sp>
      <p:sp>
        <p:nvSpPr>
          <p:cNvPr id="32772" name="Rectangle 52"/>
          <p:cNvSpPr>
            <a:spLocks noChangeArrowheads="1"/>
          </p:cNvSpPr>
          <p:nvPr/>
        </p:nvSpPr>
        <p:spPr bwMode="auto">
          <a:xfrm>
            <a:off x="5291138" y="3089275"/>
            <a:ext cx="1587" cy="6350"/>
          </a:xfrm>
          <a:prstGeom prst="rect">
            <a:avLst/>
          </a:prstGeom>
          <a:solidFill>
            <a:srgbClr val="000000"/>
          </a:solidFill>
          <a:ln w="9525">
            <a:noFill/>
            <a:miter lim="800000"/>
            <a:headEnd/>
            <a:tailEnd/>
          </a:ln>
        </p:spPr>
        <p:txBody>
          <a:bodyPr/>
          <a:lstStyle/>
          <a:p>
            <a:endParaRPr lang="en-US" dirty="0"/>
          </a:p>
        </p:txBody>
      </p:sp>
      <p:sp>
        <p:nvSpPr>
          <p:cNvPr id="451638" name="AutoShape 54"/>
          <p:cNvSpPr>
            <a:spLocks noChangeArrowheads="1"/>
          </p:cNvSpPr>
          <p:nvPr/>
        </p:nvSpPr>
        <p:spPr bwMode="auto">
          <a:xfrm>
            <a:off x="1809750" y="2057400"/>
            <a:ext cx="5486400" cy="3352800"/>
          </a:xfrm>
          <a:prstGeom prst="cube">
            <a:avLst>
              <a:gd name="adj" fmla="val 25000"/>
            </a:avLst>
          </a:prstGeom>
          <a:gradFill rotWithShape="0">
            <a:gsLst>
              <a:gs pos="0">
                <a:srgbClr val="E68181"/>
              </a:gs>
              <a:gs pos="100000">
                <a:srgbClr val="CC0000"/>
              </a:gs>
            </a:gsLst>
            <a:path path="rect">
              <a:fillToRect l="50000" t="50000" r="50000" b="50000"/>
            </a:path>
          </a:gradFill>
          <a:ln w="19050" algn="ctr">
            <a:noFill/>
            <a:miter lim="800000"/>
            <a:headEnd/>
            <a:tailEnd/>
          </a:ln>
        </p:spPr>
        <p:txBody>
          <a:bodyPr anchor="ctr"/>
          <a:lstStyle/>
          <a:p>
            <a:pPr marL="63500" algn="ctr" eaLnBrk="1" hangingPunct="1">
              <a:spcBef>
                <a:spcPct val="50000"/>
              </a:spcBef>
            </a:pPr>
            <a:r>
              <a:rPr lang="en-US" sz="2400" b="1" dirty="0">
                <a:latin typeface="Arial" charset="0"/>
              </a:rPr>
              <a:t>Do not discuss any information obtained during the investigation except on a “need-to-know” basis</a:t>
            </a:r>
          </a:p>
        </p:txBody>
      </p:sp>
      <p:grpSp>
        <p:nvGrpSpPr>
          <p:cNvPr id="2" name="Group 55"/>
          <p:cNvGrpSpPr>
            <a:grpSpLocks/>
          </p:cNvGrpSpPr>
          <p:nvPr/>
        </p:nvGrpSpPr>
        <p:grpSpPr bwMode="auto">
          <a:xfrm>
            <a:off x="952500" y="1409700"/>
            <a:ext cx="7505700" cy="4743450"/>
            <a:chOff x="600" y="996"/>
            <a:chExt cx="4728" cy="2988"/>
          </a:xfrm>
        </p:grpSpPr>
        <p:cxnSp>
          <p:nvCxnSpPr>
            <p:cNvPr id="32782" name="AutoShape 56"/>
            <p:cNvCxnSpPr>
              <a:cxnSpLocks noChangeShapeType="1"/>
              <a:stCxn id="32777" idx="4"/>
              <a:endCxn id="32776" idx="0"/>
            </p:cNvCxnSpPr>
            <p:nvPr/>
          </p:nvCxnSpPr>
          <p:spPr bwMode="auto">
            <a:xfrm rot="5400000">
              <a:off x="144" y="2856"/>
              <a:ext cx="912" cy="0"/>
            </a:xfrm>
            <a:prstGeom prst="straightConnector1">
              <a:avLst/>
            </a:prstGeom>
            <a:noFill/>
            <a:ln w="9525">
              <a:solidFill>
                <a:srgbClr val="EB332F"/>
              </a:solidFill>
              <a:round/>
              <a:headEnd/>
              <a:tailEnd/>
            </a:ln>
            <a:effectLst>
              <a:prstShdw prst="shdw17" dist="17961" dir="2700000">
                <a:srgbClr val="8D1F1C"/>
              </a:prstShdw>
            </a:effectLst>
          </p:spPr>
        </p:cxnSp>
        <p:cxnSp>
          <p:nvCxnSpPr>
            <p:cNvPr id="32783" name="AutoShape 57"/>
            <p:cNvCxnSpPr>
              <a:cxnSpLocks noChangeShapeType="1"/>
              <a:endCxn id="32778" idx="4"/>
            </p:cNvCxnSpPr>
            <p:nvPr/>
          </p:nvCxnSpPr>
          <p:spPr bwMode="auto">
            <a:xfrm flipV="1">
              <a:off x="720" y="3744"/>
              <a:ext cx="2880" cy="240"/>
            </a:xfrm>
            <a:prstGeom prst="bentConnector2">
              <a:avLst/>
            </a:prstGeom>
            <a:noFill/>
            <a:ln w="9525">
              <a:solidFill>
                <a:srgbClr val="EB332F"/>
              </a:solidFill>
              <a:miter lim="800000"/>
              <a:headEnd/>
              <a:tailEnd/>
            </a:ln>
            <a:effectLst>
              <a:prstShdw prst="shdw17" dist="17961" dir="2700000">
                <a:srgbClr val="8D1F1C"/>
              </a:prstShdw>
            </a:effectLst>
          </p:spPr>
        </p:cxnSp>
        <p:cxnSp>
          <p:nvCxnSpPr>
            <p:cNvPr id="32784" name="AutoShape 58"/>
            <p:cNvCxnSpPr>
              <a:cxnSpLocks noChangeShapeType="1"/>
              <a:endCxn id="32780" idx="0"/>
            </p:cNvCxnSpPr>
            <p:nvPr/>
          </p:nvCxnSpPr>
          <p:spPr bwMode="auto">
            <a:xfrm>
              <a:off x="5328" y="1200"/>
              <a:ext cx="0" cy="2208"/>
            </a:xfrm>
            <a:prstGeom prst="straightConnector1">
              <a:avLst/>
            </a:prstGeom>
            <a:noFill/>
            <a:ln w="9525">
              <a:solidFill>
                <a:srgbClr val="EB332F"/>
              </a:solidFill>
              <a:round/>
              <a:headEnd/>
              <a:tailEnd/>
            </a:ln>
            <a:effectLst>
              <a:prstShdw prst="shdw17" dist="17961" dir="2700000">
                <a:srgbClr val="8D1F1C"/>
              </a:prstShdw>
            </a:effectLst>
          </p:spPr>
        </p:cxnSp>
        <p:cxnSp>
          <p:nvCxnSpPr>
            <p:cNvPr id="32785" name="AutoShape 59"/>
            <p:cNvCxnSpPr>
              <a:cxnSpLocks noChangeShapeType="1"/>
              <a:stCxn id="32778" idx="6"/>
              <a:endCxn id="32780" idx="2"/>
            </p:cNvCxnSpPr>
            <p:nvPr/>
          </p:nvCxnSpPr>
          <p:spPr bwMode="auto">
            <a:xfrm>
              <a:off x="3792" y="3576"/>
              <a:ext cx="1344" cy="0"/>
            </a:xfrm>
            <a:prstGeom prst="straightConnector1">
              <a:avLst/>
            </a:prstGeom>
            <a:noFill/>
            <a:ln w="9525">
              <a:solidFill>
                <a:srgbClr val="EB332F"/>
              </a:solidFill>
              <a:round/>
              <a:headEnd/>
              <a:tailEnd/>
            </a:ln>
            <a:effectLst>
              <a:prstShdw prst="shdw17" dist="17961" dir="2700000">
                <a:srgbClr val="8D1F1C"/>
              </a:prstShdw>
            </a:effectLst>
          </p:spPr>
        </p:cxnSp>
        <p:cxnSp>
          <p:nvCxnSpPr>
            <p:cNvPr id="32786" name="AutoShape 60"/>
            <p:cNvCxnSpPr>
              <a:cxnSpLocks noChangeShapeType="1"/>
              <a:stCxn id="32781" idx="2"/>
            </p:cNvCxnSpPr>
            <p:nvPr/>
          </p:nvCxnSpPr>
          <p:spPr bwMode="auto">
            <a:xfrm flipH="1">
              <a:off x="2880" y="996"/>
              <a:ext cx="2076" cy="12"/>
            </a:xfrm>
            <a:prstGeom prst="straightConnector1">
              <a:avLst/>
            </a:prstGeom>
            <a:noFill/>
            <a:ln w="9525">
              <a:solidFill>
                <a:srgbClr val="EB332F"/>
              </a:solidFill>
              <a:round/>
              <a:headEnd/>
              <a:tailEnd/>
            </a:ln>
            <a:effectLst>
              <a:prstShdw prst="shdw17" dist="17961" dir="2700000">
                <a:srgbClr val="8D1F1C"/>
              </a:prstShdw>
            </a:effectLst>
          </p:spPr>
        </p:cxnSp>
      </p:grpSp>
      <p:grpSp>
        <p:nvGrpSpPr>
          <p:cNvPr id="3" name="Group 61"/>
          <p:cNvGrpSpPr>
            <a:grpSpLocks/>
          </p:cNvGrpSpPr>
          <p:nvPr/>
        </p:nvGrpSpPr>
        <p:grpSpPr bwMode="auto">
          <a:xfrm>
            <a:off x="381000" y="971550"/>
            <a:ext cx="8477250" cy="5200650"/>
            <a:chOff x="240" y="708"/>
            <a:chExt cx="5340" cy="3276"/>
          </a:xfrm>
        </p:grpSpPr>
        <p:sp>
          <p:nvSpPr>
            <p:cNvPr id="32776" name="Oval 62"/>
            <p:cNvSpPr>
              <a:spLocks noChangeArrowheads="1"/>
            </p:cNvSpPr>
            <p:nvPr/>
          </p:nvSpPr>
          <p:spPr bwMode="auto">
            <a:xfrm>
              <a:off x="240" y="3312"/>
              <a:ext cx="720" cy="672"/>
            </a:xfrm>
            <a:prstGeom prst="ellipse">
              <a:avLst/>
            </a:prstGeom>
            <a:gradFill rotWithShape="0">
              <a:gsLst>
                <a:gs pos="0">
                  <a:srgbClr val="D19B9B"/>
                </a:gs>
                <a:gs pos="100000">
                  <a:srgbClr val="8A0000"/>
                </a:gs>
              </a:gsLst>
              <a:path path="shape">
                <a:fillToRect l="50000" t="50000" r="50000" b="50000"/>
              </a:path>
            </a:gradFill>
            <a:ln w="19050">
              <a:noFill/>
              <a:round/>
              <a:headEnd/>
              <a:tailEnd/>
            </a:ln>
            <a:effectLst>
              <a:prstShdw prst="shdw17" dist="17961" dir="2700000">
                <a:srgbClr val="530000"/>
              </a:prstShdw>
            </a:effectLst>
          </p:spPr>
          <p:txBody>
            <a:bodyPr anchor="ctr"/>
            <a:lstStyle/>
            <a:p>
              <a:pPr eaLnBrk="1" hangingPunct="1">
                <a:spcBef>
                  <a:spcPct val="50000"/>
                </a:spcBef>
              </a:pPr>
              <a:endParaRPr lang="en-US" sz="1600" b="1" dirty="0">
                <a:solidFill>
                  <a:schemeClr val="bg1"/>
                </a:solidFill>
                <a:latin typeface="Arial" charset="0"/>
              </a:endParaRPr>
            </a:p>
          </p:txBody>
        </p:sp>
        <p:sp>
          <p:nvSpPr>
            <p:cNvPr id="32777" name="Oval 63"/>
            <p:cNvSpPr>
              <a:spLocks noChangeArrowheads="1"/>
            </p:cNvSpPr>
            <p:nvPr/>
          </p:nvSpPr>
          <p:spPr bwMode="auto">
            <a:xfrm>
              <a:off x="480" y="2160"/>
              <a:ext cx="240" cy="240"/>
            </a:xfrm>
            <a:prstGeom prst="ellipse">
              <a:avLst/>
            </a:prstGeom>
            <a:gradFill rotWithShape="0">
              <a:gsLst>
                <a:gs pos="0">
                  <a:srgbClr val="FFE8E8"/>
                </a:gs>
                <a:gs pos="100000">
                  <a:srgbClr val="FFC5C5"/>
                </a:gs>
              </a:gsLst>
              <a:path path="shape">
                <a:fillToRect l="50000" t="50000" r="50000" b="50000"/>
              </a:path>
            </a:gradFill>
            <a:ln w="19050" algn="ctr">
              <a:noFill/>
              <a:round/>
              <a:headEnd/>
              <a:tailEnd/>
            </a:ln>
            <a:effectLst>
              <a:prstShdw prst="shdw17" dist="17961" dir="2700000">
                <a:srgbClr val="997676"/>
              </a:prstShdw>
            </a:effectLst>
          </p:spPr>
          <p:txBody>
            <a:bodyPr anchor="ctr"/>
            <a:lstStyle/>
            <a:p>
              <a:endParaRPr lang="en-US" dirty="0"/>
            </a:p>
          </p:txBody>
        </p:sp>
        <p:sp>
          <p:nvSpPr>
            <p:cNvPr id="32778" name="Oval 64"/>
            <p:cNvSpPr>
              <a:spLocks noChangeArrowheads="1"/>
            </p:cNvSpPr>
            <p:nvPr/>
          </p:nvSpPr>
          <p:spPr bwMode="auto">
            <a:xfrm>
              <a:off x="3408" y="3408"/>
              <a:ext cx="384" cy="336"/>
            </a:xfrm>
            <a:prstGeom prst="ellipse">
              <a:avLst/>
            </a:prstGeom>
            <a:gradFill rotWithShape="0">
              <a:gsLst>
                <a:gs pos="0">
                  <a:srgbClr val="FFC0C0"/>
                </a:gs>
                <a:gs pos="100000">
                  <a:srgbClr val="FF5F5F"/>
                </a:gs>
              </a:gsLst>
              <a:path path="shape">
                <a:fillToRect l="50000" t="50000" r="50000" b="50000"/>
              </a:path>
            </a:gradFill>
            <a:ln w="19050" algn="ctr">
              <a:noFill/>
              <a:round/>
              <a:headEnd/>
              <a:tailEnd/>
            </a:ln>
            <a:effectLst>
              <a:prstShdw prst="shdw17" dist="17961" dir="2700000">
                <a:srgbClr val="993939"/>
              </a:prstShdw>
            </a:effectLst>
          </p:spPr>
          <p:txBody>
            <a:bodyPr anchor="ctr"/>
            <a:lstStyle/>
            <a:p>
              <a:endParaRPr lang="en-US" dirty="0"/>
            </a:p>
          </p:txBody>
        </p:sp>
        <p:sp>
          <p:nvSpPr>
            <p:cNvPr id="32779" name="Oval 65"/>
            <p:cNvSpPr>
              <a:spLocks noChangeArrowheads="1"/>
            </p:cNvSpPr>
            <p:nvPr/>
          </p:nvSpPr>
          <p:spPr bwMode="auto">
            <a:xfrm>
              <a:off x="2640" y="864"/>
              <a:ext cx="228" cy="240"/>
            </a:xfrm>
            <a:prstGeom prst="ellipse">
              <a:avLst/>
            </a:prstGeom>
            <a:gradFill rotWithShape="0">
              <a:gsLst>
                <a:gs pos="0">
                  <a:srgbClr val="D19B9B"/>
                </a:gs>
                <a:gs pos="100000">
                  <a:srgbClr val="8A0000"/>
                </a:gs>
              </a:gsLst>
              <a:path path="shape">
                <a:fillToRect l="50000" t="50000" r="50000" b="50000"/>
              </a:path>
            </a:gradFill>
            <a:ln w="19050" algn="ctr">
              <a:noFill/>
              <a:round/>
              <a:headEnd/>
              <a:tailEnd/>
            </a:ln>
            <a:effectLst>
              <a:prstShdw prst="shdw17" dist="17961" dir="2700000">
                <a:srgbClr val="530000"/>
              </a:prstShdw>
            </a:effectLst>
          </p:spPr>
          <p:txBody>
            <a:bodyPr/>
            <a:lstStyle/>
            <a:p>
              <a:endParaRPr lang="en-US" dirty="0"/>
            </a:p>
          </p:txBody>
        </p:sp>
        <p:sp>
          <p:nvSpPr>
            <p:cNvPr id="32780" name="Oval 66"/>
            <p:cNvSpPr>
              <a:spLocks noChangeArrowheads="1"/>
            </p:cNvSpPr>
            <p:nvPr/>
          </p:nvSpPr>
          <p:spPr bwMode="auto">
            <a:xfrm>
              <a:off x="5136" y="3408"/>
              <a:ext cx="384" cy="336"/>
            </a:xfrm>
            <a:prstGeom prst="ellipse">
              <a:avLst/>
            </a:prstGeom>
            <a:gradFill rotWithShape="0">
              <a:gsLst>
                <a:gs pos="0">
                  <a:srgbClr val="D19B9B"/>
                </a:gs>
                <a:gs pos="100000">
                  <a:srgbClr val="8A0000"/>
                </a:gs>
              </a:gsLst>
              <a:path path="shape">
                <a:fillToRect l="50000" t="50000" r="50000" b="50000"/>
              </a:path>
            </a:gradFill>
            <a:ln w="19050">
              <a:noFill/>
              <a:round/>
              <a:headEnd/>
              <a:tailEnd/>
            </a:ln>
            <a:effectLst>
              <a:prstShdw prst="shdw17" dist="17961" dir="2700000">
                <a:srgbClr val="530000"/>
              </a:prstShdw>
            </a:effectLst>
          </p:spPr>
          <p:txBody>
            <a:bodyPr/>
            <a:lstStyle/>
            <a:p>
              <a:endParaRPr lang="en-US" dirty="0"/>
            </a:p>
          </p:txBody>
        </p:sp>
        <p:sp>
          <p:nvSpPr>
            <p:cNvPr id="32781" name="Oval 67"/>
            <p:cNvSpPr>
              <a:spLocks noChangeArrowheads="1"/>
            </p:cNvSpPr>
            <p:nvPr/>
          </p:nvSpPr>
          <p:spPr bwMode="auto">
            <a:xfrm>
              <a:off x="4956" y="708"/>
              <a:ext cx="624" cy="576"/>
            </a:xfrm>
            <a:prstGeom prst="ellipse">
              <a:avLst/>
            </a:prstGeom>
            <a:gradFill rotWithShape="0">
              <a:gsLst>
                <a:gs pos="0">
                  <a:srgbClr val="FFA9A9"/>
                </a:gs>
                <a:gs pos="100000">
                  <a:srgbClr val="FF2323"/>
                </a:gs>
              </a:gsLst>
              <a:path path="shape">
                <a:fillToRect l="50000" t="50000" r="50000" b="50000"/>
              </a:path>
            </a:gradFill>
            <a:ln w="19050">
              <a:noFill/>
              <a:round/>
              <a:headEnd/>
              <a:tailEnd/>
            </a:ln>
            <a:effectLst>
              <a:prstShdw prst="shdw17" dist="17961" dir="2700000">
                <a:srgbClr val="991515"/>
              </a:prstShdw>
            </a:effectLst>
          </p:spPr>
          <p:txBody>
            <a:bodyPr anchor="ctr"/>
            <a:lstStyle/>
            <a:p>
              <a:pPr eaLnBrk="1" hangingPunct="1">
                <a:spcBef>
                  <a:spcPct val="50000"/>
                </a:spcBef>
              </a:pPr>
              <a:endParaRPr lang="en-US" sz="1600" b="1" dirty="0">
                <a:solidFill>
                  <a:schemeClr val="bg1"/>
                </a:solidFill>
                <a:latin typeface="Arial" charset="0"/>
              </a:endParaRPr>
            </a:p>
          </p:txBody>
        </p:sp>
      </p:grpSp>
      <p:sp>
        <p:nvSpPr>
          <p:cNvPr id="4" name="Slide Number Placeholder 3" hidden="1"/>
          <p:cNvSpPr>
            <a:spLocks noGrp="1"/>
          </p:cNvSpPr>
          <p:nvPr>
            <p:ph type="sldNum" sz="quarter" idx="4294967295"/>
          </p:nvPr>
        </p:nvSpPr>
        <p:spPr>
          <a:xfrm>
            <a:off x="6553200" y="6172200"/>
            <a:ext cx="2133600" cy="365125"/>
          </a:xfrm>
          <a:prstGeom prst="rect">
            <a:avLst/>
          </a:prstGeom>
        </p:spPr>
        <p:txBody>
          <a:bodyPr/>
          <a:lstStyle/>
          <a:p>
            <a:pPr>
              <a:defRPr/>
            </a:pPr>
            <a:fld id="{A7F7F716-2ED8-427A-BA3D-7995247A0CB5}" type="slidenum">
              <a:rPr lang="en-US" smtClean="0"/>
              <a:pPr>
                <a:defRPr/>
              </a:pPr>
              <a:t>58</a:t>
            </a:fld>
            <a:endParaRPr lang="en-US" dirty="0"/>
          </a:p>
        </p:txBody>
      </p:sp>
    </p:spTree>
    <p:extLst>
      <p:ext uri="{BB962C8B-B14F-4D97-AF65-F5344CB8AC3E}">
        <p14:creationId xmlns:p14="http://schemas.microsoft.com/office/powerpoint/2010/main" xmlns="" val="321807700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entr" presetSubtype="0" accel="100000" fill="hold" grpId="0" nodeType="afterEffect">
                                  <p:stCondLst>
                                    <p:cond delay="0"/>
                                  </p:stCondLst>
                                  <p:childTnLst>
                                    <p:set>
                                      <p:cBhvr>
                                        <p:cTn id="6" dur="1" fill="hold">
                                          <p:stCondLst>
                                            <p:cond delay="0"/>
                                          </p:stCondLst>
                                        </p:cTn>
                                        <p:tgtEl>
                                          <p:spTgt spid="451638"/>
                                        </p:tgtEl>
                                        <p:attrNameLst>
                                          <p:attrName>style.visibility</p:attrName>
                                        </p:attrNameLst>
                                      </p:cBhvr>
                                      <p:to>
                                        <p:strVal val="visible"/>
                                      </p:to>
                                    </p:set>
                                    <p:anim calcmode="lin" valueType="num">
                                      <p:cBhvr>
                                        <p:cTn id="7" dur="1000" fill="hold"/>
                                        <p:tgtEl>
                                          <p:spTgt spid="451638"/>
                                        </p:tgtEl>
                                        <p:attrNameLst>
                                          <p:attrName>ppt_w</p:attrName>
                                        </p:attrNameLst>
                                      </p:cBhvr>
                                      <p:tavLst>
                                        <p:tav tm="0">
                                          <p:val>
                                            <p:strVal val="#ppt_w*0.05"/>
                                          </p:val>
                                        </p:tav>
                                        <p:tav tm="100000">
                                          <p:val>
                                            <p:strVal val="#ppt_w"/>
                                          </p:val>
                                        </p:tav>
                                      </p:tavLst>
                                    </p:anim>
                                    <p:anim calcmode="lin" valueType="num">
                                      <p:cBhvr>
                                        <p:cTn id="8" dur="1000" fill="hold"/>
                                        <p:tgtEl>
                                          <p:spTgt spid="451638"/>
                                        </p:tgtEl>
                                        <p:attrNameLst>
                                          <p:attrName>ppt_h</p:attrName>
                                        </p:attrNameLst>
                                      </p:cBhvr>
                                      <p:tavLst>
                                        <p:tav tm="0">
                                          <p:val>
                                            <p:strVal val="#ppt_h"/>
                                          </p:val>
                                        </p:tav>
                                        <p:tav tm="100000">
                                          <p:val>
                                            <p:strVal val="#ppt_h"/>
                                          </p:val>
                                        </p:tav>
                                      </p:tavLst>
                                    </p:anim>
                                    <p:anim calcmode="lin" valueType="num">
                                      <p:cBhvr>
                                        <p:cTn id="9" dur="1000" fill="hold"/>
                                        <p:tgtEl>
                                          <p:spTgt spid="451638"/>
                                        </p:tgtEl>
                                        <p:attrNameLst>
                                          <p:attrName>ppt_x</p:attrName>
                                        </p:attrNameLst>
                                      </p:cBhvr>
                                      <p:tavLst>
                                        <p:tav tm="0">
                                          <p:val>
                                            <p:strVal val="#ppt_x-.2"/>
                                          </p:val>
                                        </p:tav>
                                        <p:tav tm="100000">
                                          <p:val>
                                            <p:strVal val="#ppt_x"/>
                                          </p:val>
                                        </p:tav>
                                      </p:tavLst>
                                    </p:anim>
                                    <p:anim calcmode="lin" valueType="num">
                                      <p:cBhvr>
                                        <p:cTn id="10" dur="1000" fill="hold"/>
                                        <p:tgtEl>
                                          <p:spTgt spid="451638"/>
                                        </p:tgtEl>
                                        <p:attrNameLst>
                                          <p:attrName>ppt_y</p:attrName>
                                        </p:attrNameLst>
                                      </p:cBhvr>
                                      <p:tavLst>
                                        <p:tav tm="0">
                                          <p:val>
                                            <p:strVal val="#ppt_y"/>
                                          </p:val>
                                        </p:tav>
                                        <p:tav tm="100000">
                                          <p:val>
                                            <p:strVal val="#ppt_y"/>
                                          </p:val>
                                        </p:tav>
                                      </p:tavLst>
                                    </p:anim>
                                    <p:animEffect transition="in" filter="fade">
                                      <p:cBhvr>
                                        <p:cTn id="11" dur="1000"/>
                                        <p:tgtEl>
                                          <p:spTgt spid="451638"/>
                                        </p:tgtEl>
                                      </p:cBhvr>
                                    </p:animEffect>
                                  </p:childTnLst>
                                </p:cTn>
                              </p:par>
                            </p:childTnLst>
                          </p:cTn>
                        </p:par>
                        <p:par>
                          <p:cTn id="12" fill="hold">
                            <p:stCondLst>
                              <p:cond delay="1000"/>
                            </p:stCondLst>
                            <p:childTnLst>
                              <p:par>
                                <p:cTn id="13" presetID="17" presetClass="entr" presetSubtype="1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1000" fill="hold"/>
                                        <p:tgtEl>
                                          <p:spTgt spid="3"/>
                                        </p:tgtEl>
                                        <p:attrNameLst>
                                          <p:attrName>ppt_w</p:attrName>
                                        </p:attrNameLst>
                                      </p:cBhvr>
                                      <p:tavLst>
                                        <p:tav tm="0">
                                          <p:val>
                                            <p:fltVal val="0"/>
                                          </p:val>
                                        </p:tav>
                                        <p:tav tm="100000">
                                          <p:val>
                                            <p:strVal val="#ppt_w"/>
                                          </p:val>
                                        </p:tav>
                                      </p:tavLst>
                                    </p:anim>
                                    <p:anim calcmode="lin" valueType="num">
                                      <p:cBhvr>
                                        <p:cTn id="16" dur="1000" fill="hold"/>
                                        <p:tgtEl>
                                          <p:spTgt spid="3"/>
                                        </p:tgtEl>
                                        <p:attrNameLst>
                                          <p:attrName>ppt_h</p:attrName>
                                        </p:attrNameLst>
                                      </p:cBhvr>
                                      <p:tavLst>
                                        <p:tav tm="0">
                                          <p:val>
                                            <p:strVal val="#ppt_h"/>
                                          </p:val>
                                        </p:tav>
                                        <p:tav tm="100000">
                                          <p:val>
                                            <p:strVal val="#ppt_h"/>
                                          </p:val>
                                        </p:tav>
                                      </p:tavLst>
                                    </p:anim>
                                  </p:childTnLst>
                                </p:cTn>
                              </p:par>
                            </p:childTnLst>
                          </p:cTn>
                        </p:par>
                        <p:par>
                          <p:cTn id="17" fill="hold">
                            <p:stCondLst>
                              <p:cond delay="2000"/>
                            </p:stCondLst>
                            <p:childTnLst>
                              <p:par>
                                <p:cTn id="18" presetID="9" presetClass="entr" presetSubtype="0"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dissolve">
                                      <p:cBhvr>
                                        <p:cTn id="2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1638"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502469" y="381000"/>
            <a:ext cx="8291462" cy="923330"/>
          </a:xfrm>
          <a:prstGeom prst="rect">
            <a:avLst/>
          </a:prstGeom>
        </p:spPr>
        <p:txBody>
          <a:bodyPr wrap="square">
            <a:spAutoFit/>
          </a:bodyPr>
          <a:lstStyle/>
          <a:p>
            <a:pPr algn="ctr"/>
            <a:r>
              <a:rPr lang="en-US" sz="5400" b="1" kern="0" dirty="0" smtClean="0">
                <a:solidFill>
                  <a:schemeClr val="bg1"/>
                </a:solidFill>
                <a:effectLst>
                  <a:outerShdw blurRad="38100" dist="38100" dir="2700000" algn="tl">
                    <a:srgbClr val="000000">
                      <a:alpha val="43137"/>
                    </a:srgbClr>
                  </a:outerShdw>
                </a:effectLst>
                <a:latin typeface="+mj-lt"/>
                <a:ea typeface="Tahoma" pitchFamily="34" charset="0"/>
                <a:cs typeface="Tahoma" pitchFamily="34" charset="0"/>
              </a:rPr>
              <a:t>Questions?</a:t>
            </a:r>
            <a:endParaRPr lang="en-US" sz="5400" dirty="0">
              <a:solidFill>
                <a:schemeClr val="bg1"/>
              </a:solidFill>
              <a:latin typeface="+mj-lt"/>
              <a:ea typeface="Tahoma" pitchFamily="34" charset="0"/>
              <a:cs typeface="Tahoma" pitchFamily="34" charset="0"/>
            </a:endParaRPr>
          </a:p>
        </p:txBody>
      </p:sp>
      <p:pic>
        <p:nvPicPr>
          <p:cNvPr id="2153474" name="Picture 2" descr="http://www.presentermedia.com/tp/hB6JG5i3/question_one_red_dice.png"/>
          <p:cNvPicPr>
            <a:picLocks noChangeAspect="1" noChangeArrowheads="1"/>
          </p:cNvPicPr>
          <p:nvPr/>
        </p:nvPicPr>
        <p:blipFill>
          <a:blip r:embed="rId3" r:link="rId4"/>
          <a:srcRect/>
          <a:stretch>
            <a:fillRect/>
          </a:stretch>
        </p:blipFill>
        <p:spPr bwMode="auto">
          <a:xfrm>
            <a:off x="2362200" y="1905000"/>
            <a:ext cx="4572000" cy="4572000"/>
          </a:xfrm>
          <a:prstGeom prst="rect">
            <a:avLst/>
          </a:prstGeom>
          <a:noFill/>
          <a:ln w="9525">
            <a:noFill/>
            <a:miter lim="800000"/>
            <a:headEnd/>
            <a:tailEnd/>
          </a:ln>
        </p:spPr>
      </p:pic>
    </p:spTree>
    <p:extLst>
      <p:ext uri="{BB962C8B-B14F-4D97-AF65-F5344CB8AC3E}">
        <p14:creationId xmlns:p14="http://schemas.microsoft.com/office/powerpoint/2010/main" xmlns="" val="2336223086"/>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n-US" sz="4800"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Thank You!</a:t>
            </a:r>
            <a:endParaRPr lang="en-US" sz="480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11" name="Picture 10"/>
          <p:cNvPicPr/>
          <p:nvPr/>
        </p:nvPicPr>
        <p:blipFill>
          <a:blip r:embed="rId2" cstate="screen">
            <a:extLst>
              <a:ext uri="{28A0092B-C50C-407E-A947-70E740481C1C}">
                <a14:useLocalDpi xmlns:a14="http://schemas.microsoft.com/office/drawing/2010/main" xmlns="" val="0"/>
              </a:ext>
            </a:extLst>
          </a:blip>
          <a:srcRect/>
          <a:stretch>
            <a:fillRect/>
          </a:stretch>
        </p:blipFill>
        <p:spPr bwMode="auto">
          <a:xfrm>
            <a:off x="3190875" y="4648200"/>
            <a:ext cx="2962275" cy="790575"/>
          </a:xfrm>
          <a:prstGeom prst="rect">
            <a:avLst/>
          </a:prstGeom>
          <a:noFill/>
          <a:ln w="9525">
            <a:noFill/>
            <a:miter lim="800000"/>
            <a:headEnd/>
            <a:tailEnd/>
          </a:ln>
        </p:spPr>
      </p:pic>
      <p:pic>
        <p:nvPicPr>
          <p:cNvPr id="13" name="Picture 12" descr="AWD-46.jpg"/>
          <p:cNvPicPr/>
          <p:nvPr/>
        </p:nvPicPr>
        <p:blipFill>
          <a:blip r:embed="rId3" cstate="print">
            <a:clrChange>
              <a:clrFrom>
                <a:srgbClr val="FDFDFD"/>
              </a:clrFrom>
              <a:clrTo>
                <a:srgbClr val="FDFDFD">
                  <a:alpha val="0"/>
                </a:srgbClr>
              </a:clrTo>
            </a:clrChange>
            <a:extLst>
              <a:ext uri="{28A0092B-C50C-407E-A947-70E740481C1C}">
                <a14:useLocalDpi xmlns:a14="http://schemas.microsoft.com/office/drawing/2010/main" xmlns="" val="0"/>
              </a:ext>
            </a:extLst>
          </a:blip>
          <a:srcRect b="35180"/>
          <a:stretch>
            <a:fillRect/>
          </a:stretch>
        </p:blipFill>
        <p:spPr>
          <a:xfrm>
            <a:off x="2109787" y="2209800"/>
            <a:ext cx="5124450" cy="1733550"/>
          </a:xfrm>
          <a:prstGeom prst="rect">
            <a:avLst/>
          </a:prstGeom>
          <a:noFill/>
          <a:ln>
            <a:noFill/>
          </a:ln>
        </p:spPr>
      </p:pic>
      <p:pic>
        <p:nvPicPr>
          <p:cNvPr id="14" name="Picture 13" descr="lamp copy.jpg"/>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a:xfrm flipH="1">
            <a:off x="304799" y="1371600"/>
            <a:ext cx="2748481" cy="2813479"/>
          </a:xfrm>
          <a:prstGeom prst="rect">
            <a:avLst/>
          </a:prstGeom>
          <a:effectLst>
            <a:glow rad="139700">
              <a:schemeClr val="bg1">
                <a:alpha val="40000"/>
              </a:schemeClr>
            </a:glow>
          </a:effectLst>
        </p:spPr>
      </p:pic>
      <p:grpSp>
        <p:nvGrpSpPr>
          <p:cNvPr id="2" name="Group 15"/>
          <p:cNvGrpSpPr/>
          <p:nvPr/>
        </p:nvGrpSpPr>
        <p:grpSpPr>
          <a:xfrm>
            <a:off x="228600" y="4038600"/>
            <a:ext cx="8686800" cy="354013"/>
            <a:chOff x="228600" y="4038600"/>
            <a:chExt cx="8686800" cy="354013"/>
          </a:xfrm>
        </p:grpSpPr>
        <p:sp>
          <p:nvSpPr>
            <p:cNvPr id="5122" name="Rectangle 2"/>
            <p:cNvSpPr>
              <a:spLocks noChangeArrowheads="1"/>
            </p:cNvSpPr>
            <p:nvPr/>
          </p:nvSpPr>
          <p:spPr bwMode="auto">
            <a:xfrm>
              <a:off x="228600" y="4038600"/>
              <a:ext cx="8686800" cy="354013"/>
            </a:xfrm>
            <a:prstGeom prst="rect">
              <a:avLst/>
            </a:prstGeom>
            <a:gradFill rotWithShape="0">
              <a:gsLst>
                <a:gs pos="0">
                  <a:srgbClr val="5C781E"/>
                </a:gs>
                <a:gs pos="50000">
                  <a:srgbClr val="82AB37"/>
                </a:gs>
                <a:gs pos="100000">
                  <a:srgbClr val="5C781E"/>
                </a:gs>
              </a:gsLst>
              <a:lin ang="5400000" scaled="1"/>
            </a:gradFill>
            <a:ln w="12700">
              <a:noFill/>
              <a:miter lim="800000"/>
              <a:headEnd/>
              <a:tailEnd/>
            </a:ln>
            <a:effectLst/>
          </p:spPr>
          <p:txBody>
            <a:bodyPr vert="horz" wrap="square" lIns="91440" tIns="45720" rIns="91440" bIns="45720" numCol="1" anchor="t" anchorCtr="0" compatLnSpc="1">
              <a:prstTxWarp prst="textNoShape">
                <a:avLst/>
              </a:prstTxWarp>
            </a:bodyPr>
            <a:lstStyle/>
            <a:p>
              <a:endParaRPr lang="en-US"/>
            </a:p>
          </p:txBody>
        </p:sp>
        <p:sp>
          <p:nvSpPr>
            <p:cNvPr id="10" name="TextBox 9"/>
            <p:cNvSpPr txBox="1"/>
            <p:nvPr/>
          </p:nvSpPr>
          <p:spPr>
            <a:xfrm>
              <a:off x="1066800" y="4038600"/>
              <a:ext cx="7010400" cy="338554"/>
            </a:xfrm>
            <a:prstGeom prst="rect">
              <a:avLst/>
            </a:prstGeom>
            <a:noFill/>
          </p:spPr>
          <p:txBody>
            <a:bodyPr wrap="square" rtlCol="0">
              <a:spAutoFit/>
            </a:bodyPr>
            <a:lstStyle/>
            <a:p>
              <a:pPr algn="ctr"/>
              <a:r>
                <a:rPr lang="en-US" sz="1600" b="1" spc="-50" dirty="0" smtClean="0">
                  <a:ln w="13500">
                    <a:solidFill>
                      <a:schemeClr val="accent1">
                        <a:shade val="2500"/>
                        <a:alpha val="6500"/>
                      </a:schemeClr>
                    </a:solidFill>
                    <a:prstDash val="solid"/>
                  </a:ln>
                  <a:solidFill>
                    <a:schemeClr val="accent1">
                      <a:tint val="3000"/>
                      <a:alpha val="95000"/>
                    </a:schemeClr>
                  </a:solidFill>
                  <a:effectLst>
                    <a:outerShdw blurRad="165100" dist="38100" dir="2700000" algn="tl" rotWithShape="0">
                      <a:prstClr val="black">
                        <a:alpha val="76000"/>
                      </a:prstClr>
                    </a:outerShdw>
                  </a:effectLst>
                  <a:latin typeface="Franklin Gothic Demi" pitchFamily="34" charset="0"/>
                </a:rPr>
                <a:t>Workplace law. In five time zones and 55 major locations coast to coast.</a:t>
              </a:r>
              <a:endParaRPr lang="en-US" sz="1600" b="1" spc="-50" dirty="0">
                <a:ln w="13500">
                  <a:solidFill>
                    <a:schemeClr val="accent1">
                      <a:shade val="2500"/>
                      <a:alpha val="6500"/>
                    </a:schemeClr>
                  </a:solidFill>
                  <a:prstDash val="solid"/>
                </a:ln>
                <a:solidFill>
                  <a:schemeClr val="accent1">
                    <a:tint val="3000"/>
                    <a:alpha val="95000"/>
                  </a:schemeClr>
                </a:solidFill>
                <a:effectLst>
                  <a:outerShdw blurRad="165100" dist="38100" dir="2700000" algn="tl" rotWithShape="0">
                    <a:prstClr val="black">
                      <a:alpha val="76000"/>
                    </a:prstClr>
                  </a:outerShdw>
                </a:effectLst>
                <a:latin typeface="Franklin Gothic Demi" pitchFamily="34" charset="0"/>
              </a:endParaRPr>
            </a:p>
          </p:txBody>
        </p:sp>
      </p:gr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heme/theme1.xml><?xml version="1.0" encoding="utf-8"?>
<a:theme xmlns:a="http://schemas.openxmlformats.org/drawingml/2006/main" name="Office Theme">
  <a:themeElements>
    <a:clrScheme name="RFP Color Theme">
      <a:dk1>
        <a:srgbClr val="5B6F7F"/>
      </a:dk1>
      <a:lt1>
        <a:sysClr val="window" lastClr="FFFFFF"/>
      </a:lt1>
      <a:dk2>
        <a:srgbClr val="627C70"/>
      </a:dk2>
      <a:lt2>
        <a:srgbClr val="E1DFDF"/>
      </a:lt2>
      <a:accent1>
        <a:srgbClr val="245695"/>
      </a:accent1>
      <a:accent2>
        <a:srgbClr val="7A9E27"/>
      </a:accent2>
      <a:accent3>
        <a:srgbClr val="8EA4B7"/>
      </a:accent3>
      <a:accent4>
        <a:srgbClr val="A2C663"/>
      </a:accent4>
      <a:accent5>
        <a:srgbClr val="E2F4FF"/>
      </a:accent5>
      <a:accent6>
        <a:srgbClr val="ACD06D"/>
      </a:accent6>
      <a:hlink>
        <a:srgbClr val="245695"/>
      </a:hlink>
      <a:folHlink>
        <a:srgbClr val="8EA4B7"/>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5178</TotalTime>
  <Words>3074</Words>
  <Application>Microsoft Office PowerPoint</Application>
  <PresentationFormat>On-screen Show (4:3)</PresentationFormat>
  <Paragraphs>450</Paragraphs>
  <Slides>60</Slides>
  <Notes>54</Notes>
  <HiddenSlides>0</HiddenSlides>
  <MMClips>0</MMClips>
  <ScaleCrop>false</ScaleCrop>
  <HeadingPairs>
    <vt:vector size="4" baseType="variant">
      <vt:variant>
        <vt:lpstr>Theme</vt:lpstr>
      </vt:variant>
      <vt:variant>
        <vt:i4>1</vt:i4>
      </vt:variant>
      <vt:variant>
        <vt:lpstr>Slide Titles</vt:lpstr>
      </vt:variant>
      <vt:variant>
        <vt:i4>60</vt:i4>
      </vt:variant>
    </vt:vector>
  </HeadingPairs>
  <TitlesOfParts>
    <vt:vector size="61" baseType="lpstr">
      <vt:lpstr>Office Theme</vt:lpstr>
      <vt:lpstr>Conducting Effective Workplace Investigations</vt:lpstr>
      <vt:lpstr>About the Firm</vt:lpstr>
      <vt:lpstr>About the Firm</vt:lpstr>
      <vt:lpstr>Objectives </vt:lpstr>
      <vt:lpstr>Your HR Role:  Non-delegable</vt:lpstr>
      <vt:lpstr>What Constitutes a Complaint?</vt:lpstr>
      <vt:lpstr>Why Investigate Employee Complaints?</vt:lpstr>
      <vt:lpstr>How Can We Receive Notice of a Complaint?</vt:lpstr>
      <vt:lpstr>What About “Off the Record” Complaints?</vt:lpstr>
      <vt:lpstr>Slide 10</vt:lpstr>
      <vt:lpstr>Investigations and Legal Considerations</vt:lpstr>
      <vt:lpstr>Investigations and Legal Considerations</vt:lpstr>
      <vt:lpstr>Eight Steps to Conducting the Investigation</vt:lpstr>
      <vt:lpstr>Eight Steps to Conducting  the Investigation</vt:lpstr>
      <vt:lpstr>Prepare An Investigative Work Plan</vt:lpstr>
      <vt:lpstr>Take Any Necessary Immediate Action</vt:lpstr>
      <vt:lpstr>Determine Who Will Conduct The Investigation</vt:lpstr>
      <vt:lpstr>The Investigator Selected Must:</vt:lpstr>
      <vt:lpstr>Determine Who/Where to Interview</vt:lpstr>
      <vt:lpstr>Identify Relevant Documents</vt:lpstr>
      <vt:lpstr>Identify Relevant Documents</vt:lpstr>
      <vt:lpstr>Prepare Rough Outline/Checklist for the Interview</vt:lpstr>
      <vt:lpstr>Standardize the Interview Process Where Possible - Beginning</vt:lpstr>
      <vt:lpstr>Standardize the Interview Process Where Possible - Ending</vt:lpstr>
      <vt:lpstr>Standardize the Interview Process Where Possible  - Ending</vt:lpstr>
      <vt:lpstr>Review the Applicable Documents</vt:lpstr>
      <vt:lpstr>Potential Documents to Review</vt:lpstr>
      <vt:lpstr>Document and Retain Thorough Records</vt:lpstr>
      <vt:lpstr>Documentation</vt:lpstr>
      <vt:lpstr>Documentation</vt:lpstr>
      <vt:lpstr>Documentation</vt:lpstr>
      <vt:lpstr>Document and Retain</vt:lpstr>
      <vt:lpstr>Interview the Complainant</vt:lpstr>
      <vt:lpstr>Interview the Complainant</vt:lpstr>
      <vt:lpstr>Slide 35</vt:lpstr>
      <vt:lpstr>Interview DON’Ts:</vt:lpstr>
      <vt:lpstr>What If One Claim Reveals Various Other Claims?</vt:lpstr>
      <vt:lpstr>Interviewing Witnesses</vt:lpstr>
      <vt:lpstr>Interviewing Witnesses</vt:lpstr>
      <vt:lpstr>Interviewing Witnesses</vt:lpstr>
      <vt:lpstr>Interviewing Witnesses</vt:lpstr>
      <vt:lpstr>Interviewing Accused</vt:lpstr>
      <vt:lpstr>Interviewing Accused</vt:lpstr>
      <vt:lpstr>Interviewing Accused</vt:lpstr>
      <vt:lpstr>Evaluate Evidence</vt:lpstr>
      <vt:lpstr>Evaluate Evidence</vt:lpstr>
      <vt:lpstr>Factors to Determine Credibility</vt:lpstr>
      <vt:lpstr>What Do I Do About….</vt:lpstr>
      <vt:lpstr>Slide 49</vt:lpstr>
      <vt:lpstr>Findings</vt:lpstr>
      <vt:lpstr>Proper or Improper?</vt:lpstr>
      <vt:lpstr>Proper or Improper?</vt:lpstr>
      <vt:lpstr>Finalize the Investigation</vt:lpstr>
      <vt:lpstr>Analysis</vt:lpstr>
      <vt:lpstr>Conclusion/Recommendation</vt:lpstr>
      <vt:lpstr>Close the Investigation</vt:lpstr>
      <vt:lpstr>Finalize Documents</vt:lpstr>
      <vt:lpstr>Slide 58</vt:lpstr>
      <vt:lpstr>Slide 59</vt:lpstr>
      <vt:lpstr>Thank You!</vt:lpstr>
    </vt:vector>
  </TitlesOfParts>
  <Company>Jackson Lewis LLP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Annais Rhoden</dc:creator>
  <cp:lastModifiedBy>Owner</cp:lastModifiedBy>
  <cp:revision>575</cp:revision>
  <cp:lastPrinted>2015-03-13T14:16:34Z</cp:lastPrinted>
  <dcterms:created xsi:type="dcterms:W3CDTF">2008-12-04T16:12:41Z</dcterms:created>
  <dcterms:modified xsi:type="dcterms:W3CDTF">2015-05-03T13:53:53Z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PSDescription">
    <vt:lpwstr/>
  </property>
  <property fmtid="{D5CDD505-2E9C-101B-9397-08002B2CF9AE}" pid="3" name="Owner">
    <vt:lpwstr/>
  </property>
  <property fmtid="{D5CDD505-2E9C-101B-9397-08002B2CF9AE}" pid="4" name="Status">
    <vt:lpwstr/>
  </property>
</Properties>
</file>